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7" r:id="rId1"/>
    <p:sldMasterId id="2147483668" r:id="rId2"/>
  </p:sldMasterIdLst>
  <p:notesMasterIdLst>
    <p:notesMasterId r:id="rId12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67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1980829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72" name="Google Shape;17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2369754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82" name="Google Shape;18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5481743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90" name="Google Shape;19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1287980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99" name="Google Shape;19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908179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09" name="Google Shape;20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205360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17" name="Google Shape;21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7740034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60294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38" name="Google Shape;23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1415743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53" name="Google Shape;25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395246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Úvodní snímek" type="title">
  <p:cSld name="TITL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3;p2" descr="Droplets-HD-Title-R1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Twentieth Century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 sz="2200">
                <a:solidFill>
                  <a:srgbClr val="7F7F7F"/>
                </a:solidFill>
              </a:defRPr>
            </a:lvl1pPr>
            <a:lvl2pPr lvl="1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dt" idx="10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ftr" idx="11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rázek s titulkem" type="picTx">
  <p:cSld name="PICTURE_WITH_CAPTION_TEXT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1" descr="Droplets-HD-Content-R1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1"/>
          <p:cNvSpPr txBox="1"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wentieth Century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1"/>
          <p:cNvSpPr>
            <a:spLocks noGrp="1"/>
          </p:cNvSpPr>
          <p:nvPr>
            <p:ph type="pic" idx="2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 cmpd="sng">
            <a:solidFill>
              <a:srgbClr val="EAEAEA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80" name="Google Shape;80;p11"/>
          <p:cNvSpPr txBox="1">
            <a:spLocks noGrp="1"/>
          </p:cNvSpPr>
          <p:nvPr>
            <p:ph type="body" idx="1"/>
          </p:nvPr>
        </p:nvSpPr>
        <p:spPr>
          <a:xfrm>
            <a:off x="913794" y="2632852"/>
            <a:ext cx="5934949" cy="31583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1" name="Google Shape;81;p11"/>
          <p:cNvSpPr txBox="1">
            <a:spLocks noGrp="1"/>
          </p:cNvSpPr>
          <p:nvPr>
            <p:ph type="dt" idx="10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1"/>
          <p:cNvSpPr txBox="1">
            <a:spLocks noGrp="1"/>
          </p:cNvSpPr>
          <p:nvPr>
            <p:ph type="ftr" idx="11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1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noramatický obrázek s popiskem">
  <p:cSld name="Panoramatický obrázek s popiskem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2" descr="Droplets-HD-Content-R1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2"/>
          <p:cNvSpPr txBox="1"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wentieth Century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2"/>
          <p:cNvSpPr>
            <a:spLocks noGrp="1"/>
          </p:cNvSpPr>
          <p:nvPr>
            <p:ph type="pic" idx="2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 cmpd="sng">
            <a:solidFill>
              <a:srgbClr val="EAEAEA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88" name="Google Shape;88;p12"/>
          <p:cNvSpPr txBox="1">
            <a:spLocks noGrp="1"/>
          </p:cNvSpPr>
          <p:nvPr>
            <p:ph type="body" idx="1"/>
          </p:nvPr>
        </p:nvSpPr>
        <p:spPr>
          <a:xfrm>
            <a:off x="913774" y="5108728"/>
            <a:ext cx="10364452" cy="682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9" name="Google Shape;89;p12"/>
          <p:cNvSpPr txBox="1">
            <a:spLocks noGrp="1"/>
          </p:cNvSpPr>
          <p:nvPr>
            <p:ph type="dt" idx="10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2"/>
          <p:cNvSpPr txBox="1">
            <a:spLocks noGrp="1"/>
          </p:cNvSpPr>
          <p:nvPr>
            <p:ph type="ftr" idx="11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2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ázev a popisek">
  <p:cSld name="Název a popisek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13" descr="Droplets-HD-Content-R1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3"/>
          <p:cNvSpPr txBox="1"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wentieth Century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3"/>
          <p:cNvSpPr txBox="1">
            <a:spLocks noGrp="1"/>
          </p:cNvSpPr>
          <p:nvPr>
            <p:ph type="body" idx="1"/>
          </p:nvPr>
        </p:nvSpPr>
        <p:spPr>
          <a:xfrm>
            <a:off x="913775" y="4204821"/>
            <a:ext cx="10364452" cy="1586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96" name="Google Shape;96;p13"/>
          <p:cNvSpPr txBox="1">
            <a:spLocks noGrp="1"/>
          </p:cNvSpPr>
          <p:nvPr>
            <p:ph type="dt" idx="10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13"/>
          <p:cNvSpPr txBox="1">
            <a:spLocks noGrp="1"/>
          </p:cNvSpPr>
          <p:nvPr>
            <p:ph type="ftr" idx="11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3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itace s popiskem">
  <p:cSld name="Citace s popiskem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14" descr="Droplets-HD-Content-R1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4"/>
          <p:cNvSpPr txBox="1"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wentieth Century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4"/>
          <p:cNvSpPr txBox="1">
            <a:spLocks noGrp="1"/>
          </p:cNvSpPr>
          <p:nvPr>
            <p:ph type="body" idx="1"/>
          </p:nvPr>
        </p:nvSpPr>
        <p:spPr>
          <a:xfrm>
            <a:off x="1720644" y="3610032"/>
            <a:ext cx="8752299" cy="594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14"/>
          <p:cNvSpPr txBox="1">
            <a:spLocks noGrp="1"/>
          </p:cNvSpPr>
          <p:nvPr>
            <p:ph type="body" idx="2"/>
          </p:nvPr>
        </p:nvSpPr>
        <p:spPr>
          <a:xfrm>
            <a:off x="913774" y="4372796"/>
            <a:ext cx="10364452" cy="1421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4" name="Google Shape;104;p14"/>
          <p:cNvSpPr txBox="1">
            <a:spLocks noGrp="1"/>
          </p:cNvSpPr>
          <p:nvPr>
            <p:ph type="dt" idx="10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14"/>
          <p:cNvSpPr txBox="1">
            <a:spLocks noGrp="1"/>
          </p:cNvSpPr>
          <p:nvPr>
            <p:ph type="ftr" idx="11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4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107" name="Google Shape;107;p14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Twentieth Century"/>
              <a:buNone/>
            </a:pPr>
            <a:r>
              <a:rPr lang="cs-CZ" sz="8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“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p14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Twentieth Century"/>
              <a:buNone/>
            </a:pPr>
            <a:r>
              <a:rPr lang="cs-CZ" sz="8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”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Jmenovka">
  <p:cSld name="Jmenovka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p15" descr="Droplets-HD-Content-R1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15"/>
          <p:cNvSpPr txBox="1"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wentieth Century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15"/>
          <p:cNvSpPr txBox="1">
            <a:spLocks noGrp="1"/>
          </p:cNvSpPr>
          <p:nvPr>
            <p:ph type="body" idx="1"/>
          </p:nvPr>
        </p:nvSpPr>
        <p:spPr>
          <a:xfrm>
            <a:off x="913775" y="4662335"/>
            <a:ext cx="10364452" cy="1140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3" name="Google Shape;113;p15"/>
          <p:cNvSpPr txBox="1">
            <a:spLocks noGrp="1"/>
          </p:cNvSpPr>
          <p:nvPr>
            <p:ph type="dt" idx="10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15"/>
          <p:cNvSpPr txBox="1">
            <a:spLocks noGrp="1"/>
          </p:cNvSpPr>
          <p:nvPr>
            <p:ph type="ftr" idx="11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15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sloupce">
  <p:cSld name="3 sloupce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16" descr="Droplets-HD-Content-R1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16"/>
          <p:cNvSpPr txBox="1"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16"/>
          <p:cNvSpPr txBox="1"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0" name="Google Shape;120;p16"/>
          <p:cNvSpPr txBox="1">
            <a:spLocks noGrp="1"/>
          </p:cNvSpPr>
          <p:nvPr>
            <p:ph type="body" idx="2"/>
          </p:nvPr>
        </p:nvSpPr>
        <p:spPr>
          <a:xfrm>
            <a:off x="913774" y="2943355"/>
            <a:ext cx="3298976" cy="2847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21" name="Google Shape;121;p16"/>
          <p:cNvSpPr txBox="1">
            <a:spLocks noGrp="1"/>
          </p:cNvSpPr>
          <p:nvPr>
            <p:ph type="body" idx="3"/>
          </p:nvPr>
        </p:nvSpPr>
        <p:spPr>
          <a:xfrm>
            <a:off x="4452389" y="2367093"/>
            <a:ext cx="3291521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2" name="Google Shape;122;p16"/>
          <p:cNvSpPr txBox="1">
            <a:spLocks noGrp="1"/>
          </p:cNvSpPr>
          <p:nvPr>
            <p:ph type="body" idx="4"/>
          </p:nvPr>
        </p:nvSpPr>
        <p:spPr>
          <a:xfrm>
            <a:off x="4441348" y="2943355"/>
            <a:ext cx="3303351" cy="2847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23" name="Google Shape;123;p16"/>
          <p:cNvSpPr txBox="1">
            <a:spLocks noGrp="1"/>
          </p:cNvSpPr>
          <p:nvPr>
            <p:ph type="body" idx="5"/>
          </p:nvPr>
        </p:nvSpPr>
        <p:spPr>
          <a:xfrm>
            <a:off x="7973298" y="2367093"/>
            <a:ext cx="3304928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4" name="Google Shape;124;p16"/>
          <p:cNvSpPr txBox="1">
            <a:spLocks noGrp="1"/>
          </p:cNvSpPr>
          <p:nvPr>
            <p:ph type="body" idx="6"/>
          </p:nvPr>
        </p:nvSpPr>
        <p:spPr>
          <a:xfrm>
            <a:off x="7973298" y="2943355"/>
            <a:ext cx="3304928" cy="2847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25" name="Google Shape;125;p16"/>
          <p:cNvSpPr txBox="1">
            <a:spLocks noGrp="1"/>
          </p:cNvSpPr>
          <p:nvPr>
            <p:ph type="dt" idx="10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16"/>
          <p:cNvSpPr txBox="1">
            <a:spLocks noGrp="1"/>
          </p:cNvSpPr>
          <p:nvPr>
            <p:ph type="ftr" idx="11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16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sloupce s obrázky">
  <p:cSld name="3 sloupce s obrázky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17" descr="Droplets-HD-Content-R1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17"/>
          <p:cNvSpPr txBox="1"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17"/>
          <p:cNvSpPr txBox="1"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 sz="2200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32" name="Google Shape;132;p17"/>
          <p:cNvSpPr>
            <a:spLocks noGrp="1"/>
          </p:cNvSpPr>
          <p:nvPr>
            <p:ph type="pic" idx="2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 cmpd="sng">
            <a:solidFill>
              <a:srgbClr val="EAEAEA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33" name="Google Shape;133;p17"/>
          <p:cNvSpPr txBox="1">
            <a:spLocks noGrp="1"/>
          </p:cNvSpPr>
          <p:nvPr>
            <p:ph type="body" idx="3"/>
          </p:nvPr>
        </p:nvSpPr>
        <p:spPr>
          <a:xfrm>
            <a:off x="913774" y="4781082"/>
            <a:ext cx="3296409" cy="1010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34" name="Google Shape;134;p17"/>
          <p:cNvSpPr txBox="1">
            <a:spLocks noGrp="1"/>
          </p:cNvSpPr>
          <p:nvPr>
            <p:ph type="body" idx="4"/>
          </p:nvPr>
        </p:nvSpPr>
        <p:spPr>
          <a:xfrm>
            <a:off x="4442759" y="4204820"/>
            <a:ext cx="3301828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 sz="2200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35" name="Google Shape;135;p17"/>
          <p:cNvSpPr>
            <a:spLocks noGrp="1"/>
          </p:cNvSpPr>
          <p:nvPr>
            <p:ph type="pic" idx="5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 cmpd="sng">
            <a:solidFill>
              <a:srgbClr val="EAEAEA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36" name="Google Shape;136;p17"/>
          <p:cNvSpPr txBox="1">
            <a:spLocks noGrp="1"/>
          </p:cNvSpPr>
          <p:nvPr>
            <p:ph type="body" idx="6"/>
          </p:nvPr>
        </p:nvSpPr>
        <p:spPr>
          <a:xfrm>
            <a:off x="4441348" y="4781080"/>
            <a:ext cx="3303352" cy="1010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37" name="Google Shape;137;p17"/>
          <p:cNvSpPr txBox="1">
            <a:spLocks noGrp="1"/>
          </p:cNvSpPr>
          <p:nvPr>
            <p:ph type="body" idx="7"/>
          </p:nvPr>
        </p:nvSpPr>
        <p:spPr>
          <a:xfrm>
            <a:off x="7973298" y="4204820"/>
            <a:ext cx="3300681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 sz="2200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38" name="Google Shape;138;p17"/>
          <p:cNvSpPr>
            <a:spLocks noGrp="1"/>
          </p:cNvSpPr>
          <p:nvPr>
            <p:ph type="pic" idx="8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 cmpd="sng">
            <a:solidFill>
              <a:srgbClr val="EAEAEA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39" name="Google Shape;139;p17"/>
          <p:cNvSpPr txBox="1">
            <a:spLocks noGrp="1"/>
          </p:cNvSpPr>
          <p:nvPr>
            <p:ph type="body" idx="9"/>
          </p:nvPr>
        </p:nvSpPr>
        <p:spPr>
          <a:xfrm>
            <a:off x="7973173" y="4781078"/>
            <a:ext cx="3305053" cy="10101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40" name="Google Shape;140;p17"/>
          <p:cNvSpPr txBox="1">
            <a:spLocks noGrp="1"/>
          </p:cNvSpPr>
          <p:nvPr>
            <p:ph type="dt" idx="10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17"/>
          <p:cNvSpPr txBox="1">
            <a:spLocks noGrp="1"/>
          </p:cNvSpPr>
          <p:nvPr>
            <p:ph type="ftr" idx="11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17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 a svislý text" type="vertTx">
  <p:cSld name="VERTICAL_TEXT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18" descr="Droplets-HD-Content-R1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18"/>
          <p:cNvSpPr txBox="1"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18"/>
          <p:cNvSpPr txBox="1">
            <a:spLocks noGrp="1"/>
          </p:cNvSpPr>
          <p:nvPr>
            <p:ph type="body" idx="1"/>
          </p:nvPr>
        </p:nvSpPr>
        <p:spPr>
          <a:xfrm rot="5400000">
            <a:off x="4383948" y="-1103080"/>
            <a:ext cx="3424107" cy="103644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7" name="Google Shape;147;p18"/>
          <p:cNvSpPr txBox="1">
            <a:spLocks noGrp="1"/>
          </p:cNvSpPr>
          <p:nvPr>
            <p:ph type="dt" idx="10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18"/>
          <p:cNvSpPr txBox="1">
            <a:spLocks noGrp="1"/>
          </p:cNvSpPr>
          <p:nvPr>
            <p:ph type="ftr" idx="11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18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vislý nadpis a text" type="vertTitleAndTx">
  <p:cSld name="VERTICAL_TITLE_AND_VERTICAL_TEXT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19" descr="Droplets-HD-Content-R1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19"/>
          <p:cNvSpPr txBox="1">
            <a:spLocks noGrp="1"/>
          </p:cNvSpPr>
          <p:nvPr>
            <p:ph type="title"/>
          </p:nvPr>
        </p:nvSpPr>
        <p:spPr>
          <a:xfrm rot="5400000">
            <a:off x="7410763" y="1923738"/>
            <a:ext cx="5181599" cy="2553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wentieth Century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19"/>
          <p:cNvSpPr txBox="1">
            <a:spLocks noGrp="1"/>
          </p:cNvSpPr>
          <p:nvPr>
            <p:ph type="body" idx="1"/>
          </p:nvPr>
        </p:nvSpPr>
        <p:spPr>
          <a:xfrm rot="5400000">
            <a:off x="2152338" y="-628962"/>
            <a:ext cx="5181599" cy="7658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4" name="Google Shape;154;p19"/>
          <p:cNvSpPr txBox="1">
            <a:spLocks noGrp="1"/>
          </p:cNvSpPr>
          <p:nvPr>
            <p:ph type="dt" idx="10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19"/>
          <p:cNvSpPr txBox="1">
            <a:spLocks noGrp="1"/>
          </p:cNvSpPr>
          <p:nvPr>
            <p:ph type="ftr" idx="11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19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 a obsah" type="obj">
  <p:cSld name="OBJECT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1"/>
          <p:cNvSpPr txBox="1"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p21"/>
          <p:cNvSpPr txBox="1"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7" name="Google Shape;167;p21"/>
          <p:cNvSpPr txBox="1">
            <a:spLocks noGrp="1"/>
          </p:cNvSpPr>
          <p:nvPr>
            <p:ph type="dt" idx="10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21"/>
          <p:cNvSpPr txBox="1">
            <a:spLocks noGrp="1"/>
          </p:cNvSpPr>
          <p:nvPr>
            <p:ph type="ftr" idx="11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21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 a obsah" type="obj">
  <p:cSld name="OBJEC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dt" idx="10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ftr" idx="11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4" descr="Droplets-HD-Content-R1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4"/>
          <p:cNvSpPr txBox="1"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body" idx="1"/>
          </p:nvPr>
        </p:nvSpPr>
        <p:spPr>
          <a:xfrm>
            <a:off x="913774" y="2367092"/>
            <a:ext cx="10363826" cy="342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dt" idx="10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ftr" idx="11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áhlaví oddílu" type="secHead">
  <p:cSld name="SECTION_HEADER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oogle Shape;33;p5" descr="Droplets-HD-Content-R1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34;p5"/>
          <p:cNvSpPr txBox="1"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Twentieth Century"/>
              <a:buNone/>
              <a:defRPr sz="4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7F7F7F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dt" idx="10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ftr" idx="11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va obsahy" type="twoObj">
  <p:cSld name="TWO_OBJECTS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oogle Shape;40;p6" descr="Droplets-HD-Content-R1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Google Shape;41;p6"/>
          <p:cNvSpPr txBox="1"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body" idx="1"/>
          </p:nvPr>
        </p:nvSpPr>
        <p:spPr>
          <a:xfrm>
            <a:off x="913774" y="2367092"/>
            <a:ext cx="5106026" cy="342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body" idx="2"/>
          </p:nvPr>
        </p:nvSpPr>
        <p:spPr>
          <a:xfrm>
            <a:off x="6172200" y="2367092"/>
            <a:ext cx="5105400" cy="342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dt" idx="10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ftr" idx="11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rovnání" type="twoTxTwoObj">
  <p:cSld name="TWO_OBJECTS_WITH_TEXT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p7" descr="Droplets-HD-Content-R1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7"/>
          <p:cNvSpPr txBox="1"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7"/>
          <p:cNvSpPr txBox="1"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SzPts val="2600"/>
              <a:buNone/>
              <a:defRPr sz="2600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body" idx="2"/>
          </p:nvPr>
        </p:nvSpPr>
        <p:spPr>
          <a:xfrm>
            <a:off x="913774" y="3051012"/>
            <a:ext cx="5106027" cy="274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body" idx="3"/>
          </p:nvPr>
        </p:nvSpPr>
        <p:spPr>
          <a:xfrm>
            <a:off x="6396423" y="2371018"/>
            <a:ext cx="4881804" cy="6799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SzPts val="2600"/>
              <a:buNone/>
              <a:defRPr sz="2600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body" idx="4"/>
          </p:nvPr>
        </p:nvSpPr>
        <p:spPr>
          <a:xfrm>
            <a:off x="6172200" y="3051012"/>
            <a:ext cx="5105401" cy="274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4" name="Google Shape;54;p7"/>
          <p:cNvSpPr txBox="1">
            <a:spLocks noGrp="1"/>
          </p:cNvSpPr>
          <p:nvPr>
            <p:ph type="dt" idx="10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7"/>
          <p:cNvSpPr txBox="1">
            <a:spLocks noGrp="1"/>
          </p:cNvSpPr>
          <p:nvPr>
            <p:ph type="ftr" idx="11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7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Jenom nadpis" type="titleOnly">
  <p:cSld name="TITLE_ONLY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8" descr="Droplets-HD-Content-R1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8"/>
          <p:cNvSpPr txBox="1"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8"/>
          <p:cNvSpPr txBox="1">
            <a:spLocks noGrp="1"/>
          </p:cNvSpPr>
          <p:nvPr>
            <p:ph type="dt" idx="10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8"/>
          <p:cNvSpPr txBox="1">
            <a:spLocks noGrp="1"/>
          </p:cNvSpPr>
          <p:nvPr>
            <p:ph type="ftr" idx="11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8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ázdný" type="blank">
  <p:cSld name="BLANK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9" descr="Droplets-HD-Content-R1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9"/>
          <p:cNvSpPr txBox="1">
            <a:spLocks noGrp="1"/>
          </p:cNvSpPr>
          <p:nvPr>
            <p:ph type="dt" idx="10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9"/>
          <p:cNvSpPr txBox="1">
            <a:spLocks noGrp="1"/>
          </p:cNvSpPr>
          <p:nvPr>
            <p:ph type="ftr" idx="11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9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sah s titulkem" type="objTx">
  <p:cSld name="OBJECT_WITH_CAPTION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10" descr="Droplets-HD-Content-R1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0"/>
          <p:cNvSpPr txBox="1"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wentieth Century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body" idx="1"/>
          </p:nvPr>
        </p:nvSpPr>
        <p:spPr>
          <a:xfrm>
            <a:off x="5078062" y="609600"/>
            <a:ext cx="6200163" cy="518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2" name="Google Shape;72;p10"/>
          <p:cNvSpPr txBox="1">
            <a:spLocks noGrp="1"/>
          </p:cNvSpPr>
          <p:nvPr>
            <p:ph type="body" idx="2"/>
          </p:nvPr>
        </p:nvSpPr>
        <p:spPr>
          <a:xfrm>
            <a:off x="913774" y="2632852"/>
            <a:ext cx="3935689" cy="31583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3" name="Google Shape;73;p10"/>
          <p:cNvSpPr txBox="1">
            <a:spLocks noGrp="1"/>
          </p:cNvSpPr>
          <p:nvPr>
            <p:ph type="dt" idx="10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0"/>
          <p:cNvSpPr txBox="1">
            <a:spLocks noGrp="1"/>
          </p:cNvSpPr>
          <p:nvPr>
            <p:ph type="ftr" idx="11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0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100000">
              <a:srgbClr val="B7B7B7"/>
            </a:gs>
          </a:gsLst>
          <a:lin ang="5400000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 descr="\\DROBO-FS\QuickDrops\JB\PPTX NG\Droplets\LightingOverlay.png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0" y="-1"/>
            <a:ext cx="12192003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wentieth Century"/>
              <a:buNone/>
              <a:defRPr sz="36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55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L="914400" marR="0" lvl="1" indent="-3429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L="1371600" marR="0" lvl="2" indent="-3302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L="1828800" marR="0" lvl="3" indent="-3175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L="2286000" marR="0" lvl="4" indent="-3175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L="2743200" marR="0" lvl="5" indent="-3175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L="3200400" marR="0" lvl="6" indent="-3175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L="3657600" marR="0" lvl="7" indent="-3175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L="4114800" marR="0" lvl="8" indent="-3175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dt" idx="10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ftr" idx="11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</p:sldLayoutIdLst>
  <mc:AlternateContent xmlns:mc="http://schemas.openxmlformats.org/markup-compatibility/2006" xmlns:p14="http://schemas.microsoft.com/office/powerpoint/2010/main">
    <mc:Choice Requires="p14">
      <p:transition spd="slow" p14:dur="1200">
        <p:push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636363"/>
            </a:gs>
            <a:gs pos="100000">
              <a:schemeClr val="dk1"/>
            </a:gs>
          </a:gsLst>
          <a:lin ang="5400000" scaled="0"/>
        </a:gradFill>
        <a:effectLst/>
      </p:bgPr>
    </p:bg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0" descr="\\DROBO-FS\QuickDrops\JB\PPTX NG\Droplets\LightingOverlay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"/>
            <a:ext cx="12192003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20"/>
          <p:cNvSpPr txBox="1"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wentieth Century"/>
              <a:buNone/>
              <a:defRPr sz="36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0" name="Google Shape;160;p20"/>
          <p:cNvSpPr txBox="1"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55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L="914400" marR="0" lvl="1" indent="-3429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L="1371600" marR="0" lvl="2" indent="-3302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L="1828800" marR="0" lvl="3" indent="-3175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L="2286000" marR="0" lvl="4" indent="-3175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L="2743200" marR="0" lvl="5" indent="-3175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L="3200400" marR="0" lvl="6" indent="-3175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L="3657600" marR="0" lvl="7" indent="-3175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L="4114800" marR="0" lvl="8" indent="-3175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endParaRPr/>
          </a:p>
        </p:txBody>
      </p:sp>
      <p:sp>
        <p:nvSpPr>
          <p:cNvPr id="161" name="Google Shape;161;p20"/>
          <p:cNvSpPr txBox="1">
            <a:spLocks noGrp="1"/>
          </p:cNvSpPr>
          <p:nvPr>
            <p:ph type="dt" idx="10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endParaRPr/>
          </a:p>
        </p:txBody>
      </p:sp>
      <p:sp>
        <p:nvSpPr>
          <p:cNvPr id="162" name="Google Shape;162;p20"/>
          <p:cNvSpPr txBox="1">
            <a:spLocks noGrp="1"/>
          </p:cNvSpPr>
          <p:nvPr>
            <p:ph type="ftr" idx="11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endParaRPr/>
          </a:p>
        </p:txBody>
      </p:sp>
      <p:sp>
        <p:nvSpPr>
          <p:cNvPr id="163" name="Google Shape;163;p20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6" r:id="rId1"/>
  </p:sldLayoutIdLst>
  <mc:AlternateContent xmlns:mc="http://schemas.openxmlformats.org/markup-compatibility/2006" xmlns:p14="http://schemas.microsoft.com/office/powerpoint/2010/main">
    <mc:Choice Requires="p14">
      <p:transition spd="slow" p14:dur="1200">
        <p:push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6.png"/><Relationship Id="rId7" Type="http://schemas.openxmlformats.org/officeDocument/2006/relationships/image" Target="../media/image8.jpeg"/><Relationship Id="rId12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11" Type="http://schemas.openxmlformats.org/officeDocument/2006/relationships/image" Target="../media/image12.jpeg"/><Relationship Id="rId5" Type="http://schemas.openxmlformats.org/officeDocument/2006/relationships/image" Target="../media/image3.png"/><Relationship Id="rId10" Type="http://schemas.openxmlformats.org/officeDocument/2006/relationships/image" Target="../media/image11.png"/><Relationship Id="rId4" Type="http://schemas.openxmlformats.org/officeDocument/2006/relationships/image" Target="../media/image2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8.jp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6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6.png"/><Relationship Id="rId4" Type="http://schemas.openxmlformats.org/officeDocument/2006/relationships/image" Target="../media/image24.png"/><Relationship Id="rId9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100000">
              <a:srgbClr val="B7B7B7"/>
            </a:gs>
          </a:gsLst>
          <a:lin ang="5400000" scaled="0"/>
        </a:gra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2"/>
          <p:cNvSpPr/>
          <p:nvPr/>
        </p:nvSpPr>
        <p:spPr>
          <a:xfrm>
            <a:off x="0" y="755373"/>
            <a:ext cx="12192000" cy="6858000"/>
          </a:xfrm>
          <a:prstGeom prst="rect">
            <a:avLst/>
          </a:prstGeom>
          <a:gradFill>
            <a:gsLst>
              <a:gs pos="0">
                <a:schemeClr val="lt1"/>
              </a:gs>
              <a:gs pos="100000">
                <a:srgbClr val="B7B7B7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id="175" name="Google Shape;175;p22"/>
          <p:cNvPicPr preferRelativeResize="0"/>
          <p:nvPr/>
        </p:nvPicPr>
        <p:blipFill rotWithShape="1">
          <a:blip r:embed="rId3">
            <a:alphaModFix/>
          </a:blip>
          <a:srcRect l="55295" t="89389" r="26986" b="23"/>
          <a:stretch/>
        </p:blipFill>
        <p:spPr>
          <a:xfrm>
            <a:off x="9595556" y="-1"/>
            <a:ext cx="2596444" cy="8727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22"/>
          <p:cNvPicPr preferRelativeResize="0"/>
          <p:nvPr/>
        </p:nvPicPr>
        <p:blipFill rotWithShape="1">
          <a:blip r:embed="rId3">
            <a:alphaModFix/>
          </a:blip>
          <a:srcRect l="91927" t="72411" b="13750"/>
          <a:stretch/>
        </p:blipFill>
        <p:spPr>
          <a:xfrm>
            <a:off x="-109183" y="6324415"/>
            <a:ext cx="1341545" cy="1293433"/>
          </a:xfrm>
          <a:custGeom>
            <a:avLst/>
            <a:gdLst/>
            <a:ahLst/>
            <a:cxnLst/>
            <a:rect l="l" t="t" r="r" b="b"/>
            <a:pathLst>
              <a:path w="1341545" h="1293433" extrusionOk="0">
                <a:moveTo>
                  <a:pt x="0" y="0"/>
                </a:moveTo>
                <a:lnTo>
                  <a:pt x="1341545" y="0"/>
                </a:lnTo>
                <a:lnTo>
                  <a:pt x="1341545" y="1293433"/>
                </a:lnTo>
                <a:lnTo>
                  <a:pt x="150847" y="1293433"/>
                </a:lnTo>
                <a:lnTo>
                  <a:pt x="66240" y="1183451"/>
                </a:lnTo>
                <a:lnTo>
                  <a:pt x="0" y="1061841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77" name="Google Shape;177;p22"/>
          <p:cNvSpPr txBox="1">
            <a:spLocks noGrp="1"/>
          </p:cNvSpPr>
          <p:nvPr>
            <p:ph type="subTitle" idx="1"/>
          </p:nvPr>
        </p:nvSpPr>
        <p:spPr>
          <a:xfrm>
            <a:off x="1020267" y="5073055"/>
            <a:ext cx="10151464" cy="6041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cs-CZ" sz="5000" b="1" i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V   I   N   O   T   É   K   A</a:t>
            </a:r>
            <a:endParaRPr sz="5000" dirty="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8" name="Google Shape;178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04173" y="1406168"/>
            <a:ext cx="4983651" cy="328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22"/>
          <p:cNvPicPr preferRelativeResize="0"/>
          <p:nvPr/>
        </p:nvPicPr>
        <p:blipFill rotWithShape="1">
          <a:blip r:embed="rId5">
            <a:alphaModFix/>
          </a:blip>
          <a:srcRect l="73623" t="43914" b="18252"/>
          <a:stretch/>
        </p:blipFill>
        <p:spPr>
          <a:xfrm rot="332200">
            <a:off x="7670672" y="3955839"/>
            <a:ext cx="4605339" cy="37156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7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p23"/>
          <p:cNvPicPr preferRelativeResize="0"/>
          <p:nvPr/>
        </p:nvPicPr>
        <p:blipFill rotWithShape="1">
          <a:blip r:embed="rId3">
            <a:alphaModFix/>
          </a:blip>
          <a:srcRect l="1379" t="1379" r="1380" b="1380"/>
          <a:stretch/>
        </p:blipFill>
        <p:spPr>
          <a:xfrm>
            <a:off x="0" y="0"/>
            <a:ext cx="12122127" cy="7522474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23"/>
          <p:cNvSpPr txBox="1">
            <a:spLocks noGrp="1"/>
          </p:cNvSpPr>
          <p:nvPr>
            <p:ph type="title"/>
          </p:nvPr>
        </p:nvSpPr>
        <p:spPr>
          <a:xfrm>
            <a:off x="878863" y="0"/>
            <a:ext cx="10364400" cy="1401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wentieth Century"/>
              <a:buNone/>
            </a:pPr>
            <a:r>
              <a:rPr lang="cs-CZ" sz="4800" b="1" dirty="0">
                <a:latin typeface="Arial"/>
                <a:ea typeface="Arial"/>
                <a:cs typeface="Arial"/>
                <a:sym typeface="Arial"/>
              </a:rPr>
              <a:t>O NÁS</a:t>
            </a:r>
            <a:endParaRPr sz="48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5B06228-6F6C-78DE-BA3B-EA5F94BA0A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78811" y="1407667"/>
            <a:ext cx="10364452" cy="3424107"/>
          </a:xfrm>
        </p:spPr>
        <p:txBody>
          <a:bodyPr>
            <a:noAutofit/>
          </a:bodyPr>
          <a:lstStyle/>
          <a:p>
            <a:r>
              <a:rPr lang="cs-CZ" sz="2400" b="0" i="0" u="none" strike="noStrike" cap="none" dirty="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WINE </a:t>
            </a:r>
            <a:r>
              <a:rPr lang="cs-CZ" sz="2400" dirty="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LOCA JE VINOTÉKA, KTERÁ SE SPECIALIZUJE NA PRODEJ A VÝROBU VÍNA</a:t>
            </a:r>
            <a:endParaRPr lang="cs-CZ" sz="2400" b="0" i="0" dirty="0">
              <a:effectLst/>
              <a:latin typeface="+mj-lt"/>
            </a:endParaRPr>
          </a:p>
          <a:p>
            <a:r>
              <a:rPr lang="cs-CZ" sz="2400" b="0" i="0" dirty="0">
                <a:effectLst/>
                <a:latin typeface="+mj-lt"/>
              </a:rPr>
              <a:t>NAŠE VINAŘSTVÍ SE NACHÁZÍ V KRÁSNÉM PROSTŘEDÍ VINOHRADŮ NEDALEKÉ VLAŠIMI</a:t>
            </a:r>
          </a:p>
          <a:p>
            <a:r>
              <a:rPr lang="cs-CZ" sz="2400" dirty="0">
                <a:latin typeface="+mj-lt"/>
              </a:rPr>
              <a:t>VINOTÉKA NABÍZÍ ŠIROKÝ VÝBĚR KVALITNÍCH VÍN Z RŮZNÝCH REGIONŮ</a:t>
            </a:r>
            <a:r>
              <a:rPr lang="cs-CZ" sz="2400" b="0" i="0" dirty="0">
                <a:effectLst/>
                <a:latin typeface="+mj-lt"/>
              </a:rPr>
              <a:t>  </a:t>
            </a:r>
          </a:p>
          <a:p>
            <a:endParaRPr lang="cs-CZ" sz="2400" b="0" i="0" u="none" strike="noStrike" cap="none" dirty="0">
              <a:solidFill>
                <a:srgbClr val="000000"/>
              </a:solidFill>
              <a:latin typeface="+mj-lt"/>
              <a:ea typeface="Arial"/>
              <a:cs typeface="Arial"/>
              <a:sym typeface="Arial"/>
            </a:endParaRPr>
          </a:p>
          <a:p>
            <a:endParaRPr lang="cs-CZ" sz="2400" b="0" i="0" dirty="0">
              <a:effectLst/>
              <a:latin typeface="+mj-lt"/>
            </a:endParaRPr>
          </a:p>
          <a:p>
            <a:endParaRPr lang="cs-CZ" sz="2400" dirty="0">
              <a:latin typeface="+mn-lt"/>
            </a:endParaRPr>
          </a:p>
        </p:txBody>
      </p:sp>
      <p:pic>
        <p:nvPicPr>
          <p:cNvPr id="4" name="Google Shape;194;p24">
            <a:extLst>
              <a:ext uri="{FF2B5EF4-FFF2-40B4-BE49-F238E27FC236}">
                <a16:creationId xmlns:a16="http://schemas.microsoft.com/office/drawing/2014/main" id="{B724AD03-34A1-BDC9-E19C-70659397BEA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" y="173233"/>
            <a:ext cx="1772363" cy="11719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4"/>
          <p:cNvSpPr txBox="1">
            <a:spLocks noGrp="1"/>
          </p:cNvSpPr>
          <p:nvPr>
            <p:ph type="title"/>
          </p:nvPr>
        </p:nvSpPr>
        <p:spPr>
          <a:xfrm>
            <a:off x="886181" y="0"/>
            <a:ext cx="10364400" cy="1421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wentieth Century"/>
              <a:buNone/>
            </a:pPr>
            <a:r>
              <a:rPr lang="cs-CZ" sz="4800" b="1" dirty="0">
                <a:latin typeface="Arial"/>
                <a:ea typeface="Arial"/>
                <a:cs typeface="Arial"/>
                <a:sym typeface="Arial"/>
              </a:rPr>
              <a:t>SLUŽBY</a:t>
            </a:r>
            <a:endParaRPr sz="48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24"/>
          <p:cNvSpPr txBox="1">
            <a:spLocks noGrp="1"/>
          </p:cNvSpPr>
          <p:nvPr>
            <p:ph type="body" idx="1"/>
          </p:nvPr>
        </p:nvSpPr>
        <p:spPr>
          <a:xfrm>
            <a:off x="810518" y="1505505"/>
            <a:ext cx="10364400" cy="34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cs-CZ" sz="2400" dirty="0">
                <a:latin typeface="Arial"/>
                <a:ea typeface="Arial"/>
                <a:cs typeface="Arial"/>
                <a:sym typeface="Arial"/>
              </a:rPr>
              <a:t>PRODEJ VÍNA ONLINE</a:t>
            </a:r>
            <a:endParaRPr sz="2400" dirty="0">
              <a:latin typeface="Arial"/>
              <a:ea typeface="Arial"/>
              <a:cs typeface="Arial"/>
              <a:sym typeface="Arial"/>
            </a:endParaRPr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lang="cs-CZ" sz="2400" dirty="0">
                <a:latin typeface="Arial"/>
                <a:ea typeface="Arial"/>
                <a:cs typeface="Arial"/>
                <a:sym typeface="Arial"/>
              </a:rPr>
              <a:t>PORADENSTVÍ PŘI VÝBĚRU VÍNA</a:t>
            </a:r>
            <a:endParaRPr sz="2400" dirty="0">
              <a:latin typeface="Arial"/>
              <a:ea typeface="Arial"/>
              <a:cs typeface="Arial"/>
              <a:sym typeface="Arial"/>
            </a:endParaRPr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lang="cs-CZ" sz="2400" dirty="0">
                <a:latin typeface="Arial"/>
                <a:ea typeface="Arial"/>
                <a:cs typeface="Arial"/>
                <a:sym typeface="Arial"/>
              </a:rPr>
              <a:t>DEGUSTACE VÍN</a:t>
            </a:r>
            <a:endParaRPr sz="2400" dirty="0">
              <a:latin typeface="Arial"/>
              <a:ea typeface="Arial"/>
              <a:cs typeface="Arial"/>
              <a:sym typeface="Arial"/>
            </a:endParaRPr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lang="cs-CZ" sz="2400" dirty="0">
                <a:latin typeface="Arial"/>
                <a:ea typeface="Arial"/>
                <a:cs typeface="Arial"/>
                <a:sym typeface="Arial"/>
              </a:rPr>
              <a:t>ZAJIŠTĚNÍ CATERINGOVÝCH SLUŽEB PRO AKCE A OSLAVY</a:t>
            </a:r>
            <a:endParaRPr sz="2400" dirty="0">
              <a:latin typeface="Arial"/>
              <a:ea typeface="Arial"/>
              <a:cs typeface="Arial"/>
              <a:sym typeface="Arial"/>
            </a:endParaRPr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lang="cs-CZ" sz="2400" dirty="0">
                <a:latin typeface="Arial"/>
                <a:ea typeface="Arial"/>
                <a:cs typeface="Arial"/>
                <a:sym typeface="Arial"/>
              </a:rPr>
              <a:t>MOŽNOST SKLADU VÍNA</a:t>
            </a:r>
            <a:endParaRPr sz="2400" dirty="0">
              <a:latin typeface="Arial"/>
              <a:ea typeface="Arial"/>
              <a:cs typeface="Arial"/>
              <a:sym typeface="Arial"/>
            </a:endParaRPr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lang="cs-CZ" sz="2400" dirty="0">
                <a:latin typeface="Arial"/>
                <a:ea typeface="Arial"/>
                <a:cs typeface="Arial"/>
                <a:sym typeface="Arial"/>
              </a:rPr>
              <a:t>VÝROBA VÍN</a:t>
            </a:r>
            <a:endParaRPr sz="2400" dirty="0">
              <a:latin typeface="Arial"/>
              <a:ea typeface="Arial"/>
              <a:cs typeface="Arial"/>
              <a:sym typeface="Arial"/>
            </a:endParaRPr>
          </a:p>
          <a:p>
            <a:pPr marL="228600" lvl="0" indent="-101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endParaRPr dirty="0"/>
          </a:p>
        </p:txBody>
      </p:sp>
      <p:pic>
        <p:nvPicPr>
          <p:cNvPr id="194" name="Google Shape;194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173233"/>
            <a:ext cx="1772363" cy="11719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24"/>
          <p:cNvPicPr preferRelativeResize="0"/>
          <p:nvPr/>
        </p:nvPicPr>
        <p:blipFill rotWithShape="1">
          <a:blip r:embed="rId4">
            <a:alphaModFix/>
          </a:blip>
          <a:srcRect l="73623" t="43914" b="18252"/>
          <a:stretch/>
        </p:blipFill>
        <p:spPr>
          <a:xfrm>
            <a:off x="7586661" y="3142318"/>
            <a:ext cx="4605339" cy="37156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24"/>
          <p:cNvPicPr preferRelativeResize="0"/>
          <p:nvPr/>
        </p:nvPicPr>
        <p:blipFill rotWithShape="1">
          <a:blip r:embed="rId5">
            <a:alphaModFix/>
          </a:blip>
          <a:srcRect l="91927" t="72411" b="13750"/>
          <a:stretch/>
        </p:blipFill>
        <p:spPr>
          <a:xfrm>
            <a:off x="0" y="5549197"/>
            <a:ext cx="1341545" cy="1293433"/>
          </a:xfrm>
          <a:custGeom>
            <a:avLst/>
            <a:gdLst/>
            <a:ahLst/>
            <a:cxnLst/>
            <a:rect l="l" t="t" r="r" b="b"/>
            <a:pathLst>
              <a:path w="1341545" h="1293433" extrusionOk="0">
                <a:moveTo>
                  <a:pt x="0" y="0"/>
                </a:moveTo>
                <a:lnTo>
                  <a:pt x="1341545" y="0"/>
                </a:lnTo>
                <a:lnTo>
                  <a:pt x="1341545" y="1293433"/>
                </a:lnTo>
                <a:lnTo>
                  <a:pt x="150847" y="1293433"/>
                </a:lnTo>
                <a:lnTo>
                  <a:pt x="66240" y="1183451"/>
                </a:lnTo>
                <a:lnTo>
                  <a:pt x="0" y="1061841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2" name="Google Shape;175;p22">
            <a:extLst>
              <a:ext uri="{FF2B5EF4-FFF2-40B4-BE49-F238E27FC236}">
                <a16:creationId xmlns:a16="http://schemas.microsoft.com/office/drawing/2014/main" id="{6B10E6D1-C37E-BF7B-E115-4C8D718F2F9D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55295" t="89389" r="26986" b="23"/>
          <a:stretch/>
        </p:blipFill>
        <p:spPr>
          <a:xfrm>
            <a:off x="9595556" y="-1"/>
            <a:ext cx="2596444" cy="8727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4" name="Picture 2" descr="Výběr vína - Poradíme vám nejlépe při výběru toho pravého vína pro vás">
            <a:extLst>
              <a:ext uri="{FF2B5EF4-FFF2-40B4-BE49-F238E27FC236}">
                <a16:creationId xmlns:a16="http://schemas.microsoft.com/office/drawing/2014/main" id="{FAC5B43A-857C-464D-E916-7B78683F0C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836802"/>
            <a:ext cx="4371632" cy="29144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egustace :: Vinařství u Popovských">
            <a:extLst>
              <a:ext uri="{FF2B5EF4-FFF2-40B4-BE49-F238E27FC236}">
                <a16:creationId xmlns:a16="http://schemas.microsoft.com/office/drawing/2014/main" id="{FF822672-ED47-FE8C-6205-F1A0B6E80C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828122"/>
            <a:ext cx="4371632" cy="29144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Dárková krabice na víno - 6 lahví - krabice ležatá (červená, černá)">
            <a:extLst>
              <a:ext uri="{FF2B5EF4-FFF2-40B4-BE49-F238E27FC236}">
                <a16:creationId xmlns:a16="http://schemas.microsoft.com/office/drawing/2014/main" id="{D070FCB6-5F88-B549-42D5-D40EC8792A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44728" flipH="1">
            <a:off x="7633302" y="471875"/>
            <a:ext cx="3380032" cy="2511807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F759B46E-0629-799D-FBFF-764FFB1C124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700680">
            <a:off x="9163547" y="2132783"/>
            <a:ext cx="864017" cy="857132"/>
          </a:xfrm>
          <a:prstGeom prst="ellipse">
            <a:avLst/>
          </a:prstGeom>
          <a:ln>
            <a:noFill/>
          </a:ln>
          <a:effectLst>
            <a:softEdge rad="317500"/>
          </a:effectLst>
          <a:scene3d>
            <a:camera prst="perspectiveHeroicExtremeLeftFacing"/>
            <a:lightRig rig="threePt" dir="t"/>
          </a:scene3d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1DD0592B-2DED-861D-C512-8BF58E51715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96000" y="3836802"/>
            <a:ext cx="4371632" cy="29261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3086" name="Picture 14" descr="Dřevěné sudy a jejich vliv na víno: Proč dopřát vínu trošku odpočinku v  dřevěném soudku | Vínovníci.cz">
            <a:extLst>
              <a:ext uri="{FF2B5EF4-FFF2-40B4-BE49-F238E27FC236}">
                <a16:creationId xmlns:a16="http://schemas.microsoft.com/office/drawing/2014/main" id="{4514764E-622A-BC04-A1CF-66B2C2BD12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810723"/>
            <a:ext cx="4381478" cy="29402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Print page">
            <a:extLst>
              <a:ext uri="{FF2B5EF4-FFF2-40B4-BE49-F238E27FC236}">
                <a16:creationId xmlns:a16="http://schemas.microsoft.com/office/drawing/2014/main" id="{38831612-166E-CE68-68F6-3E3616C16B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6154" y="3807909"/>
            <a:ext cx="4381477" cy="29402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9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5"/>
          <p:cNvSpPr txBox="1">
            <a:spLocks noGrp="1"/>
          </p:cNvSpPr>
          <p:nvPr>
            <p:ph type="title"/>
          </p:nvPr>
        </p:nvSpPr>
        <p:spPr>
          <a:xfrm>
            <a:off x="913774" y="0"/>
            <a:ext cx="10364451" cy="13318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wentieth Century"/>
              <a:buNone/>
            </a:pPr>
            <a:r>
              <a:rPr lang="cs-CZ" sz="4800" b="1" dirty="0">
                <a:latin typeface="Arial"/>
                <a:ea typeface="Arial"/>
                <a:cs typeface="Arial"/>
                <a:sym typeface="Arial"/>
              </a:rPr>
              <a:t>KDE SE NACHÁZÍME</a:t>
            </a:r>
            <a:endParaRPr sz="48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p25"/>
          <p:cNvSpPr txBox="1">
            <a:spLocks noGrp="1"/>
          </p:cNvSpPr>
          <p:nvPr>
            <p:ph type="body" idx="1"/>
          </p:nvPr>
        </p:nvSpPr>
        <p:spPr>
          <a:xfrm>
            <a:off x="320397" y="1848301"/>
            <a:ext cx="6721426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ctr" anchorCtr="0">
            <a:spAutoFit/>
          </a:bodyPr>
          <a:lstStyle/>
          <a:p>
            <a:pPr marL="228600" lvl="0" indent="-228600">
              <a:lnSpc>
                <a:spcPct val="100000"/>
              </a:lnSpc>
              <a:spcBef>
                <a:spcPts val="0"/>
              </a:spcBef>
              <a:buSzPts val="2000"/>
            </a:pPr>
            <a:r>
              <a:rPr lang="cs-CZ" sz="2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ADRESA</a:t>
            </a:r>
            <a:r>
              <a:rPr lang="cs-CZ" sz="240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cs-CZ" sz="2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 Sadě 1565, </a:t>
            </a:r>
            <a:r>
              <a:rPr lang="cs-CZ" sz="2400" b="1" dirty="0">
                <a:latin typeface="Arial"/>
                <a:ea typeface="Arial"/>
                <a:cs typeface="Arial"/>
                <a:sym typeface="Arial"/>
              </a:rPr>
              <a:t>258 01  VLAŠIM </a:t>
            </a:r>
            <a:endParaRPr sz="2400" b="1" dirty="0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br>
              <a:rPr lang="cs-CZ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6" name="Google Shape;206;p25"/>
          <p:cNvPicPr preferRelativeResize="0"/>
          <p:nvPr/>
        </p:nvPicPr>
        <p:blipFill rotWithShape="1">
          <a:blip r:embed="rId3">
            <a:alphaModFix/>
          </a:blip>
          <a:srcRect l="73623" t="43914" b="18252"/>
          <a:stretch/>
        </p:blipFill>
        <p:spPr>
          <a:xfrm>
            <a:off x="7586661" y="3142318"/>
            <a:ext cx="4605339" cy="371568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94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" y="173233"/>
            <a:ext cx="1772363" cy="11719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175;p22">
            <a:extLst>
              <a:ext uri="{FF2B5EF4-FFF2-40B4-BE49-F238E27FC236}">
                <a16:creationId xmlns:a16="http://schemas.microsoft.com/office/drawing/2014/main" id="{ED2C2332-9B59-9B55-BC93-ECE77309C1D8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55295" t="89389" r="26986" b="23"/>
          <a:stretch/>
        </p:blipFill>
        <p:spPr>
          <a:xfrm>
            <a:off x="9595556" y="-1"/>
            <a:ext cx="2596444" cy="8727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Obchodní akademie, Vlašim, V Sadě 1565 | AtlasŠkolství.cz">
            <a:extLst>
              <a:ext uri="{FF2B5EF4-FFF2-40B4-BE49-F238E27FC236}">
                <a16:creationId xmlns:a16="http://schemas.microsoft.com/office/drawing/2014/main" id="{6E65CE36-60C4-C557-723D-A07EC3EA74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464" y="1002115"/>
            <a:ext cx="5370136" cy="40276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7A86F9BC-9C14-D5DD-BB6D-ED5C32CB59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7400" y="2896237"/>
            <a:ext cx="6238875" cy="36861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2" name="Picture 8" descr="sipka_dolu - Pavel Semerád">
            <a:extLst>
              <a:ext uri="{FF2B5EF4-FFF2-40B4-BE49-F238E27FC236}">
                <a16:creationId xmlns:a16="http://schemas.microsoft.com/office/drawing/2014/main" id="{FEF31C90-1CE6-57B6-9279-C5451FC99C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218848" flipH="1">
            <a:off x="6292784" y="3834147"/>
            <a:ext cx="1201525" cy="240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2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6"/>
          <p:cNvSpPr txBox="1">
            <a:spLocks noGrp="1"/>
          </p:cNvSpPr>
          <p:nvPr>
            <p:ph type="title"/>
          </p:nvPr>
        </p:nvSpPr>
        <p:spPr>
          <a:xfrm>
            <a:off x="913774" y="0"/>
            <a:ext cx="10364451" cy="1520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wentieth Century"/>
              <a:buNone/>
            </a:pPr>
            <a:r>
              <a:rPr lang="cs-CZ" sz="4800" b="1" dirty="0">
                <a:latin typeface="Arial"/>
                <a:ea typeface="Arial"/>
                <a:cs typeface="Arial"/>
                <a:sym typeface="Arial"/>
              </a:rPr>
              <a:t>NÁŠ TÝM</a:t>
            </a:r>
            <a:endParaRPr sz="4800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4" name="Google Shape;214;p26"/>
          <p:cNvPicPr preferRelativeResize="0"/>
          <p:nvPr/>
        </p:nvPicPr>
        <p:blipFill rotWithShape="1">
          <a:blip r:embed="rId3">
            <a:alphaModFix/>
          </a:blip>
          <a:srcRect l="73623" t="43914" b="18252"/>
          <a:stretch/>
        </p:blipFill>
        <p:spPr>
          <a:xfrm>
            <a:off x="7216550" y="2843699"/>
            <a:ext cx="4975450" cy="4014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94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" y="173233"/>
            <a:ext cx="1772363" cy="11719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B8373B05-A909-8DB5-98B6-CD05859CD4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3974" y="1350767"/>
            <a:ext cx="9544050" cy="5334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4" name="Google Shape;175;p22">
            <a:extLst>
              <a:ext uri="{FF2B5EF4-FFF2-40B4-BE49-F238E27FC236}">
                <a16:creationId xmlns:a16="http://schemas.microsoft.com/office/drawing/2014/main" id="{6CE5F03A-4512-3D86-B1AE-799F9FD1A84C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55295" t="89389" r="26986" b="23"/>
          <a:stretch/>
        </p:blipFill>
        <p:spPr>
          <a:xfrm>
            <a:off x="9595556" y="-1"/>
            <a:ext cx="2596444" cy="8727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100000">
              <a:srgbClr val="B7B7B7"/>
            </a:gs>
          </a:gsLst>
          <a:lin ang="5400000" scaled="0"/>
        </a:gradFill>
        <a:effectLst/>
      </p:bgPr>
    </p:bg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Google Shape;219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"/>
            <a:ext cx="12192003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2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lt1"/>
              </a:gs>
              <a:gs pos="100000">
                <a:srgbClr val="B7B7B7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id="222" name="Google Shape;222;p27"/>
          <p:cNvPicPr preferRelativeResize="0"/>
          <p:nvPr/>
        </p:nvPicPr>
        <p:blipFill rotWithShape="1">
          <a:blip r:embed="rId3">
            <a:alphaModFix amt="70000"/>
          </a:blip>
          <a:srcRect/>
          <a:stretch/>
        </p:blipFill>
        <p:spPr>
          <a:xfrm>
            <a:off x="0" y="-1"/>
            <a:ext cx="12192003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27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5">
            <a:alphaModFix/>
          </a:blip>
          <a:srcRect/>
          <a:stretch/>
        </p:blipFill>
        <p:spPr>
          <a:xfrm>
            <a:off x="1909600" y="1786333"/>
            <a:ext cx="3533731" cy="3719943"/>
          </a:xfrm>
          <a:prstGeom prst="roundRect">
            <a:avLst>
              <a:gd name="adj" fmla="val 5301"/>
            </a:avLst>
          </a:prstGeom>
          <a:noFill/>
          <a:ln w="82550" cap="sq" cmpd="sng">
            <a:solidFill>
              <a:srgbClr val="EAEAEA"/>
            </a:solidFill>
            <a:prstDash val="solid"/>
            <a:miter lim="800000"/>
            <a:headEnd type="none" w="sm" len="sm"/>
            <a:tailEnd type="none" w="sm" len="sm"/>
          </a:ln>
        </p:spPr>
      </p:pic>
      <p:sp>
        <p:nvSpPr>
          <p:cNvPr id="225" name="Google Shape;225;p27"/>
          <p:cNvSpPr txBox="1">
            <a:spLocks noGrp="1"/>
          </p:cNvSpPr>
          <p:nvPr>
            <p:ph type="title"/>
          </p:nvPr>
        </p:nvSpPr>
        <p:spPr>
          <a:xfrm>
            <a:off x="635198" y="0"/>
            <a:ext cx="10916365" cy="1137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Twentieth Century"/>
              <a:buNone/>
            </a:pPr>
            <a:r>
              <a:rPr lang="cs-CZ" sz="4800" b="1" dirty="0">
                <a:latin typeface="Arial"/>
                <a:ea typeface="Arial"/>
                <a:cs typeface="Arial"/>
                <a:sym typeface="Arial"/>
              </a:rPr>
              <a:t>AKČNÍ NABÍDKY</a:t>
            </a:r>
            <a:endParaRPr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7" name="Google Shape;227;p27"/>
          <p:cNvPicPr preferRelativeResize="0"/>
          <p:nvPr/>
        </p:nvPicPr>
        <p:blipFill rotWithShape="1">
          <a:blip r:embed="rId4">
            <a:alphaModFix/>
          </a:blip>
          <a:srcRect l="73623" t="43914" b="18252"/>
          <a:stretch/>
        </p:blipFill>
        <p:spPr>
          <a:xfrm>
            <a:off x="7586661" y="3150918"/>
            <a:ext cx="4605339" cy="37156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27"/>
          <p:cNvPicPr preferRelativeResize="0"/>
          <p:nvPr/>
        </p:nvPicPr>
        <p:blipFill rotWithShape="1">
          <a:blip r:embed="rId6">
            <a:alphaModFix/>
          </a:blip>
          <a:srcRect l="91927" t="72411" b="13750"/>
          <a:stretch/>
        </p:blipFill>
        <p:spPr>
          <a:xfrm>
            <a:off x="0" y="5581766"/>
            <a:ext cx="1341545" cy="1293433"/>
          </a:xfrm>
          <a:custGeom>
            <a:avLst/>
            <a:gdLst/>
            <a:ahLst/>
            <a:cxnLst/>
            <a:rect l="l" t="t" r="r" b="b"/>
            <a:pathLst>
              <a:path w="1341545" h="1293433" extrusionOk="0">
                <a:moveTo>
                  <a:pt x="0" y="0"/>
                </a:moveTo>
                <a:lnTo>
                  <a:pt x="1341545" y="0"/>
                </a:lnTo>
                <a:lnTo>
                  <a:pt x="1341545" y="1293433"/>
                </a:lnTo>
                <a:lnTo>
                  <a:pt x="150847" y="1293433"/>
                </a:lnTo>
                <a:lnTo>
                  <a:pt x="66240" y="1183451"/>
                </a:lnTo>
                <a:lnTo>
                  <a:pt x="0" y="1061841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12" name="Google Shape;194;p2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1" y="173233"/>
            <a:ext cx="1772363" cy="11719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175;p22">
            <a:extLst>
              <a:ext uri="{FF2B5EF4-FFF2-40B4-BE49-F238E27FC236}">
                <a16:creationId xmlns:a16="http://schemas.microsoft.com/office/drawing/2014/main" id="{AA9363DD-19C8-08BF-6261-5418C07CF48E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55295" t="89389" r="26986" b="23"/>
          <a:stretch/>
        </p:blipFill>
        <p:spPr>
          <a:xfrm>
            <a:off x="9595556" y="-1"/>
            <a:ext cx="2596444" cy="87270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2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748671" y="1786332"/>
            <a:ext cx="3798048" cy="3719944"/>
          </a:xfrm>
          <a:prstGeom prst="roundRect">
            <a:avLst>
              <a:gd name="adj" fmla="val 5301"/>
            </a:avLst>
          </a:prstGeom>
          <a:noFill/>
          <a:ln w="82550" cap="sq" cmpd="sng">
            <a:solidFill>
              <a:srgbClr val="EAEAEA"/>
            </a:solidFill>
            <a:prstDash val="solid"/>
            <a:miter lim="800000"/>
            <a:headEnd type="none" w="sm" len="sm"/>
            <a:tailEnd type="none" w="sm" len="sm"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Sněhové vločky pro pozadí šablony vektor plochý design">
            <a:extLst>
              <a:ext uri="{FF2B5EF4-FFF2-40B4-BE49-F238E27FC236}">
                <a16:creationId xmlns:a16="http://schemas.microsoft.com/office/drawing/2014/main" id="{13A0BC46-94A4-34EC-ED4F-B0896851ED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19119">
            <a:off x="-1357976" y="2883208"/>
            <a:ext cx="5713393" cy="3570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3" name="Google Shape;233;p28"/>
          <p:cNvSpPr txBox="1">
            <a:spLocks noGrp="1"/>
          </p:cNvSpPr>
          <p:nvPr>
            <p:ph type="title"/>
          </p:nvPr>
        </p:nvSpPr>
        <p:spPr>
          <a:xfrm>
            <a:off x="913774" y="1"/>
            <a:ext cx="10364451" cy="1282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cs-CZ" sz="4800" b="1" dirty="0">
                <a:latin typeface="Arial"/>
                <a:ea typeface="Arial"/>
                <a:cs typeface="Arial"/>
                <a:sym typeface="Arial"/>
              </a:rPr>
              <a:t>VÁNOČNÍ NABÍDKA</a:t>
            </a:r>
            <a:endParaRPr dirty="0"/>
          </a:p>
        </p:txBody>
      </p:sp>
      <p:sp>
        <p:nvSpPr>
          <p:cNvPr id="2" name="AutoShape 2" descr="Leták 5x7  v.png"/>
          <p:cNvSpPr>
            <a:spLocks noChangeAspect="1" noChangeArrowheads="1"/>
          </p:cNvSpPr>
          <p:nvPr/>
        </p:nvSpPr>
        <p:spPr bwMode="auto">
          <a:xfrm>
            <a:off x="3016154" y="1965483"/>
            <a:ext cx="3384645" cy="3384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3" name="AutoShape 4" descr="Leták 5x7  v.png"/>
          <p:cNvSpPr>
            <a:spLocks noChangeAspect="1" noChangeArrowheads="1"/>
          </p:cNvSpPr>
          <p:nvPr/>
        </p:nvSpPr>
        <p:spPr bwMode="auto">
          <a:xfrm>
            <a:off x="5137007" y="3184496"/>
            <a:ext cx="1768759" cy="1768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010" y="1282149"/>
            <a:ext cx="3713978" cy="51995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9" name="Google Shape;194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" y="173233"/>
            <a:ext cx="1772363" cy="11719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8" descr="Sněhové vločky pro pozadí šablony vektor plochý design">
            <a:extLst>
              <a:ext uri="{FF2B5EF4-FFF2-40B4-BE49-F238E27FC236}">
                <a16:creationId xmlns:a16="http://schemas.microsoft.com/office/drawing/2014/main" id="{7D570CFC-83E4-7CF3-C9DC-B1F03DC69E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94397">
            <a:off x="7779365" y="3148161"/>
            <a:ext cx="5713393" cy="3570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JRK | Vánoce udržitelně, ekologicky a bez odpadu – jak na to? Pro méně  odpadu">
            <a:extLst>
              <a:ext uri="{FF2B5EF4-FFF2-40B4-BE49-F238E27FC236}">
                <a16:creationId xmlns:a16="http://schemas.microsoft.com/office/drawing/2014/main" id="{9DB71E90-033F-00D9-BAAA-AB6F88AF60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8742" y="173233"/>
            <a:ext cx="2334638" cy="16208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29"/>
          <p:cNvSpPr txBox="1">
            <a:spLocks noGrp="1"/>
          </p:cNvSpPr>
          <p:nvPr>
            <p:ph type="title"/>
          </p:nvPr>
        </p:nvSpPr>
        <p:spPr>
          <a:xfrm>
            <a:off x="913774" y="-1171"/>
            <a:ext cx="10364451" cy="1596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wentieth Century"/>
              <a:buNone/>
            </a:pPr>
            <a:r>
              <a:rPr lang="cs-CZ" sz="4800" b="1" dirty="0">
                <a:latin typeface="Arial"/>
                <a:ea typeface="Arial"/>
                <a:cs typeface="Arial"/>
                <a:sym typeface="Arial"/>
              </a:rPr>
              <a:t>KONTAKT</a:t>
            </a:r>
            <a:endParaRPr sz="48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p29"/>
          <p:cNvSpPr txBox="1">
            <a:spLocks noGrp="1"/>
          </p:cNvSpPr>
          <p:nvPr>
            <p:ph type="body" idx="1"/>
          </p:nvPr>
        </p:nvSpPr>
        <p:spPr>
          <a:xfrm>
            <a:off x="670772" y="1904407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cs-CZ" sz="2100" dirty="0">
                <a:latin typeface="Arial"/>
                <a:ea typeface="Arial"/>
                <a:cs typeface="Arial"/>
                <a:sym typeface="Arial"/>
              </a:rPr>
              <a:t>                       </a:t>
            </a:r>
            <a:r>
              <a:rPr lang="cs-CZ" sz="3000" dirty="0">
                <a:latin typeface="Arial"/>
                <a:ea typeface="Arial"/>
                <a:cs typeface="Arial"/>
                <a:sym typeface="Arial"/>
              </a:rPr>
              <a:t>604 521 078</a:t>
            </a:r>
            <a:endParaRPr sz="300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rPr lang="cs-CZ" sz="3000" dirty="0">
                <a:latin typeface="Arial"/>
                <a:ea typeface="Arial"/>
                <a:cs typeface="Arial"/>
                <a:sym typeface="Arial"/>
              </a:rPr>
              <a:t>                WINELOCA@SEZNAM.CZ</a:t>
            </a:r>
            <a:endParaRPr sz="300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rPr lang="cs-CZ" sz="3000" dirty="0">
                <a:latin typeface="Arial"/>
                <a:ea typeface="Arial"/>
                <a:cs typeface="Arial"/>
                <a:sym typeface="Arial"/>
              </a:rPr>
              <a:t>                WINELOCA</a:t>
            </a:r>
            <a:endParaRPr sz="300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rPr lang="cs-CZ" sz="3000" dirty="0">
                <a:latin typeface="Arial"/>
                <a:ea typeface="Arial"/>
                <a:cs typeface="Arial"/>
                <a:sym typeface="Arial"/>
              </a:rPr>
              <a:t>                WINELOCA_ </a:t>
            </a:r>
            <a:endParaRPr sz="300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rPr lang="cs-CZ" sz="3000" dirty="0"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cs-CZ" sz="3000" b="1" dirty="0">
                <a:latin typeface="Arial"/>
                <a:ea typeface="Arial"/>
                <a:cs typeface="Arial"/>
                <a:sym typeface="Arial"/>
              </a:rPr>
              <a:t>              </a:t>
            </a:r>
            <a:r>
              <a:rPr lang="cs-CZ" sz="3000" dirty="0">
                <a:latin typeface="Arial"/>
                <a:ea typeface="Arial"/>
                <a:cs typeface="Arial"/>
                <a:sym typeface="Arial"/>
              </a:rPr>
              <a:t>https://wine-loca7.webnode.cz/</a:t>
            </a:r>
            <a:endParaRPr sz="3000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2" name="Google Shape;242;p29" descr="Ikona Nezbytný Instagram - Obrázek zdarma na Pixabay - Pixaba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31574" y="4016361"/>
            <a:ext cx="450724" cy="4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29" descr="Logo Ikona Facebook - Vektorová grafika zdarma na Pixabay - Pixabay"/>
          <p:cNvPicPr preferRelativeResize="0"/>
          <p:nvPr/>
        </p:nvPicPr>
        <p:blipFill rotWithShape="1">
          <a:blip r:embed="rId4">
            <a:alphaModFix/>
          </a:blip>
          <a:srcRect l="-1706" t="-5342" r="83110" b="73514"/>
          <a:stretch/>
        </p:blipFill>
        <p:spPr>
          <a:xfrm>
            <a:off x="1198091" y="3304564"/>
            <a:ext cx="554100" cy="5883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29" descr="Email PNG transparent image download, size: 799x818px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12743" y="2664519"/>
            <a:ext cx="509549" cy="4324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29" descr="Telephone Logo PNG Vectors Free Downloa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12743" y="1967918"/>
            <a:ext cx="554100" cy="482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29"/>
          <p:cNvPicPr preferRelativeResize="0"/>
          <p:nvPr/>
        </p:nvPicPr>
        <p:blipFill rotWithShape="1">
          <a:blip r:embed="rId7">
            <a:alphaModFix/>
          </a:blip>
          <a:srcRect l="69764" t="46543"/>
          <a:stretch/>
        </p:blipFill>
        <p:spPr>
          <a:xfrm>
            <a:off x="8505659" y="3191932"/>
            <a:ext cx="3686352" cy="36660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2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231574" y="4707399"/>
            <a:ext cx="464999" cy="464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29"/>
          <p:cNvPicPr preferRelativeResize="0"/>
          <p:nvPr/>
        </p:nvPicPr>
        <p:blipFill rotWithShape="1">
          <a:blip r:embed="rId9">
            <a:alphaModFix/>
          </a:blip>
          <a:srcRect l="91927" t="72411" b="13750"/>
          <a:stretch/>
        </p:blipFill>
        <p:spPr>
          <a:xfrm>
            <a:off x="0" y="5564567"/>
            <a:ext cx="1341545" cy="1293433"/>
          </a:xfrm>
          <a:custGeom>
            <a:avLst/>
            <a:gdLst/>
            <a:ahLst/>
            <a:cxnLst/>
            <a:rect l="l" t="t" r="r" b="b"/>
            <a:pathLst>
              <a:path w="1341545" h="1293433" extrusionOk="0">
                <a:moveTo>
                  <a:pt x="0" y="0"/>
                </a:moveTo>
                <a:lnTo>
                  <a:pt x="1341545" y="0"/>
                </a:lnTo>
                <a:lnTo>
                  <a:pt x="1341545" y="1293433"/>
                </a:lnTo>
                <a:lnTo>
                  <a:pt x="150847" y="1293433"/>
                </a:lnTo>
                <a:lnTo>
                  <a:pt x="66240" y="1183451"/>
                </a:lnTo>
                <a:lnTo>
                  <a:pt x="0" y="1061841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250" name="Google Shape;250;p29"/>
          <p:cNvPicPr preferRelativeResize="0"/>
          <p:nvPr/>
        </p:nvPicPr>
        <p:blipFill rotWithShape="1">
          <a:blip r:embed="rId9">
            <a:alphaModFix/>
          </a:blip>
          <a:srcRect l="55295" t="89389" r="26986" b="23"/>
          <a:stretch/>
        </p:blipFill>
        <p:spPr>
          <a:xfrm>
            <a:off x="9595556" y="-1"/>
            <a:ext cx="2596444" cy="8727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94;p24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-1" y="173233"/>
            <a:ext cx="1772363" cy="11719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3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id="256" name="Google Shape;256;p30" descr="Grapes on a tree"/>
          <p:cNvPicPr preferRelativeResize="0"/>
          <p:nvPr/>
        </p:nvPicPr>
        <p:blipFill rotWithShape="1">
          <a:blip r:embed="rId3">
            <a:alphaModFix amt="25000"/>
          </a:blip>
          <a:srcRect t="3350" b="12337"/>
          <a:stretch/>
        </p:blipFill>
        <p:spPr>
          <a:xfrm>
            <a:off x="20" y="-3278"/>
            <a:ext cx="12191980" cy="68612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30"/>
          <p:cNvSpPr txBox="1">
            <a:spLocks noGrp="1"/>
          </p:cNvSpPr>
          <p:nvPr>
            <p:ph type="body" idx="1"/>
          </p:nvPr>
        </p:nvSpPr>
        <p:spPr>
          <a:xfrm>
            <a:off x="914100" y="2811033"/>
            <a:ext cx="10363800" cy="850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cs-CZ" sz="4000" b="1" dirty="0">
                <a:latin typeface="Arial"/>
                <a:ea typeface="Arial"/>
                <a:cs typeface="Arial"/>
                <a:sym typeface="Arial"/>
              </a:rPr>
              <a:t>ŽIVOT JE PŘÍLIŠ KRÁTKÝ </a:t>
            </a:r>
          </a:p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cs-CZ" sz="4000" b="1" dirty="0">
                <a:latin typeface="Arial"/>
                <a:ea typeface="Arial"/>
                <a:cs typeface="Arial"/>
                <a:sym typeface="Arial"/>
              </a:rPr>
              <a:t>NA ŠPATNÉ VÍNO</a:t>
            </a:r>
            <a:endParaRPr sz="4000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09DA3850-7424-BAE8-9BF5-E6302D7A4A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76355" y="3832444"/>
            <a:ext cx="2501545" cy="2481612"/>
          </a:xfrm>
          <a:prstGeom prst="ellipse">
            <a:avLst/>
          </a:prstGeom>
          <a:ln>
            <a:noFill/>
          </a:ln>
          <a:effectLst>
            <a:softEdge rad="317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75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Kapka">
  <a:themeElements>
    <a:clrScheme name="Kapka">
      <a:dk1>
        <a:srgbClr val="000000"/>
      </a:dk1>
      <a:lt1>
        <a:srgbClr val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pka">
  <a:themeElements>
    <a:clrScheme name="Kapka">
      <a:dk1>
        <a:srgbClr val="000000"/>
      </a:dk1>
      <a:lt1>
        <a:srgbClr val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</TotalTime>
  <Words>115</Words>
  <Application>Microsoft Office PowerPoint</Application>
  <PresentationFormat>Širokoúhlá obrazovka</PresentationFormat>
  <Paragraphs>27</Paragraphs>
  <Slides>9</Slides>
  <Notes>9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9</vt:i4>
      </vt:variant>
    </vt:vector>
  </HeadingPairs>
  <TitlesOfParts>
    <vt:vector size="13" baseType="lpstr">
      <vt:lpstr>Arial</vt:lpstr>
      <vt:lpstr>Twentieth Century</vt:lpstr>
      <vt:lpstr>Kapka</vt:lpstr>
      <vt:lpstr>Kapka</vt:lpstr>
      <vt:lpstr>Prezentace aplikace PowerPoint</vt:lpstr>
      <vt:lpstr>O NÁS</vt:lpstr>
      <vt:lpstr>SLUŽBY</vt:lpstr>
      <vt:lpstr>KDE SE NACHÁZÍME</vt:lpstr>
      <vt:lpstr>NÁŠ TÝM</vt:lpstr>
      <vt:lpstr>AKČNÍ NABÍDKY</vt:lpstr>
      <vt:lpstr>VÁNOČNÍ NABÍDKA</vt:lpstr>
      <vt:lpstr>KONTAKT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student</dc:creator>
  <cp:lastModifiedBy>Rýva, Marek</cp:lastModifiedBy>
  <cp:revision>5</cp:revision>
  <dcterms:modified xsi:type="dcterms:W3CDTF">2023-11-13T19:25:28Z</dcterms:modified>
</cp:coreProperties>
</file>