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83"/>
    <p:sldId id="257" r:id="rId84"/>
    <p:sldId id="258" r:id="rId85"/>
    <p:sldId id="259" r:id="rId86"/>
    <p:sldId id="260" r:id="rId87"/>
    <p:sldId id="261" r:id="rId88"/>
    <p:sldId id="262" r:id="rId89"/>
    <p:sldId id="263" r:id="rId90"/>
    <p:sldId id="264" r:id="rId91"/>
    <p:sldId id="265" r:id="rId92"/>
    <p:sldId id="266" r:id="rId93"/>
    <p:sldId id="267" r:id="rId94"/>
    <p:sldId id="268" r:id="rId95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Archivo Black" charset="1" panose="020B0A03020202020B04"/>
      <p:regular r:id="rId10"/>
    </p:embeddedFont>
    <p:embeddedFont>
      <p:font typeface="League Spartan" charset="1" panose="00000800000000000000"/>
      <p:regular r:id="rId11"/>
    </p:embeddedFont>
    <p:embeddedFont>
      <p:font typeface="DM Sans" charset="1" panose="00000000000000000000"/>
      <p:regular r:id="rId12"/>
    </p:embeddedFont>
    <p:embeddedFont>
      <p:font typeface="DM Sans Bold" charset="1" panose="00000000000000000000"/>
      <p:regular r:id="rId13"/>
    </p:embeddedFont>
    <p:embeddedFont>
      <p:font typeface="DM Sans Italics" charset="1" panose="00000000000000000000"/>
      <p:regular r:id="rId14"/>
    </p:embeddedFont>
    <p:embeddedFont>
      <p:font typeface="DM Sans Bold Italics" charset="1" panose="00000000000000000000"/>
      <p:regular r:id="rId15"/>
    </p:embeddedFont>
    <p:embeddedFont>
      <p:font typeface="Garet ExtraBold" charset="1" panose="00000000000000000000"/>
      <p:regular r:id="rId16"/>
    </p:embeddedFont>
    <p:embeddedFont>
      <p:font typeface="Garet ExtraBold Bold" charset="1" panose="00000000000000000000"/>
      <p:regular r:id="rId17"/>
    </p:embeddedFont>
    <p:embeddedFont>
      <p:font typeface="Garet" charset="1" panose="00000000000000000000"/>
      <p:regular r:id="rId18"/>
    </p:embeddedFont>
    <p:embeddedFont>
      <p:font typeface="Garet Bold" charset="1" panose="00000000000000000000"/>
      <p:regular r:id="rId19"/>
    </p:embeddedFont>
    <p:embeddedFont>
      <p:font typeface="Garet Italics" charset="1" panose="00000000000000000000"/>
      <p:regular r:id="rId20"/>
    </p:embeddedFont>
    <p:embeddedFont>
      <p:font typeface="Garet Bold Italics" charset="1" panose="00000000000000000000"/>
      <p:regular r:id="rId21"/>
    </p:embeddedFont>
    <p:embeddedFont>
      <p:font typeface="Garet Light" charset="1" panose="00000000000000000000"/>
      <p:regular r:id="rId22"/>
    </p:embeddedFont>
    <p:embeddedFont>
      <p:font typeface="Garet Ultra-Bold" charset="1" panose="00000000000000000000"/>
      <p:regular r:id="rId23"/>
    </p:embeddedFont>
    <p:embeddedFont>
      <p:font typeface="Garet Ultra-Bold Italics" charset="1" panose="00000000000000000000"/>
      <p:regular r:id="rId24"/>
    </p:embeddedFont>
    <p:embeddedFont>
      <p:font typeface="Garet Heavy" charset="1" panose="00000000000000000000"/>
      <p:regular r:id="rId25"/>
    </p:embeddedFont>
    <p:embeddedFont>
      <p:font typeface="Garet Heavy Italics" charset="1" panose="00000000000000000000"/>
      <p:regular r:id="rId26"/>
    </p:embeddedFont>
    <p:embeddedFont>
      <p:font typeface="Prompt" charset="1" panose="00000500000000000000"/>
      <p:regular r:id="rId27"/>
    </p:embeddedFont>
    <p:embeddedFont>
      <p:font typeface="Prompt Bold" charset="1" panose="00000800000000000000"/>
      <p:regular r:id="rId28"/>
    </p:embeddedFont>
    <p:embeddedFont>
      <p:font typeface="Prompt Italics" charset="1" panose="00000500000000000000"/>
      <p:regular r:id="rId29"/>
    </p:embeddedFont>
    <p:embeddedFont>
      <p:font typeface="Prompt Bold Italics" charset="1" panose="00000800000000000000"/>
      <p:regular r:id="rId30"/>
    </p:embeddedFont>
    <p:embeddedFont>
      <p:font typeface="Prompt Thin" charset="1" panose="00000200000000000000"/>
      <p:regular r:id="rId31"/>
    </p:embeddedFont>
    <p:embeddedFont>
      <p:font typeface="Prompt Thin Italics" charset="1" panose="00000200000000000000"/>
      <p:regular r:id="rId32"/>
    </p:embeddedFont>
    <p:embeddedFont>
      <p:font typeface="Prompt Extra-Light" charset="1" panose="00000300000000000000"/>
      <p:regular r:id="rId33"/>
    </p:embeddedFont>
    <p:embeddedFont>
      <p:font typeface="Prompt Extra-Light Italics" charset="1" panose="00000300000000000000"/>
      <p:regular r:id="rId34"/>
    </p:embeddedFont>
    <p:embeddedFont>
      <p:font typeface="Prompt Light" charset="1" panose="00000400000000000000"/>
      <p:regular r:id="rId35"/>
    </p:embeddedFont>
    <p:embeddedFont>
      <p:font typeface="Prompt Light Italics" charset="1" panose="00000400000000000000"/>
      <p:regular r:id="rId36"/>
    </p:embeddedFont>
    <p:embeddedFont>
      <p:font typeface="Prompt Medium" charset="1" panose="00000600000000000000"/>
      <p:regular r:id="rId37"/>
    </p:embeddedFont>
    <p:embeddedFont>
      <p:font typeface="Prompt Medium Italics" charset="1" panose="00000600000000000000"/>
      <p:regular r:id="rId38"/>
    </p:embeddedFont>
    <p:embeddedFont>
      <p:font typeface="Prompt Semi-Bold" charset="1" panose="00000700000000000000"/>
      <p:regular r:id="rId39"/>
    </p:embeddedFont>
    <p:embeddedFont>
      <p:font typeface="Prompt Semi-Bold Italics" charset="1" panose="00000700000000000000"/>
      <p:regular r:id="rId40"/>
    </p:embeddedFont>
    <p:embeddedFont>
      <p:font typeface="Prompt Ultra-Bold" charset="1" panose="00000900000000000000"/>
      <p:regular r:id="rId41"/>
    </p:embeddedFont>
    <p:embeddedFont>
      <p:font typeface="Prompt Ultra-Bold Italics" charset="1" panose="00000900000000000000"/>
      <p:regular r:id="rId42"/>
    </p:embeddedFont>
    <p:embeddedFont>
      <p:font typeface="Prompt Heavy" charset="1" panose="00000A00000000000000"/>
      <p:regular r:id="rId43"/>
    </p:embeddedFont>
    <p:embeddedFont>
      <p:font typeface="Prompt Heavy Italics" charset="1" panose="00000A00000000000000"/>
      <p:regular r:id="rId44"/>
    </p:embeddedFont>
    <p:embeddedFont>
      <p:font typeface="Aileron" charset="1" panose="00000500000000000000"/>
      <p:regular r:id="rId45"/>
    </p:embeddedFont>
    <p:embeddedFont>
      <p:font typeface="Aileron Bold" charset="1" panose="00000800000000000000"/>
      <p:regular r:id="rId46"/>
    </p:embeddedFont>
    <p:embeddedFont>
      <p:font typeface="Aileron Italics" charset="1" panose="00000500000000000000"/>
      <p:regular r:id="rId47"/>
    </p:embeddedFont>
    <p:embeddedFont>
      <p:font typeface="Aileron Bold Italics" charset="1" panose="00000800000000000000"/>
      <p:regular r:id="rId48"/>
    </p:embeddedFont>
    <p:embeddedFont>
      <p:font typeface="Aileron Thin" charset="1" panose="00000300000000000000"/>
      <p:regular r:id="rId49"/>
    </p:embeddedFont>
    <p:embeddedFont>
      <p:font typeface="Aileron Thin Italics" charset="1" panose="00000300000000000000"/>
      <p:regular r:id="rId50"/>
    </p:embeddedFont>
    <p:embeddedFont>
      <p:font typeface="Aileron Light" charset="1" panose="00000400000000000000"/>
      <p:regular r:id="rId51"/>
    </p:embeddedFont>
    <p:embeddedFont>
      <p:font typeface="Aileron Light Italics" charset="1" panose="00000400000000000000"/>
      <p:regular r:id="rId52"/>
    </p:embeddedFont>
    <p:embeddedFont>
      <p:font typeface="Aileron Ultra-Bold" charset="1" panose="00000A00000000000000"/>
      <p:regular r:id="rId53"/>
    </p:embeddedFont>
    <p:embeddedFont>
      <p:font typeface="Aileron Ultra-Bold Italics" charset="1" panose="00000A00000000000000"/>
      <p:regular r:id="rId54"/>
    </p:embeddedFont>
    <p:embeddedFont>
      <p:font typeface="Aileron Heavy" charset="1" panose="00000A00000000000000"/>
      <p:regular r:id="rId55"/>
    </p:embeddedFont>
    <p:embeddedFont>
      <p:font typeface="Aileron Heavy Italics" charset="1" panose="00000A00000000000000"/>
      <p:regular r:id="rId56"/>
    </p:embeddedFont>
    <p:embeddedFont>
      <p:font typeface="Barlow" charset="1" panose="00000500000000000000"/>
      <p:regular r:id="rId57"/>
    </p:embeddedFont>
    <p:embeddedFont>
      <p:font typeface="Barlow Bold" charset="1" panose="00000800000000000000"/>
      <p:regular r:id="rId58"/>
    </p:embeddedFont>
    <p:embeddedFont>
      <p:font typeface="Barlow Italics" charset="1" panose="00000500000000000000"/>
      <p:regular r:id="rId59"/>
    </p:embeddedFont>
    <p:embeddedFont>
      <p:font typeface="Barlow Bold Italics" charset="1" panose="00000800000000000000"/>
      <p:regular r:id="rId60"/>
    </p:embeddedFont>
    <p:embeddedFont>
      <p:font typeface="Barlow Thin" charset="1" panose="00000300000000000000"/>
      <p:regular r:id="rId61"/>
    </p:embeddedFont>
    <p:embeddedFont>
      <p:font typeface="Barlow Thin Italics" charset="1" panose="00000300000000000000"/>
      <p:regular r:id="rId62"/>
    </p:embeddedFont>
    <p:embeddedFont>
      <p:font typeface="Barlow Extra-Light" charset="1" panose="00000300000000000000"/>
      <p:regular r:id="rId63"/>
    </p:embeddedFont>
    <p:embeddedFont>
      <p:font typeface="Barlow Extra-Light Italics" charset="1" panose="00000300000000000000"/>
      <p:regular r:id="rId64"/>
    </p:embeddedFont>
    <p:embeddedFont>
      <p:font typeface="Barlow Light" charset="1" panose="00000400000000000000"/>
      <p:regular r:id="rId65"/>
    </p:embeddedFont>
    <p:embeddedFont>
      <p:font typeface="Barlow Light Italics" charset="1" panose="00000400000000000000"/>
      <p:regular r:id="rId66"/>
    </p:embeddedFont>
    <p:embeddedFont>
      <p:font typeface="Barlow Medium" charset="1" panose="00000600000000000000"/>
      <p:regular r:id="rId67"/>
    </p:embeddedFont>
    <p:embeddedFont>
      <p:font typeface="Barlow Medium Italics" charset="1" panose="00000600000000000000"/>
      <p:regular r:id="rId68"/>
    </p:embeddedFont>
    <p:embeddedFont>
      <p:font typeface="Barlow Semi-Bold" charset="1" panose="00000700000000000000"/>
      <p:regular r:id="rId69"/>
    </p:embeddedFont>
    <p:embeddedFont>
      <p:font typeface="Barlow Semi-Bold Italics" charset="1" panose="00000700000000000000"/>
      <p:regular r:id="rId70"/>
    </p:embeddedFont>
    <p:embeddedFont>
      <p:font typeface="Barlow Ultra-Bold" charset="1" panose="00000900000000000000"/>
      <p:regular r:id="rId71"/>
    </p:embeddedFont>
    <p:embeddedFont>
      <p:font typeface="Barlow Ultra-Bold Italics" charset="1" panose="00000900000000000000"/>
      <p:regular r:id="rId72"/>
    </p:embeddedFont>
    <p:embeddedFont>
      <p:font typeface="Barlow Heavy" charset="1" panose="00000A00000000000000"/>
      <p:regular r:id="rId73"/>
    </p:embeddedFont>
    <p:embeddedFont>
      <p:font typeface="Barlow Heavy Italics" charset="1" panose="00000A00000000000000"/>
      <p:regular r:id="rId74"/>
    </p:embeddedFont>
    <p:embeddedFont>
      <p:font typeface="Open Sans" charset="1" panose="020B0606030504020204"/>
      <p:regular r:id="rId75"/>
    </p:embeddedFont>
    <p:embeddedFont>
      <p:font typeface="Open Sans Bold" charset="1" panose="020B0806030504020204"/>
      <p:regular r:id="rId76"/>
    </p:embeddedFont>
    <p:embeddedFont>
      <p:font typeface="Open Sans Italics" charset="1" panose="020B0606030504020204"/>
      <p:regular r:id="rId77"/>
    </p:embeddedFont>
    <p:embeddedFont>
      <p:font typeface="Open Sans Bold Italics" charset="1" panose="020B0806030504020204"/>
      <p:regular r:id="rId78"/>
    </p:embeddedFont>
    <p:embeddedFont>
      <p:font typeface="Open Sans Light" charset="1" panose="020B0306030504020204"/>
      <p:regular r:id="rId79"/>
    </p:embeddedFont>
    <p:embeddedFont>
      <p:font typeface="Open Sans Light Italics" charset="1" panose="020B0306030504020204"/>
      <p:regular r:id="rId80"/>
    </p:embeddedFont>
    <p:embeddedFont>
      <p:font typeface="Open Sans Ultra-Bold" charset="1" panose="00000000000000000000"/>
      <p:regular r:id="rId81"/>
    </p:embeddedFont>
    <p:embeddedFont>
      <p:font typeface="Open Sans Ultra-Bold Italics" charset="1" panose="00000000000000000000"/>
      <p:regular r:id="rId8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fonts/font6.fntdata" Type="http://schemas.openxmlformats.org/officeDocument/2006/relationships/font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62" Target="fonts/font62.fntdata" Type="http://schemas.openxmlformats.org/officeDocument/2006/relationships/font"/><Relationship Id="rId63" Target="fonts/font63.fntdata" Type="http://schemas.openxmlformats.org/officeDocument/2006/relationships/font"/><Relationship Id="rId64" Target="fonts/font64.fntdata" Type="http://schemas.openxmlformats.org/officeDocument/2006/relationships/font"/><Relationship Id="rId65" Target="fonts/font65.fntdata" Type="http://schemas.openxmlformats.org/officeDocument/2006/relationships/font"/><Relationship Id="rId66" Target="fonts/font66.fntdata" Type="http://schemas.openxmlformats.org/officeDocument/2006/relationships/font"/><Relationship Id="rId67" Target="fonts/font67.fntdata" Type="http://schemas.openxmlformats.org/officeDocument/2006/relationships/font"/><Relationship Id="rId68" Target="fonts/font68.fntdata" Type="http://schemas.openxmlformats.org/officeDocument/2006/relationships/font"/><Relationship Id="rId69" Target="fonts/font69.fntdata" Type="http://schemas.openxmlformats.org/officeDocument/2006/relationships/font"/><Relationship Id="rId7" Target="fonts/font7.fntdata" Type="http://schemas.openxmlformats.org/officeDocument/2006/relationships/font"/><Relationship Id="rId70" Target="fonts/font70.fntdata" Type="http://schemas.openxmlformats.org/officeDocument/2006/relationships/font"/><Relationship Id="rId71" Target="fonts/font71.fntdata" Type="http://schemas.openxmlformats.org/officeDocument/2006/relationships/font"/><Relationship Id="rId72" Target="fonts/font72.fntdata" Type="http://schemas.openxmlformats.org/officeDocument/2006/relationships/font"/><Relationship Id="rId73" Target="fonts/font73.fntdata" Type="http://schemas.openxmlformats.org/officeDocument/2006/relationships/font"/><Relationship Id="rId74" Target="fonts/font74.fntdata" Type="http://schemas.openxmlformats.org/officeDocument/2006/relationships/font"/><Relationship Id="rId75" Target="fonts/font75.fntdata" Type="http://schemas.openxmlformats.org/officeDocument/2006/relationships/font"/><Relationship Id="rId76" Target="fonts/font76.fntdata" Type="http://schemas.openxmlformats.org/officeDocument/2006/relationships/font"/><Relationship Id="rId77" Target="fonts/font77.fntdata" Type="http://schemas.openxmlformats.org/officeDocument/2006/relationships/font"/><Relationship Id="rId78" Target="fonts/font78.fntdata" Type="http://schemas.openxmlformats.org/officeDocument/2006/relationships/font"/><Relationship Id="rId79" Target="fonts/font79.fntdata" Type="http://schemas.openxmlformats.org/officeDocument/2006/relationships/font"/><Relationship Id="rId8" Target="fonts/font8.fntdata" Type="http://schemas.openxmlformats.org/officeDocument/2006/relationships/font"/><Relationship Id="rId80" Target="fonts/font80.fntdata" Type="http://schemas.openxmlformats.org/officeDocument/2006/relationships/font"/><Relationship Id="rId81" Target="fonts/font81.fntdata" Type="http://schemas.openxmlformats.org/officeDocument/2006/relationships/font"/><Relationship Id="rId82" Target="fonts/font82.fntdata" Type="http://schemas.openxmlformats.org/officeDocument/2006/relationships/font"/><Relationship Id="rId83" Target="slides/slide1.xml" Type="http://schemas.openxmlformats.org/officeDocument/2006/relationships/slide"/><Relationship Id="rId84" Target="slides/slide2.xml" Type="http://schemas.openxmlformats.org/officeDocument/2006/relationships/slide"/><Relationship Id="rId85" Target="slides/slide3.xml" Type="http://schemas.openxmlformats.org/officeDocument/2006/relationships/slide"/><Relationship Id="rId86" Target="slides/slide4.xml" Type="http://schemas.openxmlformats.org/officeDocument/2006/relationships/slide"/><Relationship Id="rId87" Target="slides/slide5.xml" Type="http://schemas.openxmlformats.org/officeDocument/2006/relationships/slide"/><Relationship Id="rId88" Target="slides/slide6.xml" Type="http://schemas.openxmlformats.org/officeDocument/2006/relationships/slide"/><Relationship Id="rId89" Target="slides/slide7.xml" Type="http://schemas.openxmlformats.org/officeDocument/2006/relationships/slide"/><Relationship Id="rId9" Target="fonts/font9.fntdata" Type="http://schemas.openxmlformats.org/officeDocument/2006/relationships/font"/><Relationship Id="rId90" Target="slides/slide8.xml" Type="http://schemas.openxmlformats.org/officeDocument/2006/relationships/slide"/><Relationship Id="rId91" Target="slides/slide9.xml" Type="http://schemas.openxmlformats.org/officeDocument/2006/relationships/slide"/><Relationship Id="rId92" Target="slides/slide10.xml" Type="http://schemas.openxmlformats.org/officeDocument/2006/relationships/slide"/><Relationship Id="rId93" Target="slides/slide11.xml" Type="http://schemas.openxmlformats.org/officeDocument/2006/relationships/slide"/><Relationship Id="rId94" Target="slides/slide12.xml" Type="http://schemas.openxmlformats.org/officeDocument/2006/relationships/slide"/><Relationship Id="rId95" Target="slides/slide13.xml" Type="http://schemas.openxmlformats.org/officeDocument/2006/relationships/slide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5.jpeg" Type="http://schemas.openxmlformats.org/officeDocument/2006/relationships/image"/><Relationship Id="rId6" Target="../media/image26.jpeg" Type="http://schemas.openxmlformats.org/officeDocument/2006/relationships/image"/><Relationship Id="rId7" Target="../media/image27.jpe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8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svg" Type="http://schemas.openxmlformats.org/officeDocument/2006/relationships/image"/><Relationship Id="rId11" Target="../media/image35.png" Type="http://schemas.openxmlformats.org/officeDocument/2006/relationships/image"/><Relationship Id="rId12" Target="mailto:Stront@car.com" TargetMode="External" Type="http://schemas.openxmlformats.org/officeDocument/2006/relationships/hyperlink"/><Relationship Id="rId13" Target="../media/image36.png" Type="http://schemas.openxmlformats.org/officeDocument/2006/relationships/image"/><Relationship Id="rId2" Target="../media/image1.jpe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4.svg" Type="http://schemas.openxmlformats.org/officeDocument/2006/relationships/image"/><Relationship Id="rId9" Target="../media/image3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Relationship Id="rId3" Target="../media/image38.png" Type="http://schemas.openxmlformats.org/officeDocument/2006/relationships/image"/><Relationship Id="rId4" Target="../media/image39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3.png" Type="http://schemas.openxmlformats.org/officeDocument/2006/relationships/image"/><Relationship Id="rId8" Target="../media/image4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7.pn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888" r="0" b="-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4824337" cy="10287000"/>
            <a:chOff x="0" y="0"/>
            <a:chExt cx="1759931" cy="375272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759931" cy="3752726"/>
            </a:xfrm>
            <a:custGeom>
              <a:avLst/>
              <a:gdLst/>
              <a:ahLst/>
              <a:cxnLst/>
              <a:rect r="r" b="b" t="t" l="l"/>
              <a:pathLst>
                <a:path h="3752726" w="1759931">
                  <a:moveTo>
                    <a:pt x="0" y="0"/>
                  </a:moveTo>
                  <a:lnTo>
                    <a:pt x="1759931" y="0"/>
                  </a:lnTo>
                  <a:lnTo>
                    <a:pt x="1759931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33A3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948611"/>
            <a:ext cx="8946649" cy="8520922"/>
            <a:chOff x="0" y="0"/>
            <a:chExt cx="11928865" cy="1136123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3"/>
            <a:srcRect l="0" t="2379" r="0" b="2379"/>
            <a:stretch>
              <a:fillRect/>
            </a:stretch>
          </p:blipFill>
          <p:spPr>
            <a:xfrm flipH="false" flipV="false">
              <a:off x="0" y="0"/>
              <a:ext cx="11928865" cy="11361230"/>
            </a:xfrm>
            <a:prstGeom prst="rect">
              <a:avLst/>
            </a:prstGeom>
          </p:spPr>
        </p:pic>
      </p:grpSp>
      <p:sp>
        <p:nvSpPr>
          <p:cNvPr name="AutoShape 7" id="7"/>
          <p:cNvSpPr/>
          <p:nvPr/>
        </p:nvSpPr>
        <p:spPr>
          <a:xfrm>
            <a:off x="9330412" y="5355836"/>
            <a:ext cx="394096" cy="0"/>
          </a:xfrm>
          <a:prstGeom prst="line">
            <a:avLst/>
          </a:prstGeom>
          <a:ln cap="flat" w="47625">
            <a:solidFill>
              <a:srgbClr val="33A3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>
            <a:off x="17062252" y="5308211"/>
            <a:ext cx="394096" cy="0"/>
          </a:xfrm>
          <a:prstGeom prst="line">
            <a:avLst/>
          </a:prstGeom>
          <a:ln cap="flat" w="47625">
            <a:solidFill>
              <a:srgbClr val="33A3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9" id="9"/>
          <p:cNvSpPr txBox="true"/>
          <p:nvPr/>
        </p:nvSpPr>
        <p:spPr>
          <a:xfrm rot="0">
            <a:off x="9807781" y="4333750"/>
            <a:ext cx="7171198" cy="13684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>
                <a:solidFill>
                  <a:srgbClr val="FFFBFB"/>
                </a:solidFill>
                <a:latin typeface="League Spartan"/>
              </a:rPr>
              <a:t>STRONT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7042900" y="6993661"/>
            <a:ext cx="10820293" cy="798260"/>
            <a:chOff x="0" y="0"/>
            <a:chExt cx="3947272" cy="29120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947272" cy="291207"/>
            </a:xfrm>
            <a:custGeom>
              <a:avLst/>
              <a:gdLst/>
              <a:ahLst/>
              <a:cxnLst/>
              <a:rect r="r" b="b" t="t" l="l"/>
              <a:pathLst>
                <a:path h="291207" w="3947272">
                  <a:moveTo>
                    <a:pt x="0" y="0"/>
                  </a:moveTo>
                  <a:lnTo>
                    <a:pt x="3947272" y="0"/>
                  </a:lnTo>
                  <a:lnTo>
                    <a:pt x="3947272" y="291207"/>
                  </a:lnTo>
                  <a:lnTo>
                    <a:pt x="0" y="291207"/>
                  </a:lnTo>
                  <a:close/>
                </a:path>
              </a:pathLst>
            </a:custGeom>
            <a:solidFill>
              <a:srgbClr val="33A3FF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7450365" y="7076375"/>
            <a:ext cx="10412828" cy="5566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493"/>
              </a:lnSpc>
            </a:pPr>
            <a:r>
              <a:rPr lang="en-US" sz="3209">
                <a:solidFill>
                  <a:srgbClr val="FFFFFF"/>
                </a:solidFill>
                <a:latin typeface="Arimo"/>
              </a:rPr>
              <a:t>kvalita v každém šroubku, inovace v každém okamžiku</a:t>
            </a:r>
          </a:p>
        </p:txBody>
      </p:sp>
      <p:grpSp>
        <p:nvGrpSpPr>
          <p:cNvPr name="Group 13" id="13"/>
          <p:cNvGrpSpPr/>
          <p:nvPr/>
        </p:nvGrpSpPr>
        <p:grpSpPr>
          <a:xfrm rot="-910502">
            <a:off x="17008435" y="8476420"/>
            <a:ext cx="951305" cy="988007"/>
            <a:chOff x="0" y="0"/>
            <a:chExt cx="1268406" cy="1317342"/>
          </a:xfrm>
        </p:grpSpPr>
        <p:sp>
          <p:nvSpPr>
            <p:cNvPr name="Freeform 14" id="14"/>
            <p:cNvSpPr/>
            <p:nvPr/>
          </p:nvSpPr>
          <p:spPr>
            <a:xfrm flipH="false" flipV="false" rot="2961325">
              <a:off x="-151695" y="562934"/>
              <a:ext cx="1571796" cy="191473"/>
            </a:xfrm>
            <a:custGeom>
              <a:avLst/>
              <a:gdLst/>
              <a:ahLst/>
              <a:cxnLst/>
              <a:rect r="r" b="b" t="t" l="l"/>
              <a:pathLst>
                <a:path h="191473" w="1571796">
                  <a:moveTo>
                    <a:pt x="0" y="0"/>
                  </a:moveTo>
                  <a:lnTo>
                    <a:pt x="1571796" y="0"/>
                  </a:lnTo>
                  <a:lnTo>
                    <a:pt x="1571796" y="191474"/>
                  </a:lnTo>
                  <a:lnTo>
                    <a:pt x="0" y="19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-2622855">
              <a:off x="-151695" y="562934"/>
              <a:ext cx="1571796" cy="191473"/>
            </a:xfrm>
            <a:custGeom>
              <a:avLst/>
              <a:gdLst/>
              <a:ahLst/>
              <a:cxnLst/>
              <a:rect r="r" b="b" t="t" l="l"/>
              <a:pathLst>
                <a:path h="191473" w="1571796">
                  <a:moveTo>
                    <a:pt x="0" y="0"/>
                  </a:moveTo>
                  <a:lnTo>
                    <a:pt x="1571796" y="0"/>
                  </a:lnTo>
                  <a:lnTo>
                    <a:pt x="1571796" y="191474"/>
                  </a:lnTo>
                  <a:lnTo>
                    <a:pt x="0" y="19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-910502">
            <a:off x="9284511" y="8820067"/>
            <a:ext cx="1274090" cy="1323245"/>
            <a:chOff x="0" y="0"/>
            <a:chExt cx="1698786" cy="1764327"/>
          </a:xfrm>
        </p:grpSpPr>
        <p:sp>
          <p:nvSpPr>
            <p:cNvPr name="Freeform 17" id="17"/>
            <p:cNvSpPr/>
            <p:nvPr/>
          </p:nvSpPr>
          <p:spPr>
            <a:xfrm flipH="false" flipV="false" rot="2961325">
              <a:off x="-203166" y="753942"/>
              <a:ext cx="2105118" cy="256442"/>
            </a:xfrm>
            <a:custGeom>
              <a:avLst/>
              <a:gdLst/>
              <a:ahLst/>
              <a:cxnLst/>
              <a:rect r="r" b="b" t="t" l="l"/>
              <a:pathLst>
                <a:path h="256442" w="2105118">
                  <a:moveTo>
                    <a:pt x="0" y="0"/>
                  </a:moveTo>
                  <a:lnTo>
                    <a:pt x="2105118" y="0"/>
                  </a:lnTo>
                  <a:lnTo>
                    <a:pt x="2105118" y="256442"/>
                  </a:lnTo>
                  <a:lnTo>
                    <a:pt x="0" y="256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2622855">
              <a:off x="-203166" y="753942"/>
              <a:ext cx="2105118" cy="256442"/>
            </a:xfrm>
            <a:custGeom>
              <a:avLst/>
              <a:gdLst/>
              <a:ahLst/>
              <a:cxnLst/>
              <a:rect r="r" b="b" t="t" l="l"/>
              <a:pathLst>
                <a:path h="256442" w="2105118">
                  <a:moveTo>
                    <a:pt x="0" y="0"/>
                  </a:moveTo>
                  <a:lnTo>
                    <a:pt x="2105118" y="0"/>
                  </a:lnTo>
                  <a:lnTo>
                    <a:pt x="2105118" y="256442"/>
                  </a:lnTo>
                  <a:lnTo>
                    <a:pt x="0" y="256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-910502">
            <a:off x="16195266" y="848294"/>
            <a:ext cx="951305" cy="988007"/>
            <a:chOff x="0" y="0"/>
            <a:chExt cx="1268406" cy="1317342"/>
          </a:xfrm>
        </p:grpSpPr>
        <p:sp>
          <p:nvSpPr>
            <p:cNvPr name="Freeform 20" id="20"/>
            <p:cNvSpPr/>
            <p:nvPr/>
          </p:nvSpPr>
          <p:spPr>
            <a:xfrm flipH="false" flipV="false" rot="2961325">
              <a:off x="-151695" y="562934"/>
              <a:ext cx="1571796" cy="191473"/>
            </a:xfrm>
            <a:custGeom>
              <a:avLst/>
              <a:gdLst/>
              <a:ahLst/>
              <a:cxnLst/>
              <a:rect r="r" b="b" t="t" l="l"/>
              <a:pathLst>
                <a:path h="191473" w="1571796">
                  <a:moveTo>
                    <a:pt x="0" y="0"/>
                  </a:moveTo>
                  <a:lnTo>
                    <a:pt x="1571796" y="0"/>
                  </a:lnTo>
                  <a:lnTo>
                    <a:pt x="1571796" y="191474"/>
                  </a:lnTo>
                  <a:lnTo>
                    <a:pt x="0" y="19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-2622855">
              <a:off x="-151695" y="562934"/>
              <a:ext cx="1571796" cy="191473"/>
            </a:xfrm>
            <a:custGeom>
              <a:avLst/>
              <a:gdLst/>
              <a:ahLst/>
              <a:cxnLst/>
              <a:rect r="r" b="b" t="t" l="l"/>
              <a:pathLst>
                <a:path h="191473" w="1571796">
                  <a:moveTo>
                    <a:pt x="0" y="0"/>
                  </a:moveTo>
                  <a:lnTo>
                    <a:pt x="1571796" y="0"/>
                  </a:lnTo>
                  <a:lnTo>
                    <a:pt x="1571796" y="191474"/>
                  </a:lnTo>
                  <a:lnTo>
                    <a:pt x="0" y="19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12729709" y="3267315"/>
            <a:ext cx="1327342" cy="991887"/>
          </a:xfrm>
          <a:custGeom>
            <a:avLst/>
            <a:gdLst/>
            <a:ahLst/>
            <a:cxnLst/>
            <a:rect r="r" b="b" t="t" l="l"/>
            <a:pathLst>
              <a:path h="991887" w="1327342">
                <a:moveTo>
                  <a:pt x="0" y="0"/>
                </a:moveTo>
                <a:lnTo>
                  <a:pt x="1327342" y="0"/>
                </a:lnTo>
                <a:lnTo>
                  <a:pt x="1327342" y="991886"/>
                </a:lnTo>
                <a:lnTo>
                  <a:pt x="0" y="9918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888" r="0" b="-888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601772" y="-490778"/>
            <a:ext cx="11100238" cy="11100238"/>
          </a:xfrm>
          <a:custGeom>
            <a:avLst/>
            <a:gdLst/>
            <a:ahLst/>
            <a:cxnLst/>
            <a:rect r="r" b="b" t="t" l="l"/>
            <a:pathLst>
              <a:path h="11100238" w="11100238">
                <a:moveTo>
                  <a:pt x="11100238" y="0"/>
                </a:moveTo>
                <a:lnTo>
                  <a:pt x="0" y="0"/>
                </a:lnTo>
                <a:lnTo>
                  <a:pt x="0" y="11100237"/>
                </a:lnTo>
                <a:lnTo>
                  <a:pt x="11100238" y="11100237"/>
                </a:lnTo>
                <a:lnTo>
                  <a:pt x="11100238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827133" y="2741495"/>
            <a:ext cx="2251170" cy="2251170"/>
          </a:xfrm>
          <a:custGeom>
            <a:avLst/>
            <a:gdLst/>
            <a:ahLst/>
            <a:cxnLst/>
            <a:rect r="r" b="b" t="t" l="l"/>
            <a:pathLst>
              <a:path h="2251170" w="2251170">
                <a:moveTo>
                  <a:pt x="0" y="0"/>
                </a:moveTo>
                <a:lnTo>
                  <a:pt x="2251170" y="0"/>
                </a:lnTo>
                <a:lnTo>
                  <a:pt x="2251170" y="2251170"/>
                </a:lnTo>
                <a:lnTo>
                  <a:pt x="0" y="22511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105771" y="2741495"/>
            <a:ext cx="2819347" cy="2251170"/>
            <a:chOff x="0" y="0"/>
            <a:chExt cx="3759129" cy="3001561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10076" r="0" b="10076"/>
            <a:stretch>
              <a:fillRect/>
            </a:stretch>
          </p:blipFill>
          <p:spPr>
            <a:xfrm flipH="false" flipV="false">
              <a:off x="0" y="0"/>
              <a:ext cx="3759129" cy="3001561"/>
            </a:xfrm>
            <a:prstGeom prst="rect">
              <a:avLst/>
            </a:prstGeom>
          </p:spPr>
        </p:pic>
      </p:grpSp>
      <p:sp>
        <p:nvSpPr>
          <p:cNvPr name="Freeform 7" id="7"/>
          <p:cNvSpPr/>
          <p:nvPr/>
        </p:nvSpPr>
        <p:spPr>
          <a:xfrm flipH="false" flipV="false" rot="0">
            <a:off x="4827133" y="5059340"/>
            <a:ext cx="2055200" cy="2055200"/>
          </a:xfrm>
          <a:custGeom>
            <a:avLst/>
            <a:gdLst/>
            <a:ahLst/>
            <a:cxnLst/>
            <a:rect r="r" b="b" t="t" l="l"/>
            <a:pathLst>
              <a:path h="2055200" w="2055200">
                <a:moveTo>
                  <a:pt x="0" y="0"/>
                </a:moveTo>
                <a:lnTo>
                  <a:pt x="2055199" y="0"/>
                </a:lnTo>
                <a:lnTo>
                  <a:pt x="2055199" y="2055200"/>
                </a:lnTo>
                <a:lnTo>
                  <a:pt x="0" y="205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2105771" y="5059340"/>
            <a:ext cx="2819347" cy="2055200"/>
            <a:chOff x="0" y="0"/>
            <a:chExt cx="3759129" cy="2740266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6"/>
            <a:srcRect l="0" t="13551" r="0" b="13551"/>
            <a:stretch>
              <a:fillRect/>
            </a:stretch>
          </p:blipFill>
          <p:spPr>
            <a:xfrm flipH="false" flipV="false">
              <a:off x="0" y="0"/>
              <a:ext cx="3759129" cy="2740266"/>
            </a:xfrm>
            <a:prstGeom prst="rect">
              <a:avLst/>
            </a:prstGeom>
          </p:spPr>
        </p:pic>
      </p:grpSp>
      <p:sp>
        <p:nvSpPr>
          <p:cNvPr name="Freeform 10" id="10"/>
          <p:cNvSpPr/>
          <p:nvPr/>
        </p:nvSpPr>
        <p:spPr>
          <a:xfrm flipH="false" flipV="false" rot="0">
            <a:off x="4827133" y="7185642"/>
            <a:ext cx="2252663" cy="2252663"/>
          </a:xfrm>
          <a:custGeom>
            <a:avLst/>
            <a:gdLst/>
            <a:ahLst/>
            <a:cxnLst/>
            <a:rect r="r" b="b" t="t" l="l"/>
            <a:pathLst>
              <a:path h="2252663" w="2252663">
                <a:moveTo>
                  <a:pt x="0" y="0"/>
                </a:moveTo>
                <a:lnTo>
                  <a:pt x="2252662" y="0"/>
                </a:lnTo>
                <a:lnTo>
                  <a:pt x="2252662" y="2252663"/>
                </a:lnTo>
                <a:lnTo>
                  <a:pt x="0" y="22526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2105771" y="7185642"/>
            <a:ext cx="2819347" cy="2252663"/>
            <a:chOff x="0" y="0"/>
            <a:chExt cx="3759129" cy="3003550"/>
          </a:xfrm>
        </p:grpSpPr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7"/>
            <a:srcRect l="0" t="10049" r="0" b="10049"/>
            <a:stretch>
              <a:fillRect/>
            </a:stretch>
          </p:blipFill>
          <p:spPr>
            <a:xfrm flipH="false" flipV="false">
              <a:off x="0" y="0"/>
              <a:ext cx="3759129" cy="3003550"/>
            </a:xfrm>
            <a:prstGeom prst="rect">
              <a:avLst/>
            </a:prstGeom>
          </p:spPr>
        </p:pic>
      </p:grpSp>
      <p:sp>
        <p:nvSpPr>
          <p:cNvPr name="AutoShape 13" id="13"/>
          <p:cNvSpPr/>
          <p:nvPr/>
        </p:nvSpPr>
        <p:spPr>
          <a:xfrm rot="5400000">
            <a:off x="-1731645" y="5742065"/>
            <a:ext cx="649224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4" id="14"/>
          <p:cNvSpPr txBox="true"/>
          <p:nvPr/>
        </p:nvSpPr>
        <p:spPr>
          <a:xfrm rot="0">
            <a:off x="2875788" y="1320997"/>
            <a:ext cx="11618190" cy="1144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124"/>
              </a:lnSpc>
            </a:pPr>
            <a:r>
              <a:rPr lang="en-US" sz="7299" spc="-248">
                <a:solidFill>
                  <a:srgbClr val="33A3FF"/>
                </a:solidFill>
                <a:latin typeface="League Spartan"/>
              </a:rPr>
              <a:t>NABÍDKA AUTOMOBILŮ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227013" y="2674820"/>
            <a:ext cx="2642407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spc="136">
                <a:solidFill>
                  <a:srgbClr val="88C6F8"/>
                </a:solidFill>
                <a:latin typeface="League Spartan"/>
              </a:rPr>
              <a:t>Alas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104427" y="2911358"/>
            <a:ext cx="6606728" cy="198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39749" indent="-269875" lvl="1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eague Spartan"/>
              </a:rPr>
              <a:t>čistý elektromobil, pohon všech kol</a:t>
            </a:r>
          </a:p>
          <a:p>
            <a:pPr algn="just" marL="539749" indent="-269875" lvl="1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eague Spartan"/>
              </a:rPr>
              <a:t>zrychlení 0-100 km/h = 2,1 s </a:t>
            </a:r>
          </a:p>
          <a:p>
            <a:pPr algn="just" marL="539749" indent="-269875" lvl="1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eague Spartan"/>
              </a:rPr>
              <a:t>max. rychlost 330 km/h</a:t>
            </a:r>
          </a:p>
          <a:p>
            <a:pPr algn="just" marL="539749" indent="-269875" lvl="1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eague Spartan"/>
              </a:rPr>
              <a:t>dojezd 700 km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227013" y="4890452"/>
            <a:ext cx="2642407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spc="136">
                <a:solidFill>
                  <a:srgbClr val="88C6F8"/>
                </a:solidFill>
                <a:latin typeface="League Spartan"/>
              </a:rPr>
              <a:t>Barna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556318" y="5126990"/>
            <a:ext cx="5217651" cy="198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39749" indent="-269875" lvl="1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eague Spartan"/>
              </a:rPr>
              <a:t>zážehový motor, 220 kW</a:t>
            </a:r>
          </a:p>
          <a:p>
            <a:pPr algn="just" marL="539749" indent="-269875" lvl="1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eague Spartan"/>
              </a:rPr>
              <a:t>zrychlení 0-100 km/h = 3 s</a:t>
            </a:r>
          </a:p>
          <a:p>
            <a:pPr algn="just" marL="539749" indent="-269875" lvl="1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eague Spartan"/>
              </a:rPr>
              <a:t>max. rychlost 300 km/h</a:t>
            </a:r>
          </a:p>
          <a:p>
            <a:pPr algn="just" marL="539749" indent="-269875" lvl="1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eague Spartan"/>
              </a:rPr>
              <a:t>pohon zadních kol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227013" y="7214217"/>
            <a:ext cx="2642407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spc="136">
                <a:solidFill>
                  <a:srgbClr val="88C6F8"/>
                </a:solidFill>
                <a:latin typeface="League Spartan"/>
              </a:rPr>
              <a:t>Conkas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923817" y="7450755"/>
            <a:ext cx="5673086" cy="198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39749" indent="-269875" lvl="1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eague Spartan"/>
              </a:rPr>
              <a:t>hybridní pohon, 270 kW</a:t>
            </a:r>
          </a:p>
          <a:p>
            <a:pPr algn="just" marL="539749" indent="-269875" lvl="1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eague Spartan"/>
              </a:rPr>
              <a:t>zrychlení 0-100 km/h  = 2,5 s</a:t>
            </a:r>
          </a:p>
          <a:p>
            <a:pPr algn="just" marL="539749" indent="-269875" lvl="1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eague Spartan"/>
              </a:rPr>
              <a:t>max. rychlost 300 km/h</a:t>
            </a:r>
          </a:p>
          <a:p>
            <a:pPr algn="just" marL="539749" indent="-269875" lvl="1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eague Spartan"/>
              </a:rPr>
              <a:t>pohon zadních kol 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-5400000">
            <a:off x="16537623" y="9213071"/>
            <a:ext cx="485371" cy="729382"/>
          </a:xfrm>
          <a:custGeom>
            <a:avLst/>
            <a:gdLst/>
            <a:ahLst/>
            <a:cxnLst/>
            <a:rect r="r" b="b" t="t" l="l"/>
            <a:pathLst>
              <a:path h="729382" w="485371">
                <a:moveTo>
                  <a:pt x="0" y="0"/>
                </a:moveTo>
                <a:lnTo>
                  <a:pt x="485371" y="0"/>
                </a:lnTo>
                <a:lnTo>
                  <a:pt x="485371" y="729383"/>
                </a:lnTo>
                <a:lnTo>
                  <a:pt x="0" y="7293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2" id="22"/>
          <p:cNvSpPr/>
          <p:nvPr/>
        </p:nvSpPr>
        <p:spPr>
          <a:xfrm flipV="true">
            <a:off x="6556351" y="9782348"/>
            <a:ext cx="8343617" cy="28575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888" r="0" b="-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813579" y="-216065"/>
            <a:ext cx="6474421" cy="10719130"/>
            <a:chOff x="0" y="0"/>
            <a:chExt cx="8632561" cy="14292173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19799" t="0" r="19799" b="0"/>
            <a:stretch>
              <a:fillRect/>
            </a:stretch>
          </p:blipFill>
          <p:spPr>
            <a:xfrm flipH="false" flipV="false">
              <a:off x="0" y="0"/>
              <a:ext cx="8632561" cy="14292173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-910502">
            <a:off x="10275318" y="8904819"/>
            <a:ext cx="951305" cy="988007"/>
            <a:chOff x="0" y="0"/>
            <a:chExt cx="1268406" cy="1317342"/>
          </a:xfrm>
        </p:grpSpPr>
        <p:sp>
          <p:nvSpPr>
            <p:cNvPr name="Freeform 6" id="6"/>
            <p:cNvSpPr/>
            <p:nvPr/>
          </p:nvSpPr>
          <p:spPr>
            <a:xfrm flipH="false" flipV="false" rot="2961325">
              <a:off x="-151695" y="562934"/>
              <a:ext cx="1571796" cy="191473"/>
            </a:xfrm>
            <a:custGeom>
              <a:avLst/>
              <a:gdLst/>
              <a:ahLst/>
              <a:cxnLst/>
              <a:rect r="r" b="b" t="t" l="l"/>
              <a:pathLst>
                <a:path h="191473" w="1571796">
                  <a:moveTo>
                    <a:pt x="0" y="0"/>
                  </a:moveTo>
                  <a:lnTo>
                    <a:pt x="1571796" y="0"/>
                  </a:lnTo>
                  <a:lnTo>
                    <a:pt x="1571796" y="191474"/>
                  </a:lnTo>
                  <a:lnTo>
                    <a:pt x="0" y="19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2622855">
              <a:off x="-151695" y="562934"/>
              <a:ext cx="1571796" cy="191473"/>
            </a:xfrm>
            <a:custGeom>
              <a:avLst/>
              <a:gdLst/>
              <a:ahLst/>
              <a:cxnLst/>
              <a:rect r="r" b="b" t="t" l="l"/>
              <a:pathLst>
                <a:path h="191473" w="1571796">
                  <a:moveTo>
                    <a:pt x="0" y="0"/>
                  </a:moveTo>
                  <a:lnTo>
                    <a:pt x="1571796" y="0"/>
                  </a:lnTo>
                  <a:lnTo>
                    <a:pt x="1571796" y="191474"/>
                  </a:lnTo>
                  <a:lnTo>
                    <a:pt x="0" y="19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1754501">
            <a:off x="873179" y="8842703"/>
            <a:ext cx="951305" cy="988007"/>
            <a:chOff x="0" y="0"/>
            <a:chExt cx="1268406" cy="1317342"/>
          </a:xfrm>
        </p:grpSpPr>
        <p:sp>
          <p:nvSpPr>
            <p:cNvPr name="Freeform 9" id="9"/>
            <p:cNvSpPr/>
            <p:nvPr/>
          </p:nvSpPr>
          <p:spPr>
            <a:xfrm flipH="false" flipV="false" rot="2961325">
              <a:off x="-151695" y="562934"/>
              <a:ext cx="1571796" cy="191473"/>
            </a:xfrm>
            <a:custGeom>
              <a:avLst/>
              <a:gdLst/>
              <a:ahLst/>
              <a:cxnLst/>
              <a:rect r="r" b="b" t="t" l="l"/>
              <a:pathLst>
                <a:path h="191473" w="1571796">
                  <a:moveTo>
                    <a:pt x="0" y="0"/>
                  </a:moveTo>
                  <a:lnTo>
                    <a:pt x="1571796" y="0"/>
                  </a:lnTo>
                  <a:lnTo>
                    <a:pt x="1571796" y="191474"/>
                  </a:lnTo>
                  <a:lnTo>
                    <a:pt x="0" y="19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2622855">
              <a:off x="-151695" y="562934"/>
              <a:ext cx="1571796" cy="191473"/>
            </a:xfrm>
            <a:custGeom>
              <a:avLst/>
              <a:gdLst/>
              <a:ahLst/>
              <a:cxnLst/>
              <a:rect r="r" b="b" t="t" l="l"/>
              <a:pathLst>
                <a:path h="191473" w="1571796">
                  <a:moveTo>
                    <a:pt x="0" y="0"/>
                  </a:moveTo>
                  <a:lnTo>
                    <a:pt x="1571796" y="0"/>
                  </a:lnTo>
                  <a:lnTo>
                    <a:pt x="1571796" y="191474"/>
                  </a:lnTo>
                  <a:lnTo>
                    <a:pt x="0" y="19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692475" y="3124849"/>
            <a:ext cx="10310652" cy="503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3600"/>
              </a:lnSpc>
              <a:buFont typeface="Arial"/>
              <a:buChar char="•"/>
            </a:pPr>
            <a:r>
              <a:rPr lang="en-US" sz="3000" spc="30">
                <a:solidFill>
                  <a:srgbClr val="FFFFFF">
                    <a:alpha val="81961"/>
                  </a:srgbClr>
                </a:solidFill>
                <a:latin typeface="League Spartan"/>
              </a:rPr>
              <a:t>Neustálý výzkum a inovace v automobilovém průmyslu</a:t>
            </a:r>
          </a:p>
          <a:p>
            <a:pPr>
              <a:lnSpc>
                <a:spcPts val="3600"/>
              </a:lnSpc>
            </a:pPr>
          </a:p>
          <a:p>
            <a:pPr marL="647700" indent="-323850" lvl="1">
              <a:lnSpc>
                <a:spcPts val="3600"/>
              </a:lnSpc>
              <a:buFont typeface="Arial"/>
              <a:buChar char="•"/>
            </a:pPr>
            <a:r>
              <a:rPr lang="en-US" sz="3000" spc="30">
                <a:solidFill>
                  <a:srgbClr val="FFFFFF">
                    <a:alpha val="81961"/>
                  </a:srgbClr>
                </a:solidFill>
                <a:latin typeface="League Spartan"/>
              </a:rPr>
              <a:t>V</a:t>
            </a:r>
            <a:r>
              <a:rPr lang="en-US" sz="3000" spc="30">
                <a:solidFill>
                  <a:srgbClr val="FFFFFF">
                    <a:alpha val="81961"/>
                  </a:srgbClr>
                </a:solidFill>
                <a:latin typeface="League Spartan"/>
              </a:rPr>
              <a:t>ývoj vozidel s různými pohony</a:t>
            </a:r>
          </a:p>
          <a:p>
            <a:pPr>
              <a:lnSpc>
                <a:spcPts val="3600"/>
              </a:lnSpc>
            </a:pPr>
          </a:p>
          <a:p>
            <a:pPr marL="647700" indent="-323850" lvl="1">
              <a:lnSpc>
                <a:spcPts val="3600"/>
              </a:lnSpc>
              <a:buFont typeface="Arial"/>
              <a:buChar char="•"/>
            </a:pPr>
            <a:r>
              <a:rPr lang="en-US" sz="3000" spc="30">
                <a:solidFill>
                  <a:srgbClr val="FFFFFF">
                    <a:alpha val="81961"/>
                  </a:srgbClr>
                </a:solidFill>
                <a:latin typeface="League Spartan"/>
              </a:rPr>
              <a:t>Důraz na ekologii, kvalitu a technologický pokrok </a:t>
            </a:r>
          </a:p>
          <a:p>
            <a:pPr>
              <a:lnSpc>
                <a:spcPts val="3600"/>
              </a:lnSpc>
            </a:pPr>
          </a:p>
          <a:p>
            <a:pPr marL="647700" indent="-323850" lvl="1">
              <a:lnSpc>
                <a:spcPts val="3600"/>
              </a:lnSpc>
              <a:buFont typeface="Arial"/>
              <a:buChar char="•"/>
            </a:pPr>
            <a:r>
              <a:rPr lang="en-US" sz="3000" spc="30">
                <a:solidFill>
                  <a:srgbClr val="FFFFFF">
                    <a:alpha val="81961"/>
                  </a:srgbClr>
                </a:solidFill>
                <a:latin typeface="League Spartan"/>
              </a:rPr>
              <a:t>Splňovat nejnovější technologické standardy</a:t>
            </a:r>
          </a:p>
          <a:p>
            <a:pPr>
              <a:lnSpc>
                <a:spcPts val="3600"/>
              </a:lnSpc>
            </a:pPr>
          </a:p>
          <a:p>
            <a:pPr algn="l" marL="647700" indent="-323850" lvl="1">
              <a:lnSpc>
                <a:spcPts val="3600"/>
              </a:lnSpc>
              <a:buFont typeface="Arial"/>
              <a:buChar char="•"/>
            </a:pPr>
            <a:r>
              <a:rPr lang="en-US" sz="3000" spc="30">
                <a:solidFill>
                  <a:srgbClr val="FFFFFF">
                    <a:alpha val="81961"/>
                  </a:srgbClr>
                </a:solidFill>
                <a:latin typeface="League Spartan"/>
              </a:rPr>
              <a:t>Přispívat k udržitelnější budoucnosti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1563910"/>
            <a:ext cx="10784879" cy="10607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728"/>
              </a:lnSpc>
              <a:spcBef>
                <a:spcPct val="0"/>
              </a:spcBef>
            </a:pPr>
            <a:r>
              <a:rPr lang="en-US" sz="8400" spc="-176">
                <a:solidFill>
                  <a:srgbClr val="33A3FF"/>
                </a:solidFill>
                <a:latin typeface="League Spartan"/>
              </a:rPr>
              <a:t>DLOUHODOBÉ CÍLE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888" r="0" b="-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016569" y="1028700"/>
            <a:ext cx="3707805" cy="114300"/>
            <a:chOff x="0" y="0"/>
            <a:chExt cx="4943740" cy="152400"/>
          </a:xfrm>
        </p:grpSpPr>
        <p:sp>
          <p:nvSpPr>
            <p:cNvPr name="AutoShape 4" id="4"/>
            <p:cNvSpPr/>
            <p:nvPr/>
          </p:nvSpPr>
          <p:spPr>
            <a:xfrm rot="0">
              <a:off x="0" y="56886"/>
              <a:ext cx="4943740" cy="0"/>
            </a:xfrm>
            <a:prstGeom prst="line">
              <a:avLst/>
            </a:prstGeom>
            <a:ln cap="flat" w="50800">
              <a:solidFill>
                <a:srgbClr val="3070E1">
                  <a:alpha val="49804"/>
                </a:srgbClr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5" id="5"/>
            <p:cNvSpPr/>
            <p:nvPr/>
          </p:nvSpPr>
          <p:spPr>
            <a:xfrm rot="0">
              <a:off x="1472663" y="0"/>
              <a:ext cx="1998415" cy="0"/>
            </a:xfrm>
            <a:prstGeom prst="line">
              <a:avLst/>
            </a:prstGeom>
            <a:ln cap="flat" w="152400">
              <a:solidFill>
                <a:srgbClr val="3070E1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6" id="6"/>
          <p:cNvGrpSpPr/>
          <p:nvPr/>
        </p:nvGrpSpPr>
        <p:grpSpPr>
          <a:xfrm rot="-5400000">
            <a:off x="9661031" y="1660031"/>
            <a:ext cx="6101852" cy="9094686"/>
            <a:chOff x="0" y="0"/>
            <a:chExt cx="6350000" cy="946454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9464546"/>
            </a:xfrm>
            <a:custGeom>
              <a:avLst/>
              <a:gdLst/>
              <a:ahLst/>
              <a:cxnLst/>
              <a:rect r="r" b="b" t="t" l="l"/>
              <a:pathLst>
                <a:path h="9464546" w="6350000">
                  <a:moveTo>
                    <a:pt x="1324610" y="0"/>
                  </a:moveTo>
                  <a:lnTo>
                    <a:pt x="0" y="0"/>
                  </a:lnTo>
                  <a:lnTo>
                    <a:pt x="0" y="8139936"/>
                  </a:lnTo>
                  <a:lnTo>
                    <a:pt x="1324610" y="9464546"/>
                  </a:lnTo>
                  <a:lnTo>
                    <a:pt x="6350000" y="9464546"/>
                  </a:lnTo>
                  <a:lnTo>
                    <a:pt x="6350000" y="0"/>
                  </a:lnTo>
                  <a:lnTo>
                    <a:pt x="1324610" y="0"/>
                  </a:lnTo>
                  <a:close/>
                </a:path>
              </a:pathLst>
            </a:custGeom>
            <a:solidFill>
              <a:srgbClr val="33A3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6383573" y="8452846"/>
            <a:ext cx="1717983" cy="1642822"/>
          </a:xfrm>
          <a:custGeom>
            <a:avLst/>
            <a:gdLst/>
            <a:ahLst/>
            <a:cxnLst/>
            <a:rect r="r" b="b" t="t" l="l"/>
            <a:pathLst>
              <a:path h="1642822" w="1717983">
                <a:moveTo>
                  <a:pt x="0" y="0"/>
                </a:moveTo>
                <a:lnTo>
                  <a:pt x="1717983" y="0"/>
                </a:lnTo>
                <a:lnTo>
                  <a:pt x="1717983" y="1642822"/>
                </a:lnTo>
                <a:lnTo>
                  <a:pt x="0" y="164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994191" y="3673951"/>
            <a:ext cx="727259" cy="756112"/>
          </a:xfrm>
          <a:custGeom>
            <a:avLst/>
            <a:gdLst/>
            <a:ahLst/>
            <a:cxnLst/>
            <a:rect r="r" b="b" t="t" l="l"/>
            <a:pathLst>
              <a:path h="756112" w="727259">
                <a:moveTo>
                  <a:pt x="0" y="0"/>
                </a:moveTo>
                <a:lnTo>
                  <a:pt x="727259" y="0"/>
                </a:lnTo>
                <a:lnTo>
                  <a:pt x="727259" y="756112"/>
                </a:lnTo>
                <a:lnTo>
                  <a:pt x="0" y="7561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887432" y="7617695"/>
            <a:ext cx="727259" cy="584452"/>
          </a:xfrm>
          <a:custGeom>
            <a:avLst/>
            <a:gdLst/>
            <a:ahLst/>
            <a:cxnLst/>
            <a:rect r="r" b="b" t="t" l="l"/>
            <a:pathLst>
              <a:path h="584452" w="727259">
                <a:moveTo>
                  <a:pt x="0" y="0"/>
                </a:moveTo>
                <a:lnTo>
                  <a:pt x="727259" y="0"/>
                </a:lnTo>
                <a:lnTo>
                  <a:pt x="727259" y="584451"/>
                </a:lnTo>
                <a:lnTo>
                  <a:pt x="0" y="5844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-910502">
            <a:off x="14660340" y="5821493"/>
            <a:ext cx="951305" cy="988007"/>
            <a:chOff x="0" y="0"/>
            <a:chExt cx="1268406" cy="1317342"/>
          </a:xfrm>
        </p:grpSpPr>
        <p:sp>
          <p:nvSpPr>
            <p:cNvPr name="Freeform 12" id="12"/>
            <p:cNvSpPr/>
            <p:nvPr/>
          </p:nvSpPr>
          <p:spPr>
            <a:xfrm flipH="false" flipV="false" rot="2961325">
              <a:off x="-151695" y="562934"/>
              <a:ext cx="1571796" cy="191473"/>
            </a:xfrm>
            <a:custGeom>
              <a:avLst/>
              <a:gdLst/>
              <a:ahLst/>
              <a:cxnLst/>
              <a:rect r="r" b="b" t="t" l="l"/>
              <a:pathLst>
                <a:path h="191473" w="1571796">
                  <a:moveTo>
                    <a:pt x="0" y="0"/>
                  </a:moveTo>
                  <a:lnTo>
                    <a:pt x="1571796" y="0"/>
                  </a:lnTo>
                  <a:lnTo>
                    <a:pt x="1571796" y="191474"/>
                  </a:lnTo>
                  <a:lnTo>
                    <a:pt x="0" y="19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2622855">
              <a:off x="-151695" y="562934"/>
              <a:ext cx="1571796" cy="191473"/>
            </a:xfrm>
            <a:custGeom>
              <a:avLst/>
              <a:gdLst/>
              <a:ahLst/>
              <a:cxnLst/>
              <a:rect r="r" b="b" t="t" l="l"/>
              <a:pathLst>
                <a:path h="191473" w="1571796">
                  <a:moveTo>
                    <a:pt x="0" y="0"/>
                  </a:moveTo>
                  <a:lnTo>
                    <a:pt x="1571796" y="0"/>
                  </a:lnTo>
                  <a:lnTo>
                    <a:pt x="1571796" y="191474"/>
                  </a:lnTo>
                  <a:lnTo>
                    <a:pt x="0" y="19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0" y="1574745"/>
            <a:ext cx="8278924" cy="8278924"/>
          </a:xfrm>
          <a:custGeom>
            <a:avLst/>
            <a:gdLst/>
            <a:ahLst/>
            <a:cxnLst/>
            <a:rect r="r" b="b" t="t" l="l"/>
            <a:pathLst>
              <a:path h="8278924" w="8278924">
                <a:moveTo>
                  <a:pt x="0" y="0"/>
                </a:moveTo>
                <a:lnTo>
                  <a:pt x="8278924" y="0"/>
                </a:lnTo>
                <a:lnTo>
                  <a:pt x="8278924" y="8278925"/>
                </a:lnTo>
                <a:lnTo>
                  <a:pt x="0" y="8278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9887432" y="3569176"/>
            <a:ext cx="3305351" cy="558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30"/>
              </a:lnSpc>
            </a:pPr>
            <a:r>
              <a:rPr lang="en-US" sz="3000">
                <a:solidFill>
                  <a:srgbClr val="FFFFFF"/>
                </a:solidFill>
                <a:latin typeface="Barlow Bold Italics"/>
              </a:rPr>
              <a:t>WEBOVÉ STRÁNKY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550382" y="2260971"/>
            <a:ext cx="8323151" cy="866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44"/>
              </a:lnSpc>
              <a:spcBef>
                <a:spcPct val="0"/>
              </a:spcBef>
            </a:pPr>
            <a:r>
              <a:rPr lang="en-US" sz="5600">
                <a:solidFill>
                  <a:srgbClr val="33A3FF"/>
                </a:solidFill>
                <a:latin typeface="League Spartan"/>
              </a:rPr>
              <a:t>KONTAKTUJTE NÁS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780674" y="7427321"/>
            <a:ext cx="3353276" cy="558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30"/>
              </a:lnSpc>
            </a:pPr>
            <a:r>
              <a:rPr lang="en-US" sz="3000">
                <a:solidFill>
                  <a:srgbClr val="FFFFFF"/>
                </a:solidFill>
                <a:latin typeface="Barlow Bold Italics"/>
              </a:rPr>
              <a:t>E-MAILOVÁ ADRESA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007712" y="7909921"/>
            <a:ext cx="5018038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220"/>
              </a:lnSpc>
              <a:spcBef>
                <a:spcPct val="0"/>
              </a:spcBef>
            </a:pPr>
            <a:r>
              <a:rPr lang="en-US" sz="3000">
                <a:solidFill>
                  <a:srgbClr val="FFFFFF">
                    <a:alpha val="83922"/>
                  </a:srgbClr>
                </a:solidFill>
                <a:latin typeface="Barlow"/>
              </a:rPr>
              <a:t>s</a:t>
            </a:r>
            <a:r>
              <a:rPr lang="en-US" sz="3000">
                <a:solidFill>
                  <a:srgbClr val="FFFFFF">
                    <a:alpha val="83922"/>
                  </a:srgbClr>
                </a:solidFill>
                <a:latin typeface="Barlow"/>
                <a:hlinkClick r:id="rId12" tooltip="mailto:Stront@car.com"/>
              </a:rPr>
              <a:t>tront</a:t>
            </a:r>
            <a:r>
              <a:rPr lang="en-US" sz="3000">
                <a:solidFill>
                  <a:srgbClr val="FFFFFF">
                    <a:alpha val="83922"/>
                  </a:srgbClr>
                </a:solidFill>
                <a:latin typeface="Barlow"/>
              </a:rPr>
              <a:t>.car23@gmail.com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0114471" y="4247234"/>
            <a:ext cx="1960140" cy="1960140"/>
          </a:xfrm>
          <a:custGeom>
            <a:avLst/>
            <a:gdLst/>
            <a:ahLst/>
            <a:cxnLst/>
            <a:rect r="r" b="b" t="t" l="l"/>
            <a:pathLst>
              <a:path h="1960140" w="1960140">
                <a:moveTo>
                  <a:pt x="0" y="0"/>
                </a:moveTo>
                <a:lnTo>
                  <a:pt x="1960140" y="0"/>
                </a:lnTo>
                <a:lnTo>
                  <a:pt x="1960140" y="1960140"/>
                </a:lnTo>
                <a:lnTo>
                  <a:pt x="0" y="19601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5" r="0" b="-5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85689" y="532677"/>
            <a:ext cx="486022" cy="496023"/>
          </a:xfrm>
          <a:custGeom>
            <a:avLst/>
            <a:gdLst/>
            <a:ahLst/>
            <a:cxnLst/>
            <a:rect r="r" b="b" t="t" l="l"/>
            <a:pathLst>
              <a:path h="496023" w="486022">
                <a:moveTo>
                  <a:pt x="0" y="0"/>
                </a:moveTo>
                <a:lnTo>
                  <a:pt x="486022" y="0"/>
                </a:lnTo>
                <a:lnTo>
                  <a:pt x="486022" y="496023"/>
                </a:lnTo>
                <a:lnTo>
                  <a:pt x="0" y="4960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190899" y="1028700"/>
            <a:ext cx="12894768" cy="7993467"/>
            <a:chOff x="0" y="0"/>
            <a:chExt cx="6724675" cy="416862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724675" cy="4168626"/>
            </a:xfrm>
            <a:custGeom>
              <a:avLst/>
              <a:gdLst/>
              <a:ahLst/>
              <a:cxnLst/>
              <a:rect r="r" b="b" t="t" l="l"/>
              <a:pathLst>
                <a:path h="4168626" w="6724675">
                  <a:moveTo>
                    <a:pt x="0" y="0"/>
                  </a:moveTo>
                  <a:lnTo>
                    <a:pt x="6724675" y="0"/>
                  </a:lnTo>
                  <a:lnTo>
                    <a:pt x="6724675" y="4168626"/>
                  </a:lnTo>
                  <a:lnTo>
                    <a:pt x="0" y="4168626"/>
                  </a:lnTo>
                  <a:close/>
                </a:path>
              </a:pathLst>
            </a:custGeom>
            <a:solidFill>
              <a:srgbClr val="000000">
                <a:alpha val="71765"/>
              </a:srgbClr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835213" y="7063676"/>
            <a:ext cx="452787" cy="2194624"/>
            <a:chOff x="0" y="0"/>
            <a:chExt cx="293277" cy="142149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93277" cy="1421492"/>
            </a:xfrm>
            <a:custGeom>
              <a:avLst/>
              <a:gdLst/>
              <a:ahLst/>
              <a:cxnLst/>
              <a:rect r="r" b="b" t="t" l="l"/>
              <a:pathLst>
                <a:path h="1421492" w="293277">
                  <a:moveTo>
                    <a:pt x="0" y="0"/>
                  </a:moveTo>
                  <a:lnTo>
                    <a:pt x="293277" y="0"/>
                  </a:lnTo>
                  <a:lnTo>
                    <a:pt x="293277" y="1421492"/>
                  </a:lnTo>
                  <a:lnTo>
                    <a:pt x="0" y="1421492"/>
                  </a:lnTo>
                  <a:close/>
                </a:path>
              </a:pathLst>
            </a:custGeom>
            <a:solidFill>
              <a:srgbClr val="33A3FF">
                <a:alpha val="84706"/>
              </a:srgbClr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2001387" y="2533654"/>
            <a:ext cx="13084280" cy="4379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54"/>
              </a:lnSpc>
            </a:pPr>
            <a:r>
              <a:rPr lang="en-US" sz="8324">
                <a:solidFill>
                  <a:srgbClr val="33A3FF"/>
                </a:solidFill>
                <a:latin typeface="League Spartan"/>
              </a:rPr>
              <a:t>DĚKUJEME </a:t>
            </a:r>
          </a:p>
          <a:p>
            <a:pPr algn="ctr">
              <a:lnSpc>
                <a:spcPts val="11654"/>
              </a:lnSpc>
            </a:pPr>
            <a:r>
              <a:rPr lang="en-US" sz="8324">
                <a:solidFill>
                  <a:srgbClr val="33A3FF"/>
                </a:solidFill>
                <a:latin typeface="League Spartan"/>
              </a:rPr>
              <a:t>ZA </a:t>
            </a:r>
          </a:p>
          <a:p>
            <a:pPr algn="ctr">
              <a:lnSpc>
                <a:spcPts val="11654"/>
              </a:lnSpc>
              <a:spcBef>
                <a:spcPct val="0"/>
              </a:spcBef>
            </a:pPr>
            <a:r>
              <a:rPr lang="en-US" sz="8324">
                <a:solidFill>
                  <a:srgbClr val="33A3FF"/>
                </a:solidFill>
                <a:latin typeface="League Spartan"/>
              </a:rPr>
              <a:t>POZORNOST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09726" y="562248"/>
            <a:ext cx="2354754" cy="389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ns Bold"/>
              </a:rPr>
              <a:t>Stront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213" r="0" b="-6564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144000" y="-406619"/>
            <a:ext cx="11100238" cy="11100238"/>
          </a:xfrm>
          <a:custGeom>
            <a:avLst/>
            <a:gdLst/>
            <a:ahLst/>
            <a:cxnLst/>
            <a:rect r="r" b="b" t="t" l="l"/>
            <a:pathLst>
              <a:path h="11100238" w="11100238">
                <a:moveTo>
                  <a:pt x="11100238" y="0"/>
                </a:moveTo>
                <a:lnTo>
                  <a:pt x="0" y="0"/>
                </a:lnTo>
                <a:lnTo>
                  <a:pt x="0" y="11100238"/>
                </a:lnTo>
                <a:lnTo>
                  <a:pt x="11100238" y="11100238"/>
                </a:lnTo>
                <a:lnTo>
                  <a:pt x="11100238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45743" y="1866900"/>
            <a:ext cx="11642029" cy="1135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000"/>
              </a:lnSpc>
            </a:pPr>
            <a:r>
              <a:rPr lang="en-US" sz="7200" spc="-244">
                <a:solidFill>
                  <a:srgbClr val="33A3FF"/>
                </a:solidFill>
                <a:latin typeface="League Spartan"/>
              </a:rPr>
              <a:t>OBSAH PREZENTACE</a:t>
            </a:r>
          </a:p>
        </p:txBody>
      </p:sp>
      <p:sp>
        <p:nvSpPr>
          <p:cNvPr name="AutoShape 5" id="5"/>
          <p:cNvSpPr/>
          <p:nvPr/>
        </p:nvSpPr>
        <p:spPr>
          <a:xfrm rot="0">
            <a:off x="5602015" y="9248775"/>
            <a:ext cx="11657285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-5400000">
            <a:off x="16651923" y="925744"/>
            <a:ext cx="485371" cy="729382"/>
          </a:xfrm>
          <a:custGeom>
            <a:avLst/>
            <a:gdLst/>
            <a:ahLst/>
            <a:cxnLst/>
            <a:rect r="r" b="b" t="t" l="l"/>
            <a:pathLst>
              <a:path h="729382" w="485371">
                <a:moveTo>
                  <a:pt x="0" y="0"/>
                </a:moveTo>
                <a:lnTo>
                  <a:pt x="485371" y="0"/>
                </a:lnTo>
                <a:lnTo>
                  <a:pt x="485371" y="729383"/>
                </a:lnTo>
                <a:lnTo>
                  <a:pt x="0" y="729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4048125"/>
            <a:ext cx="4972746" cy="3363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54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Údaje firmy​</a:t>
            </a:r>
          </a:p>
          <a:p>
            <a:pPr marL="647700" indent="-323850" lvl="1">
              <a:lnSpc>
                <a:spcPts val="54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Vznik firmy</a:t>
            </a:r>
          </a:p>
          <a:p>
            <a:pPr marL="647700" indent="-323850" lvl="1">
              <a:lnSpc>
                <a:spcPts val="54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Spolupráce</a:t>
            </a:r>
            <a:r>
              <a:rPr lang="en-US" sz="3000">
                <a:solidFill>
                  <a:srgbClr val="FFFFFF"/>
                </a:solidFill>
                <a:latin typeface="League Spartan"/>
              </a:rPr>
              <a:t>​</a:t>
            </a:r>
          </a:p>
          <a:p>
            <a:pPr>
              <a:lnSpc>
                <a:spcPts val="5332"/>
              </a:lnSpc>
            </a:pPr>
          </a:p>
          <a:p>
            <a:pPr>
              <a:lnSpc>
                <a:spcPts val="5332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6342836" y="4048125"/>
            <a:ext cx="5602329" cy="2009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54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SWOT analýza</a:t>
            </a:r>
          </a:p>
          <a:p>
            <a:pPr marL="647700" indent="-323850" lvl="1">
              <a:lnSpc>
                <a:spcPts val="54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Produkty a služby</a:t>
            </a:r>
          </a:p>
          <a:p>
            <a:pPr marL="647700" indent="-323850" lvl="1">
              <a:lnSpc>
                <a:spcPts val="54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Zákazníci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702580" y="4048125"/>
            <a:ext cx="3983079" cy="2009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54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Ceník​</a:t>
            </a:r>
          </a:p>
          <a:p>
            <a:pPr marL="647700" indent="-323850" lvl="1">
              <a:lnSpc>
                <a:spcPts val="54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Dlouhodobé cíle</a:t>
            </a:r>
          </a:p>
          <a:p>
            <a:pPr>
              <a:lnSpc>
                <a:spcPts val="5400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16061234" y="6763364"/>
            <a:ext cx="1248848" cy="1297029"/>
            <a:chOff x="0" y="0"/>
            <a:chExt cx="1665131" cy="1729372"/>
          </a:xfrm>
        </p:grpSpPr>
        <p:sp>
          <p:nvSpPr>
            <p:cNvPr name="Freeform 11" id="11"/>
            <p:cNvSpPr/>
            <p:nvPr/>
          </p:nvSpPr>
          <p:spPr>
            <a:xfrm flipH="false" flipV="false" rot="2961325">
              <a:off x="-199141" y="739006"/>
              <a:ext cx="2063412" cy="251361"/>
            </a:xfrm>
            <a:custGeom>
              <a:avLst/>
              <a:gdLst/>
              <a:ahLst/>
              <a:cxnLst/>
              <a:rect r="r" b="b" t="t" l="l"/>
              <a:pathLst>
                <a:path h="251361" w="2063412">
                  <a:moveTo>
                    <a:pt x="0" y="0"/>
                  </a:moveTo>
                  <a:lnTo>
                    <a:pt x="2063413" y="0"/>
                  </a:lnTo>
                  <a:lnTo>
                    <a:pt x="2063413" y="251361"/>
                  </a:lnTo>
                  <a:lnTo>
                    <a:pt x="0" y="251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2622855">
              <a:off x="-199141" y="739006"/>
              <a:ext cx="2063412" cy="251361"/>
            </a:xfrm>
            <a:custGeom>
              <a:avLst/>
              <a:gdLst/>
              <a:ahLst/>
              <a:cxnLst/>
              <a:rect r="r" b="b" t="t" l="l"/>
              <a:pathLst>
                <a:path h="251361" w="2063412">
                  <a:moveTo>
                    <a:pt x="0" y="0"/>
                  </a:moveTo>
                  <a:lnTo>
                    <a:pt x="2063413" y="0"/>
                  </a:lnTo>
                  <a:lnTo>
                    <a:pt x="2063413" y="251361"/>
                  </a:lnTo>
                  <a:lnTo>
                    <a:pt x="0" y="251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1586127" y="336166"/>
            <a:ext cx="972093" cy="1009597"/>
            <a:chOff x="0" y="0"/>
            <a:chExt cx="1296125" cy="1346130"/>
          </a:xfrm>
        </p:grpSpPr>
        <p:sp>
          <p:nvSpPr>
            <p:cNvPr name="Freeform 14" id="14"/>
            <p:cNvSpPr/>
            <p:nvPr/>
          </p:nvSpPr>
          <p:spPr>
            <a:xfrm flipH="false" flipV="false" rot="2961325">
              <a:off x="-155010" y="575236"/>
              <a:ext cx="1606144" cy="195658"/>
            </a:xfrm>
            <a:custGeom>
              <a:avLst/>
              <a:gdLst/>
              <a:ahLst/>
              <a:cxnLst/>
              <a:rect r="r" b="b" t="t" l="l"/>
              <a:pathLst>
                <a:path h="195658" w="1606144">
                  <a:moveTo>
                    <a:pt x="0" y="0"/>
                  </a:moveTo>
                  <a:lnTo>
                    <a:pt x="1606144" y="0"/>
                  </a:lnTo>
                  <a:lnTo>
                    <a:pt x="1606144" y="195658"/>
                  </a:lnTo>
                  <a:lnTo>
                    <a:pt x="0" y="195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-2622855">
              <a:off x="-155010" y="575236"/>
              <a:ext cx="1606144" cy="195658"/>
            </a:xfrm>
            <a:custGeom>
              <a:avLst/>
              <a:gdLst/>
              <a:ahLst/>
              <a:cxnLst/>
              <a:rect r="r" b="b" t="t" l="l"/>
              <a:pathLst>
                <a:path h="195658" w="1606144">
                  <a:moveTo>
                    <a:pt x="0" y="0"/>
                  </a:moveTo>
                  <a:lnTo>
                    <a:pt x="1606144" y="0"/>
                  </a:lnTo>
                  <a:lnTo>
                    <a:pt x="1606144" y="195658"/>
                  </a:lnTo>
                  <a:lnTo>
                    <a:pt x="0" y="195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028700" y="8525323"/>
            <a:ext cx="972093" cy="1009597"/>
            <a:chOff x="0" y="0"/>
            <a:chExt cx="1296125" cy="1346130"/>
          </a:xfrm>
        </p:grpSpPr>
        <p:sp>
          <p:nvSpPr>
            <p:cNvPr name="Freeform 17" id="17"/>
            <p:cNvSpPr/>
            <p:nvPr/>
          </p:nvSpPr>
          <p:spPr>
            <a:xfrm flipH="false" flipV="false" rot="2961325">
              <a:off x="-155010" y="575236"/>
              <a:ext cx="1606144" cy="195658"/>
            </a:xfrm>
            <a:custGeom>
              <a:avLst/>
              <a:gdLst/>
              <a:ahLst/>
              <a:cxnLst/>
              <a:rect r="r" b="b" t="t" l="l"/>
              <a:pathLst>
                <a:path h="195658" w="1606144">
                  <a:moveTo>
                    <a:pt x="0" y="0"/>
                  </a:moveTo>
                  <a:lnTo>
                    <a:pt x="1606144" y="0"/>
                  </a:lnTo>
                  <a:lnTo>
                    <a:pt x="1606144" y="195658"/>
                  </a:lnTo>
                  <a:lnTo>
                    <a:pt x="0" y="195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2622855">
              <a:off x="-155010" y="575236"/>
              <a:ext cx="1606144" cy="195658"/>
            </a:xfrm>
            <a:custGeom>
              <a:avLst/>
              <a:gdLst/>
              <a:ahLst/>
              <a:cxnLst/>
              <a:rect r="r" b="b" t="t" l="l"/>
              <a:pathLst>
                <a:path h="195658" w="1606144">
                  <a:moveTo>
                    <a:pt x="0" y="0"/>
                  </a:moveTo>
                  <a:lnTo>
                    <a:pt x="1606144" y="0"/>
                  </a:lnTo>
                  <a:lnTo>
                    <a:pt x="1606144" y="195658"/>
                  </a:lnTo>
                  <a:lnTo>
                    <a:pt x="0" y="195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888" r="0" b="-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6551341" cy="10287000"/>
            <a:chOff x="0" y="0"/>
            <a:chExt cx="8735122" cy="1371600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18157" t="0" r="18157" b="0"/>
            <a:stretch>
              <a:fillRect/>
            </a:stretch>
          </p:blipFill>
          <p:spPr>
            <a:xfrm flipH="false" flipV="false">
              <a:off x="0" y="0"/>
              <a:ext cx="8735122" cy="13716000"/>
            </a:xfrm>
            <a:prstGeom prst="rect">
              <a:avLst/>
            </a:prstGeom>
          </p:spPr>
        </p:pic>
      </p:grpSp>
      <p:sp>
        <p:nvSpPr>
          <p:cNvPr name="TextBox 5" id="5"/>
          <p:cNvSpPr txBox="true"/>
          <p:nvPr/>
        </p:nvSpPr>
        <p:spPr>
          <a:xfrm rot="0">
            <a:off x="7951905" y="3067586"/>
            <a:ext cx="9307395" cy="7235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61337" indent="-280669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88C6F8"/>
                </a:solidFill>
                <a:latin typeface="League Spartan"/>
              </a:rPr>
              <a:t>Místo podnikání</a:t>
            </a:r>
          </a:p>
          <a:p>
            <a:pPr marL="1122675" indent="-374225" lvl="2">
              <a:lnSpc>
                <a:spcPts val="3639"/>
              </a:lnSpc>
              <a:buFont typeface="Arial"/>
              <a:buChar char="⚬"/>
            </a:pPr>
            <a:r>
              <a:rPr lang="en-US" sz="2599">
                <a:solidFill>
                  <a:srgbClr val="E9E9E9"/>
                </a:solidFill>
                <a:latin typeface="League Spartan"/>
              </a:rPr>
              <a:t>Lidická tř. 171/31, 37001 České Budějovice</a:t>
            </a:r>
          </a:p>
          <a:p>
            <a:pPr marL="561337" indent="-280669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88C6F8"/>
                </a:solidFill>
                <a:latin typeface="League Spartan"/>
              </a:rPr>
              <a:t>IČO</a:t>
            </a:r>
          </a:p>
          <a:p>
            <a:pPr marL="1122675" indent="-374225" lvl="2">
              <a:lnSpc>
                <a:spcPts val="3639"/>
              </a:lnSpc>
              <a:buFont typeface="Arial"/>
              <a:buChar char="⚬"/>
            </a:pPr>
            <a:r>
              <a:rPr lang="en-US" sz="2599">
                <a:solidFill>
                  <a:srgbClr val="E9E9E9"/>
                </a:solidFill>
                <a:latin typeface="League Spartan"/>
              </a:rPr>
              <a:t> 82641877</a:t>
            </a:r>
          </a:p>
          <a:p>
            <a:pPr marL="561337" indent="-280669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88C6F8"/>
                </a:solidFill>
                <a:latin typeface="League Spartan"/>
              </a:rPr>
              <a:t>Typ společnosti</a:t>
            </a:r>
          </a:p>
          <a:p>
            <a:pPr marL="1122675" indent="-374225" lvl="2">
              <a:lnSpc>
                <a:spcPts val="3639"/>
              </a:lnSpc>
              <a:buFont typeface="Arial"/>
              <a:buChar char="⚬"/>
            </a:pPr>
            <a:r>
              <a:rPr lang="en-US" sz="2599">
                <a:solidFill>
                  <a:srgbClr val="E9E9E9"/>
                </a:solidFill>
                <a:latin typeface="League Spartan"/>
              </a:rPr>
              <a:t>Společnost s ručením omezeným​</a:t>
            </a:r>
          </a:p>
          <a:p>
            <a:pPr marL="561337" indent="-280669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88C6F8"/>
                </a:solidFill>
                <a:latin typeface="League Spartan"/>
              </a:rPr>
              <a:t>Jednatelé</a:t>
            </a:r>
          </a:p>
          <a:p>
            <a:pPr marL="1122675" indent="-374225" lvl="2">
              <a:lnSpc>
                <a:spcPts val="3639"/>
              </a:lnSpc>
              <a:buFont typeface="Arial"/>
              <a:buChar char="⚬"/>
            </a:pPr>
            <a:r>
              <a:rPr lang="en-US" sz="2599">
                <a:solidFill>
                  <a:srgbClr val="E9E9E9"/>
                </a:solidFill>
                <a:latin typeface="League Spartan"/>
              </a:rPr>
              <a:t>Lenka Kopecká​</a:t>
            </a:r>
          </a:p>
          <a:p>
            <a:pPr marL="561337" indent="-280669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88C6F8"/>
                </a:solidFill>
                <a:latin typeface="League Spartan"/>
              </a:rPr>
              <a:t>Základní kapitál</a:t>
            </a:r>
          </a:p>
          <a:p>
            <a:pPr marL="1122675" indent="-374225" lvl="2">
              <a:lnSpc>
                <a:spcPts val="3639"/>
              </a:lnSpc>
              <a:buFont typeface="Arial"/>
              <a:buChar char="⚬"/>
            </a:pPr>
            <a:r>
              <a:rPr lang="en-US" sz="2599">
                <a:solidFill>
                  <a:srgbClr val="E9E9E9"/>
                </a:solidFill>
                <a:latin typeface="League Spartan"/>
              </a:rPr>
              <a:t>66 mil. eu​r</a:t>
            </a:r>
          </a:p>
          <a:p>
            <a:pPr marL="561337" indent="-280669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88C6F8"/>
                </a:solidFill>
                <a:latin typeface="League Spartan"/>
              </a:rPr>
              <a:t>Společníci</a:t>
            </a:r>
          </a:p>
          <a:p>
            <a:pPr marL="1122675" indent="-374225" lvl="2">
              <a:lnSpc>
                <a:spcPts val="3639"/>
              </a:lnSpc>
              <a:buFont typeface="Arial"/>
              <a:buChar char="⚬"/>
            </a:pPr>
            <a:r>
              <a:rPr lang="en-US" sz="2599">
                <a:solidFill>
                  <a:srgbClr val="E9E9E9"/>
                </a:solidFill>
                <a:latin typeface="League Spartan"/>
              </a:rPr>
              <a:t>Kateřina Malíková, Josef Hluštík, Vojtěch Korčák a David Koudelka​</a:t>
            </a:r>
          </a:p>
          <a:p>
            <a:pPr marL="561337" indent="-280669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88C6F8"/>
                </a:solidFill>
                <a:latin typeface="League Spartan"/>
              </a:rPr>
              <a:t>Předmět podnikání</a:t>
            </a:r>
          </a:p>
          <a:p>
            <a:pPr marL="1122675" indent="-374225" lvl="2">
              <a:lnSpc>
                <a:spcPts val="3639"/>
              </a:lnSpc>
              <a:buFont typeface="Arial"/>
              <a:buChar char="⚬"/>
            </a:pPr>
            <a:r>
              <a:rPr lang="en-US" sz="2599">
                <a:solidFill>
                  <a:srgbClr val="FFFFFF"/>
                </a:solidFill>
                <a:latin typeface="League Spartan"/>
              </a:rPr>
              <a:t>Výroba, prodej a servis automobilů</a:t>
            </a:r>
          </a:p>
          <a:p>
            <a:pPr algn="just" marL="0" indent="0" lvl="0">
              <a:lnSpc>
                <a:spcPts val="3079"/>
              </a:lnSpc>
              <a:spcBef>
                <a:spcPct val="0"/>
              </a:spcBef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7951905" y="1765269"/>
            <a:ext cx="7305583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33A3FF"/>
                </a:solidFill>
                <a:latin typeface="Prompt Bold"/>
              </a:rPr>
              <a:t>ÚDAJE O FIRMĚ</a:t>
            </a:r>
          </a:p>
        </p:txBody>
      </p:sp>
      <p:grpSp>
        <p:nvGrpSpPr>
          <p:cNvPr name="Group 7" id="7"/>
          <p:cNvGrpSpPr/>
          <p:nvPr/>
        </p:nvGrpSpPr>
        <p:grpSpPr>
          <a:xfrm rot="-1033691">
            <a:off x="16010452" y="1250105"/>
            <a:ext cx="1248848" cy="1297029"/>
            <a:chOff x="0" y="0"/>
            <a:chExt cx="1665131" cy="1729372"/>
          </a:xfrm>
        </p:grpSpPr>
        <p:sp>
          <p:nvSpPr>
            <p:cNvPr name="Freeform 8" id="8"/>
            <p:cNvSpPr/>
            <p:nvPr/>
          </p:nvSpPr>
          <p:spPr>
            <a:xfrm flipH="false" flipV="false" rot="2961325">
              <a:off x="-199141" y="739006"/>
              <a:ext cx="2063412" cy="251361"/>
            </a:xfrm>
            <a:custGeom>
              <a:avLst/>
              <a:gdLst/>
              <a:ahLst/>
              <a:cxnLst/>
              <a:rect r="r" b="b" t="t" l="l"/>
              <a:pathLst>
                <a:path h="251361" w="2063412">
                  <a:moveTo>
                    <a:pt x="0" y="0"/>
                  </a:moveTo>
                  <a:lnTo>
                    <a:pt x="2063413" y="0"/>
                  </a:lnTo>
                  <a:lnTo>
                    <a:pt x="2063413" y="251361"/>
                  </a:lnTo>
                  <a:lnTo>
                    <a:pt x="0" y="251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2622855">
              <a:off x="-199141" y="739006"/>
              <a:ext cx="2063412" cy="251361"/>
            </a:xfrm>
            <a:custGeom>
              <a:avLst/>
              <a:gdLst/>
              <a:ahLst/>
              <a:cxnLst/>
              <a:rect r="r" b="b" t="t" l="l"/>
              <a:pathLst>
                <a:path h="251361" w="2063412">
                  <a:moveTo>
                    <a:pt x="0" y="0"/>
                  </a:moveTo>
                  <a:lnTo>
                    <a:pt x="2063413" y="0"/>
                  </a:lnTo>
                  <a:lnTo>
                    <a:pt x="2063413" y="251361"/>
                  </a:lnTo>
                  <a:lnTo>
                    <a:pt x="0" y="251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-2287405">
            <a:off x="6818506" y="8742817"/>
            <a:ext cx="1248848" cy="1297029"/>
            <a:chOff x="0" y="0"/>
            <a:chExt cx="1665131" cy="1729372"/>
          </a:xfrm>
        </p:grpSpPr>
        <p:sp>
          <p:nvSpPr>
            <p:cNvPr name="Freeform 11" id="11"/>
            <p:cNvSpPr/>
            <p:nvPr/>
          </p:nvSpPr>
          <p:spPr>
            <a:xfrm flipH="false" flipV="false" rot="2961325">
              <a:off x="-199141" y="739006"/>
              <a:ext cx="2063412" cy="251361"/>
            </a:xfrm>
            <a:custGeom>
              <a:avLst/>
              <a:gdLst/>
              <a:ahLst/>
              <a:cxnLst/>
              <a:rect r="r" b="b" t="t" l="l"/>
              <a:pathLst>
                <a:path h="251361" w="2063412">
                  <a:moveTo>
                    <a:pt x="0" y="0"/>
                  </a:moveTo>
                  <a:lnTo>
                    <a:pt x="2063413" y="0"/>
                  </a:lnTo>
                  <a:lnTo>
                    <a:pt x="2063413" y="251361"/>
                  </a:lnTo>
                  <a:lnTo>
                    <a:pt x="0" y="251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2622855">
              <a:off x="-199141" y="739006"/>
              <a:ext cx="2063412" cy="251361"/>
            </a:xfrm>
            <a:custGeom>
              <a:avLst/>
              <a:gdLst/>
              <a:ahLst/>
              <a:cxnLst/>
              <a:rect r="r" b="b" t="t" l="l"/>
              <a:pathLst>
                <a:path h="251361" w="2063412">
                  <a:moveTo>
                    <a:pt x="0" y="0"/>
                  </a:moveTo>
                  <a:lnTo>
                    <a:pt x="2063413" y="0"/>
                  </a:lnTo>
                  <a:lnTo>
                    <a:pt x="2063413" y="251361"/>
                  </a:lnTo>
                  <a:lnTo>
                    <a:pt x="0" y="251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16134468" y="8496613"/>
            <a:ext cx="1466784" cy="1523373"/>
            <a:chOff x="0" y="0"/>
            <a:chExt cx="1955712" cy="2031165"/>
          </a:xfrm>
        </p:grpSpPr>
        <p:sp>
          <p:nvSpPr>
            <p:cNvPr name="Freeform 14" id="14"/>
            <p:cNvSpPr/>
            <p:nvPr/>
          </p:nvSpPr>
          <p:spPr>
            <a:xfrm flipH="false" flipV="false" rot="2961325">
              <a:off x="-233893" y="867969"/>
              <a:ext cx="2423498" cy="295226"/>
            </a:xfrm>
            <a:custGeom>
              <a:avLst/>
              <a:gdLst/>
              <a:ahLst/>
              <a:cxnLst/>
              <a:rect r="r" b="b" t="t" l="l"/>
              <a:pathLst>
                <a:path h="295226" w="2423498">
                  <a:moveTo>
                    <a:pt x="0" y="0"/>
                  </a:moveTo>
                  <a:lnTo>
                    <a:pt x="2423498" y="0"/>
                  </a:lnTo>
                  <a:lnTo>
                    <a:pt x="2423498" y="295226"/>
                  </a:lnTo>
                  <a:lnTo>
                    <a:pt x="0" y="295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-2622855">
              <a:off x="-233893" y="867969"/>
              <a:ext cx="2423498" cy="295226"/>
            </a:xfrm>
            <a:custGeom>
              <a:avLst/>
              <a:gdLst/>
              <a:ahLst/>
              <a:cxnLst/>
              <a:rect r="r" b="b" t="t" l="l"/>
              <a:pathLst>
                <a:path h="295226" w="2423498">
                  <a:moveTo>
                    <a:pt x="0" y="0"/>
                  </a:moveTo>
                  <a:lnTo>
                    <a:pt x="2423498" y="0"/>
                  </a:lnTo>
                  <a:lnTo>
                    <a:pt x="2423498" y="295226"/>
                  </a:lnTo>
                  <a:lnTo>
                    <a:pt x="0" y="295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888" r="0" b="-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219200"/>
            <a:ext cx="6978084" cy="5939820"/>
            <a:chOff x="0" y="0"/>
            <a:chExt cx="9304113" cy="791976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10911" t="0" r="10911" b="0"/>
            <a:stretch>
              <a:fillRect/>
            </a:stretch>
          </p:blipFill>
          <p:spPr>
            <a:xfrm flipH="false" flipV="false">
              <a:off x="0" y="0"/>
              <a:ext cx="9304113" cy="7919760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8074436" y="7536926"/>
            <a:ext cx="1203250" cy="1203250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3A3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32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857883" y="9452678"/>
            <a:ext cx="6972568" cy="913773"/>
            <a:chOff x="0" y="0"/>
            <a:chExt cx="1836396" cy="24066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836396" cy="240665"/>
            </a:xfrm>
            <a:custGeom>
              <a:avLst/>
              <a:gdLst/>
              <a:ahLst/>
              <a:cxnLst/>
              <a:rect r="r" b="b" t="t" l="l"/>
              <a:pathLst>
                <a:path h="240665" w="1836396">
                  <a:moveTo>
                    <a:pt x="0" y="0"/>
                  </a:moveTo>
                  <a:lnTo>
                    <a:pt x="1836396" y="0"/>
                  </a:lnTo>
                  <a:lnTo>
                    <a:pt x="1836396" y="240665"/>
                  </a:lnTo>
                  <a:lnTo>
                    <a:pt x="0" y="240665"/>
                  </a:lnTo>
                  <a:close/>
                </a:path>
              </a:pathLst>
            </a:custGeom>
            <a:solidFill>
              <a:srgbClr val="33A3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836396" cy="2787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32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597281" y="8067838"/>
            <a:ext cx="7078779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839"/>
              </a:lnSpc>
            </a:pPr>
            <a:r>
              <a:rPr lang="en-US" sz="7200">
                <a:solidFill>
                  <a:srgbClr val="33A3FF"/>
                </a:solidFill>
                <a:latin typeface="League Spartan"/>
              </a:rPr>
              <a:t>VZNIK FIRMY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331082" y="2447925"/>
            <a:ext cx="9252516" cy="532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Stront spojuje vášeň pro automobily s péčí o životní prostředí</a:t>
            </a:r>
          </a:p>
          <a:p>
            <a:pPr>
              <a:lnSpc>
                <a:spcPts val="4200"/>
              </a:lnSpc>
            </a:pP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S odhodláním tvoříme lepší budoucnost mobility, aktivně přispíváme k udržitelnějšímu prostředí</a:t>
            </a:r>
          </a:p>
          <a:p>
            <a:pPr>
              <a:lnSpc>
                <a:spcPts val="4200"/>
              </a:lnSpc>
            </a:pP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Stront poskytuje vozidla, které uspokojí všechny požadavky našich zákazníků</a:t>
            </a:r>
          </a:p>
          <a:p>
            <a:pPr>
              <a:lnSpc>
                <a:spcPts val="4200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888" r="0" b="-8888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0" y="2372172"/>
            <a:ext cx="10265542" cy="6269087"/>
          </a:xfrm>
          <a:prstGeom prst="rect">
            <a:avLst/>
          </a:prstGeom>
          <a:solidFill>
            <a:srgbClr val="FFFFFF">
              <a:alpha val="15686"/>
            </a:srgbClr>
          </a:solidFill>
        </p:spPr>
      </p:sp>
      <p:grpSp>
        <p:nvGrpSpPr>
          <p:cNvPr name="Group 4" id="4"/>
          <p:cNvGrpSpPr/>
          <p:nvPr/>
        </p:nvGrpSpPr>
        <p:grpSpPr>
          <a:xfrm rot="0">
            <a:off x="8645756" y="2338886"/>
            <a:ext cx="7638239" cy="6269087"/>
            <a:chOff x="0" y="0"/>
            <a:chExt cx="10184319" cy="8358783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8962" r="0" b="8962"/>
            <a:stretch>
              <a:fillRect/>
            </a:stretch>
          </p:blipFill>
          <p:spPr>
            <a:xfrm flipH="false" flipV="false">
              <a:off x="0" y="0"/>
              <a:ext cx="10184319" cy="8358783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028700" y="2814793"/>
            <a:ext cx="584672" cy="584672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28700" y="5893036"/>
            <a:ext cx="584672" cy="584672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028700" y="4851164"/>
            <a:ext cx="584672" cy="584672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7519263" y="1223318"/>
            <a:ext cx="8764732" cy="1115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8856"/>
              </a:lnSpc>
              <a:spcBef>
                <a:spcPct val="0"/>
              </a:spcBef>
            </a:pPr>
            <a:r>
              <a:rPr lang="en-US" sz="7200" spc="367">
                <a:solidFill>
                  <a:srgbClr val="33A3FF"/>
                </a:solidFill>
                <a:latin typeface="Garet ExtraBold"/>
              </a:rPr>
              <a:t>SPOLUPRÁCE​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958180" y="2988725"/>
            <a:ext cx="6867643" cy="377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49"/>
              </a:lnSpc>
            </a:pPr>
            <a:r>
              <a:rPr lang="en-US" sz="2499">
                <a:solidFill>
                  <a:srgbClr val="FFFFFF"/>
                </a:solidFill>
                <a:latin typeface="League Spartan"/>
              </a:rPr>
              <a:t>Volkswagen group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958180" y="6016867"/>
            <a:ext cx="6867643" cy="377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49"/>
              </a:lnSpc>
            </a:pPr>
            <a:r>
              <a:rPr lang="en-US" sz="2499">
                <a:solidFill>
                  <a:srgbClr val="FFFFFF"/>
                </a:solidFill>
                <a:latin typeface="League Spartan"/>
              </a:rPr>
              <a:t>Audi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958180" y="5067602"/>
            <a:ext cx="6867643" cy="377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49"/>
              </a:lnSpc>
            </a:pPr>
            <a:r>
              <a:rPr lang="en-US" sz="2499">
                <a:solidFill>
                  <a:srgbClr val="FFFFFF"/>
                </a:solidFill>
                <a:latin typeface="League Spartan"/>
              </a:rPr>
              <a:t>Pirelli</a:t>
            </a:r>
          </a:p>
        </p:txBody>
      </p:sp>
      <p:sp>
        <p:nvSpPr>
          <p:cNvPr name="AutoShape 16" id="16"/>
          <p:cNvSpPr/>
          <p:nvPr/>
        </p:nvSpPr>
        <p:spPr>
          <a:xfrm rot="0">
            <a:off x="18154650" y="-388063"/>
            <a:ext cx="352268" cy="11066952"/>
          </a:xfrm>
          <a:prstGeom prst="rect">
            <a:avLst/>
          </a:prstGeom>
          <a:solidFill>
            <a:srgbClr val="3070E1"/>
          </a:solidFill>
        </p:spPr>
      </p:sp>
      <p:grpSp>
        <p:nvGrpSpPr>
          <p:cNvPr name="Group 17" id="17"/>
          <p:cNvGrpSpPr/>
          <p:nvPr/>
        </p:nvGrpSpPr>
        <p:grpSpPr>
          <a:xfrm rot="0">
            <a:off x="1028700" y="3894765"/>
            <a:ext cx="584672" cy="584672"/>
            <a:chOff x="0" y="0"/>
            <a:chExt cx="635000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-172143" y="3858489"/>
            <a:ext cx="556414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League Spartan"/>
              </a:rPr>
              <a:t>Siemens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1006785" y="6849184"/>
            <a:ext cx="584672" cy="584672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159054" y="6782509"/>
            <a:ext cx="4459104" cy="533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League Spartan"/>
              </a:rPr>
              <a:t>BMW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4894646" y="8915379"/>
            <a:ext cx="1020198" cy="1059558"/>
            <a:chOff x="0" y="0"/>
            <a:chExt cx="1360264" cy="1412744"/>
          </a:xfrm>
        </p:grpSpPr>
        <p:sp>
          <p:nvSpPr>
            <p:cNvPr name="Freeform 24" id="24"/>
            <p:cNvSpPr/>
            <p:nvPr/>
          </p:nvSpPr>
          <p:spPr>
            <a:xfrm flipH="false" flipV="false" rot="2961325">
              <a:off x="-162680" y="603702"/>
              <a:ext cx="1685625" cy="205340"/>
            </a:xfrm>
            <a:custGeom>
              <a:avLst/>
              <a:gdLst/>
              <a:ahLst/>
              <a:cxnLst/>
              <a:rect r="r" b="b" t="t" l="l"/>
              <a:pathLst>
                <a:path h="205340" w="1685625">
                  <a:moveTo>
                    <a:pt x="0" y="0"/>
                  </a:moveTo>
                  <a:lnTo>
                    <a:pt x="1685625" y="0"/>
                  </a:lnTo>
                  <a:lnTo>
                    <a:pt x="1685625" y="205340"/>
                  </a:lnTo>
                  <a:lnTo>
                    <a:pt x="0" y="205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-2622855">
              <a:off x="-162680" y="603702"/>
              <a:ext cx="1685625" cy="205340"/>
            </a:xfrm>
            <a:custGeom>
              <a:avLst/>
              <a:gdLst/>
              <a:ahLst/>
              <a:cxnLst/>
              <a:rect r="r" b="b" t="t" l="l"/>
              <a:pathLst>
                <a:path h="205340" w="1685625">
                  <a:moveTo>
                    <a:pt x="0" y="0"/>
                  </a:moveTo>
                  <a:lnTo>
                    <a:pt x="1685625" y="0"/>
                  </a:lnTo>
                  <a:lnTo>
                    <a:pt x="1685625" y="205340"/>
                  </a:lnTo>
                  <a:lnTo>
                    <a:pt x="0" y="205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6" id="26"/>
          <p:cNvGrpSpPr/>
          <p:nvPr/>
        </p:nvGrpSpPr>
        <p:grpSpPr>
          <a:xfrm rot="-1330923">
            <a:off x="3975142" y="714598"/>
            <a:ext cx="793323" cy="823930"/>
            <a:chOff x="0" y="0"/>
            <a:chExt cx="1057764" cy="1098573"/>
          </a:xfrm>
        </p:grpSpPr>
        <p:sp>
          <p:nvSpPr>
            <p:cNvPr name="Freeform 27" id="27"/>
            <p:cNvSpPr/>
            <p:nvPr/>
          </p:nvSpPr>
          <p:spPr>
            <a:xfrm flipH="false" flipV="false" rot="2961325">
              <a:off x="-126503" y="469449"/>
              <a:ext cx="1310770" cy="159676"/>
            </a:xfrm>
            <a:custGeom>
              <a:avLst/>
              <a:gdLst/>
              <a:ahLst/>
              <a:cxnLst/>
              <a:rect r="r" b="b" t="t" l="l"/>
              <a:pathLst>
                <a:path h="159676" w="1310770">
                  <a:moveTo>
                    <a:pt x="0" y="0"/>
                  </a:moveTo>
                  <a:lnTo>
                    <a:pt x="1310770" y="0"/>
                  </a:lnTo>
                  <a:lnTo>
                    <a:pt x="1310770" y="159675"/>
                  </a:lnTo>
                  <a:lnTo>
                    <a:pt x="0" y="159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2622855">
              <a:off x="-126503" y="469449"/>
              <a:ext cx="1310770" cy="159676"/>
            </a:xfrm>
            <a:custGeom>
              <a:avLst/>
              <a:gdLst/>
              <a:ahLst/>
              <a:cxnLst/>
              <a:rect r="r" b="b" t="t" l="l"/>
              <a:pathLst>
                <a:path h="159676" w="1310770">
                  <a:moveTo>
                    <a:pt x="0" y="0"/>
                  </a:moveTo>
                  <a:lnTo>
                    <a:pt x="1310770" y="0"/>
                  </a:lnTo>
                  <a:lnTo>
                    <a:pt x="1310770" y="159675"/>
                  </a:lnTo>
                  <a:lnTo>
                    <a:pt x="0" y="159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-3661661">
            <a:off x="6653715" y="4734190"/>
            <a:ext cx="1501425" cy="1559350"/>
            <a:chOff x="0" y="0"/>
            <a:chExt cx="2001899" cy="2079134"/>
          </a:xfrm>
        </p:grpSpPr>
        <p:sp>
          <p:nvSpPr>
            <p:cNvPr name="Freeform 30" id="30"/>
            <p:cNvSpPr/>
            <p:nvPr/>
          </p:nvSpPr>
          <p:spPr>
            <a:xfrm flipH="false" flipV="false" rot="2961325">
              <a:off x="-239417" y="888468"/>
              <a:ext cx="2480733" cy="302198"/>
            </a:xfrm>
            <a:custGeom>
              <a:avLst/>
              <a:gdLst/>
              <a:ahLst/>
              <a:cxnLst/>
              <a:rect r="r" b="b" t="t" l="l"/>
              <a:pathLst>
                <a:path h="302198" w="2480733">
                  <a:moveTo>
                    <a:pt x="0" y="0"/>
                  </a:moveTo>
                  <a:lnTo>
                    <a:pt x="2480733" y="0"/>
                  </a:lnTo>
                  <a:lnTo>
                    <a:pt x="2480733" y="302198"/>
                  </a:lnTo>
                  <a:lnTo>
                    <a:pt x="0" y="302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-2622855">
              <a:off x="-239417" y="888468"/>
              <a:ext cx="2480733" cy="302198"/>
            </a:xfrm>
            <a:custGeom>
              <a:avLst/>
              <a:gdLst/>
              <a:ahLst/>
              <a:cxnLst/>
              <a:rect r="r" b="b" t="t" l="l"/>
              <a:pathLst>
                <a:path h="302198" w="2480733">
                  <a:moveTo>
                    <a:pt x="0" y="0"/>
                  </a:moveTo>
                  <a:lnTo>
                    <a:pt x="2480733" y="0"/>
                  </a:lnTo>
                  <a:lnTo>
                    <a:pt x="2480733" y="302198"/>
                  </a:lnTo>
                  <a:lnTo>
                    <a:pt x="0" y="302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888" r="0" b="-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303690" y="3141892"/>
            <a:ext cx="3158692" cy="7145108"/>
            <a:chOff x="0" y="0"/>
            <a:chExt cx="4211589" cy="9526811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7896" t="0" r="27896" b="0"/>
            <a:stretch>
              <a:fillRect/>
            </a:stretch>
          </p:blipFill>
          <p:spPr>
            <a:xfrm flipH="false" flipV="false">
              <a:off x="0" y="0"/>
              <a:ext cx="4211589" cy="9526811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784593" y="1816757"/>
            <a:ext cx="1203250" cy="1203250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3A3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32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4100608" y="1420519"/>
            <a:ext cx="3158692" cy="8866481"/>
            <a:chOff x="0" y="0"/>
            <a:chExt cx="4211589" cy="11821975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4"/>
            <a:srcRect l="32187" t="0" r="32187" b="0"/>
            <a:stretch>
              <a:fillRect/>
            </a:stretch>
          </p:blipFill>
          <p:spPr>
            <a:xfrm flipH="false" flipV="false">
              <a:off x="0" y="0"/>
              <a:ext cx="4211589" cy="11821975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-357618" y="9905299"/>
            <a:ext cx="6972568" cy="913773"/>
            <a:chOff x="0" y="0"/>
            <a:chExt cx="1836396" cy="24066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36396" cy="240665"/>
            </a:xfrm>
            <a:custGeom>
              <a:avLst/>
              <a:gdLst/>
              <a:ahLst/>
              <a:cxnLst/>
              <a:rect r="r" b="b" t="t" l="l"/>
              <a:pathLst>
                <a:path h="240665" w="1836396">
                  <a:moveTo>
                    <a:pt x="0" y="0"/>
                  </a:moveTo>
                  <a:lnTo>
                    <a:pt x="1836396" y="0"/>
                  </a:lnTo>
                  <a:lnTo>
                    <a:pt x="1836396" y="240665"/>
                  </a:lnTo>
                  <a:lnTo>
                    <a:pt x="0" y="240665"/>
                  </a:lnTo>
                  <a:close/>
                </a:path>
              </a:pathLst>
            </a:custGeom>
            <a:solidFill>
              <a:srgbClr val="33A3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836396" cy="2787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32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2323894" y="380185"/>
            <a:ext cx="1001688" cy="1040333"/>
            <a:chOff x="0" y="0"/>
            <a:chExt cx="1335583" cy="1387111"/>
          </a:xfrm>
        </p:grpSpPr>
        <p:sp>
          <p:nvSpPr>
            <p:cNvPr name="Freeform 14" id="14"/>
            <p:cNvSpPr/>
            <p:nvPr/>
          </p:nvSpPr>
          <p:spPr>
            <a:xfrm flipH="false" flipV="false" rot="2961325">
              <a:off x="-159729" y="592748"/>
              <a:ext cx="1655041" cy="201614"/>
            </a:xfrm>
            <a:custGeom>
              <a:avLst/>
              <a:gdLst/>
              <a:ahLst/>
              <a:cxnLst/>
              <a:rect r="r" b="b" t="t" l="l"/>
              <a:pathLst>
                <a:path h="201614" w="1655041">
                  <a:moveTo>
                    <a:pt x="0" y="0"/>
                  </a:moveTo>
                  <a:lnTo>
                    <a:pt x="1655041" y="0"/>
                  </a:lnTo>
                  <a:lnTo>
                    <a:pt x="1655041" y="201615"/>
                  </a:lnTo>
                  <a:lnTo>
                    <a:pt x="0" y="201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-2622855">
              <a:off x="-159729" y="592748"/>
              <a:ext cx="1655041" cy="201614"/>
            </a:xfrm>
            <a:custGeom>
              <a:avLst/>
              <a:gdLst/>
              <a:ahLst/>
              <a:cxnLst/>
              <a:rect r="r" b="b" t="t" l="l"/>
              <a:pathLst>
                <a:path h="201614" w="1655041">
                  <a:moveTo>
                    <a:pt x="0" y="0"/>
                  </a:moveTo>
                  <a:lnTo>
                    <a:pt x="1655041" y="0"/>
                  </a:lnTo>
                  <a:lnTo>
                    <a:pt x="1655041" y="201615"/>
                  </a:lnTo>
                  <a:lnTo>
                    <a:pt x="0" y="201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-910502">
            <a:off x="9102856" y="9546753"/>
            <a:ext cx="951305" cy="988007"/>
            <a:chOff x="0" y="0"/>
            <a:chExt cx="1268406" cy="1317342"/>
          </a:xfrm>
        </p:grpSpPr>
        <p:sp>
          <p:nvSpPr>
            <p:cNvPr name="Freeform 17" id="17"/>
            <p:cNvSpPr/>
            <p:nvPr/>
          </p:nvSpPr>
          <p:spPr>
            <a:xfrm flipH="false" flipV="false" rot="2961325">
              <a:off x="-151695" y="562934"/>
              <a:ext cx="1571796" cy="191473"/>
            </a:xfrm>
            <a:custGeom>
              <a:avLst/>
              <a:gdLst/>
              <a:ahLst/>
              <a:cxnLst/>
              <a:rect r="r" b="b" t="t" l="l"/>
              <a:pathLst>
                <a:path h="191473" w="1571796">
                  <a:moveTo>
                    <a:pt x="0" y="0"/>
                  </a:moveTo>
                  <a:lnTo>
                    <a:pt x="1571796" y="0"/>
                  </a:lnTo>
                  <a:lnTo>
                    <a:pt x="1571796" y="191474"/>
                  </a:lnTo>
                  <a:lnTo>
                    <a:pt x="0" y="19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2622855">
              <a:off x="-151695" y="562934"/>
              <a:ext cx="1571796" cy="191473"/>
            </a:xfrm>
            <a:custGeom>
              <a:avLst/>
              <a:gdLst/>
              <a:ahLst/>
              <a:cxnLst/>
              <a:rect r="r" b="b" t="t" l="l"/>
              <a:pathLst>
                <a:path h="191473" w="1571796">
                  <a:moveTo>
                    <a:pt x="0" y="0"/>
                  </a:moveTo>
                  <a:lnTo>
                    <a:pt x="1571796" y="0"/>
                  </a:lnTo>
                  <a:lnTo>
                    <a:pt x="1571796" y="191474"/>
                  </a:lnTo>
                  <a:lnTo>
                    <a:pt x="0" y="19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-2087014">
            <a:off x="2157660" y="621012"/>
            <a:ext cx="820766" cy="852431"/>
            <a:chOff x="0" y="0"/>
            <a:chExt cx="1094354" cy="1136575"/>
          </a:xfrm>
        </p:grpSpPr>
        <p:sp>
          <p:nvSpPr>
            <p:cNvPr name="Freeform 20" id="20"/>
            <p:cNvSpPr/>
            <p:nvPr/>
          </p:nvSpPr>
          <p:spPr>
            <a:xfrm flipH="false" flipV="false" rot="2961325">
              <a:off x="-130879" y="485688"/>
              <a:ext cx="1356112" cy="165199"/>
            </a:xfrm>
            <a:custGeom>
              <a:avLst/>
              <a:gdLst/>
              <a:ahLst/>
              <a:cxnLst/>
              <a:rect r="r" b="b" t="t" l="l"/>
              <a:pathLst>
                <a:path h="165199" w="1356112">
                  <a:moveTo>
                    <a:pt x="0" y="0"/>
                  </a:moveTo>
                  <a:lnTo>
                    <a:pt x="1356112" y="0"/>
                  </a:lnTo>
                  <a:lnTo>
                    <a:pt x="1356112" y="165199"/>
                  </a:lnTo>
                  <a:lnTo>
                    <a:pt x="0" y="165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-2622855">
              <a:off x="-130879" y="485688"/>
              <a:ext cx="1356112" cy="165199"/>
            </a:xfrm>
            <a:custGeom>
              <a:avLst/>
              <a:gdLst/>
              <a:ahLst/>
              <a:cxnLst/>
              <a:rect r="r" b="b" t="t" l="l"/>
              <a:pathLst>
                <a:path h="165199" w="1356112">
                  <a:moveTo>
                    <a:pt x="0" y="0"/>
                  </a:moveTo>
                  <a:lnTo>
                    <a:pt x="1356112" y="0"/>
                  </a:lnTo>
                  <a:lnTo>
                    <a:pt x="1356112" y="165199"/>
                  </a:lnTo>
                  <a:lnTo>
                    <a:pt x="0" y="165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1028700" y="2356079"/>
            <a:ext cx="9138190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840"/>
              </a:lnSpc>
            </a:pPr>
            <a:r>
              <a:rPr lang="en-US" sz="7200">
                <a:solidFill>
                  <a:srgbClr val="33A3FF"/>
                </a:solidFill>
                <a:latin typeface="League Spartan"/>
              </a:rPr>
              <a:t>SWOT ANALÝZA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28700" y="4335505"/>
            <a:ext cx="9138190" cy="212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Vynikající design a kvalita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Technologická inovace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Hustá síť servisů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Induviduální přístup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28700" y="7435171"/>
            <a:ext cx="8760272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Užší okruh zákazníků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Delší čekací lhůta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28700" y="6800171"/>
            <a:ext cx="3266446" cy="444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25"/>
              </a:lnSpc>
            </a:pPr>
            <a:r>
              <a:rPr lang="en-US" sz="3500">
                <a:solidFill>
                  <a:srgbClr val="88C6F8"/>
                </a:solidFill>
                <a:latin typeface="League Spartan"/>
              </a:rPr>
              <a:t>Slabé stránky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28700" y="3548105"/>
            <a:ext cx="3029545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88C6F8"/>
                </a:solidFill>
                <a:latin typeface="League Spartan"/>
              </a:rPr>
              <a:t>Silné stránky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888" r="0" b="-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542375" y="1381255"/>
            <a:ext cx="1203250" cy="120325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3A3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32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8542375" y="6570712"/>
            <a:ext cx="8583021" cy="1884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Ekonomická nestabilita trhu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Přísnější emisní normy 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Vysoká konkurence</a:t>
            </a:r>
          </a:p>
          <a:p>
            <a:pPr algn="just">
              <a:lnSpc>
                <a:spcPts val="2240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1903549" y="2920985"/>
            <a:ext cx="4429203" cy="4938686"/>
            <a:chOff x="0" y="0"/>
            <a:chExt cx="910733" cy="101549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10733" cy="1015493"/>
            </a:xfrm>
            <a:custGeom>
              <a:avLst/>
              <a:gdLst/>
              <a:ahLst/>
              <a:cxnLst/>
              <a:rect r="r" b="b" t="t" l="l"/>
              <a:pathLst>
                <a:path h="1015493" w="910733">
                  <a:moveTo>
                    <a:pt x="0" y="0"/>
                  </a:moveTo>
                  <a:lnTo>
                    <a:pt x="910733" y="0"/>
                  </a:lnTo>
                  <a:lnTo>
                    <a:pt x="910733" y="1015493"/>
                  </a:lnTo>
                  <a:lnTo>
                    <a:pt x="0" y="1015493"/>
                  </a:lnTo>
                  <a:close/>
                </a:path>
              </a:pathLst>
            </a:custGeom>
            <a:solidFill>
              <a:srgbClr val="33A3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910733" cy="10535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32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2400743" y="5218858"/>
            <a:ext cx="3932009" cy="3936066"/>
            <a:chOff x="0" y="0"/>
            <a:chExt cx="5242679" cy="5248088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3"/>
            <a:srcRect l="51" t="0" r="51" b="0"/>
            <a:stretch>
              <a:fillRect/>
            </a:stretch>
          </p:blipFill>
          <p:spPr>
            <a:xfrm flipH="false" flipV="false">
              <a:off x="0" y="0"/>
              <a:ext cx="5242679" cy="5248088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0">
            <a:off x="1598594" y="2584506"/>
            <a:ext cx="3932009" cy="3936066"/>
            <a:chOff x="0" y="0"/>
            <a:chExt cx="5242679" cy="5248088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4"/>
            <a:srcRect l="51" t="0" r="51" b="0"/>
            <a:stretch>
              <a:fillRect/>
            </a:stretch>
          </p:blipFill>
          <p:spPr>
            <a:xfrm flipH="false" flipV="false">
              <a:off x="0" y="0"/>
              <a:ext cx="5242679" cy="5248088"/>
            </a:xfrm>
            <a:prstGeom prst="rect">
              <a:avLst/>
            </a:prstGeom>
          </p:spPr>
        </p:pic>
      </p:grpSp>
      <p:grpSp>
        <p:nvGrpSpPr>
          <p:cNvPr name="Group 14" id="14"/>
          <p:cNvGrpSpPr/>
          <p:nvPr/>
        </p:nvGrpSpPr>
        <p:grpSpPr>
          <a:xfrm rot="0">
            <a:off x="3890467" y="3610324"/>
            <a:ext cx="3932009" cy="3936066"/>
            <a:chOff x="0" y="0"/>
            <a:chExt cx="5242679" cy="5248088"/>
          </a:xfrm>
        </p:grpSpPr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5"/>
            <a:srcRect l="51" t="0" r="51" b="0"/>
            <a:stretch>
              <a:fillRect/>
            </a:stretch>
          </p:blipFill>
          <p:spPr>
            <a:xfrm flipH="false" flipV="false">
              <a:off x="0" y="0"/>
              <a:ext cx="5242679" cy="5248088"/>
            </a:xfrm>
            <a:prstGeom prst="rect">
              <a:avLst/>
            </a:prstGeom>
          </p:spPr>
        </p:pic>
      </p:grpSp>
      <p:grpSp>
        <p:nvGrpSpPr>
          <p:cNvPr name="Group 16" id="16"/>
          <p:cNvGrpSpPr/>
          <p:nvPr/>
        </p:nvGrpSpPr>
        <p:grpSpPr>
          <a:xfrm rot="0">
            <a:off x="16811334" y="8678674"/>
            <a:ext cx="3256730" cy="2225485"/>
            <a:chOff x="0" y="0"/>
            <a:chExt cx="669649" cy="457604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69649" cy="457604"/>
            </a:xfrm>
            <a:custGeom>
              <a:avLst/>
              <a:gdLst/>
              <a:ahLst/>
              <a:cxnLst/>
              <a:rect r="r" b="b" t="t" l="l"/>
              <a:pathLst>
                <a:path h="457604" w="669649">
                  <a:moveTo>
                    <a:pt x="0" y="0"/>
                  </a:moveTo>
                  <a:lnTo>
                    <a:pt x="669649" y="0"/>
                  </a:lnTo>
                  <a:lnTo>
                    <a:pt x="669649" y="457604"/>
                  </a:lnTo>
                  <a:lnTo>
                    <a:pt x="0" y="457604"/>
                  </a:lnTo>
                  <a:close/>
                </a:path>
              </a:pathLst>
            </a:custGeom>
            <a:solidFill>
              <a:srgbClr val="33A3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669649" cy="4957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32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-910502">
            <a:off x="14605043" y="8904819"/>
            <a:ext cx="951305" cy="988007"/>
            <a:chOff x="0" y="0"/>
            <a:chExt cx="1268406" cy="1317342"/>
          </a:xfrm>
        </p:grpSpPr>
        <p:sp>
          <p:nvSpPr>
            <p:cNvPr name="Freeform 20" id="20"/>
            <p:cNvSpPr/>
            <p:nvPr/>
          </p:nvSpPr>
          <p:spPr>
            <a:xfrm flipH="false" flipV="false" rot="2961325">
              <a:off x="-151695" y="562934"/>
              <a:ext cx="1571796" cy="191473"/>
            </a:xfrm>
            <a:custGeom>
              <a:avLst/>
              <a:gdLst/>
              <a:ahLst/>
              <a:cxnLst/>
              <a:rect r="r" b="b" t="t" l="l"/>
              <a:pathLst>
                <a:path h="191473" w="1571796">
                  <a:moveTo>
                    <a:pt x="0" y="0"/>
                  </a:moveTo>
                  <a:lnTo>
                    <a:pt x="1571796" y="0"/>
                  </a:lnTo>
                  <a:lnTo>
                    <a:pt x="1571796" y="191474"/>
                  </a:lnTo>
                  <a:lnTo>
                    <a:pt x="0" y="19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-2622855">
              <a:off x="-151695" y="562934"/>
              <a:ext cx="1571796" cy="191473"/>
            </a:xfrm>
            <a:custGeom>
              <a:avLst/>
              <a:gdLst/>
              <a:ahLst/>
              <a:cxnLst/>
              <a:rect r="r" b="b" t="t" l="l"/>
              <a:pathLst>
                <a:path h="191473" w="1571796">
                  <a:moveTo>
                    <a:pt x="0" y="0"/>
                  </a:moveTo>
                  <a:lnTo>
                    <a:pt x="1571796" y="0"/>
                  </a:lnTo>
                  <a:lnTo>
                    <a:pt x="1571796" y="191474"/>
                  </a:lnTo>
                  <a:lnTo>
                    <a:pt x="0" y="19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-910502">
            <a:off x="4357405" y="887588"/>
            <a:ext cx="951305" cy="988007"/>
            <a:chOff x="0" y="0"/>
            <a:chExt cx="1268406" cy="1317342"/>
          </a:xfrm>
        </p:grpSpPr>
        <p:sp>
          <p:nvSpPr>
            <p:cNvPr name="Freeform 23" id="23"/>
            <p:cNvSpPr/>
            <p:nvPr/>
          </p:nvSpPr>
          <p:spPr>
            <a:xfrm flipH="false" flipV="false" rot="2961325">
              <a:off x="-151695" y="562934"/>
              <a:ext cx="1571796" cy="191473"/>
            </a:xfrm>
            <a:custGeom>
              <a:avLst/>
              <a:gdLst/>
              <a:ahLst/>
              <a:cxnLst/>
              <a:rect r="r" b="b" t="t" l="l"/>
              <a:pathLst>
                <a:path h="191473" w="1571796">
                  <a:moveTo>
                    <a:pt x="0" y="0"/>
                  </a:moveTo>
                  <a:lnTo>
                    <a:pt x="1571796" y="0"/>
                  </a:lnTo>
                  <a:lnTo>
                    <a:pt x="1571796" y="191474"/>
                  </a:lnTo>
                  <a:lnTo>
                    <a:pt x="0" y="19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2622855">
              <a:off x="-151695" y="562934"/>
              <a:ext cx="1571796" cy="191473"/>
            </a:xfrm>
            <a:custGeom>
              <a:avLst/>
              <a:gdLst/>
              <a:ahLst/>
              <a:cxnLst/>
              <a:rect r="r" b="b" t="t" l="l"/>
              <a:pathLst>
                <a:path h="191473" w="1571796">
                  <a:moveTo>
                    <a:pt x="0" y="0"/>
                  </a:moveTo>
                  <a:lnTo>
                    <a:pt x="1571796" y="0"/>
                  </a:lnTo>
                  <a:lnTo>
                    <a:pt x="1571796" y="191474"/>
                  </a:lnTo>
                  <a:lnTo>
                    <a:pt x="0" y="19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-910502">
            <a:off x="7051728" y="9078640"/>
            <a:ext cx="951305" cy="988007"/>
            <a:chOff x="0" y="0"/>
            <a:chExt cx="1268406" cy="1317342"/>
          </a:xfrm>
        </p:grpSpPr>
        <p:sp>
          <p:nvSpPr>
            <p:cNvPr name="Freeform 26" id="26"/>
            <p:cNvSpPr/>
            <p:nvPr/>
          </p:nvSpPr>
          <p:spPr>
            <a:xfrm flipH="false" flipV="false" rot="2961325">
              <a:off x="-151695" y="562934"/>
              <a:ext cx="1571796" cy="191473"/>
            </a:xfrm>
            <a:custGeom>
              <a:avLst/>
              <a:gdLst/>
              <a:ahLst/>
              <a:cxnLst/>
              <a:rect r="r" b="b" t="t" l="l"/>
              <a:pathLst>
                <a:path h="191473" w="1571796">
                  <a:moveTo>
                    <a:pt x="0" y="0"/>
                  </a:moveTo>
                  <a:lnTo>
                    <a:pt x="1571796" y="0"/>
                  </a:lnTo>
                  <a:lnTo>
                    <a:pt x="1571796" y="191474"/>
                  </a:lnTo>
                  <a:lnTo>
                    <a:pt x="0" y="19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2622855">
              <a:off x="-151695" y="562934"/>
              <a:ext cx="1571796" cy="191473"/>
            </a:xfrm>
            <a:custGeom>
              <a:avLst/>
              <a:gdLst/>
              <a:ahLst/>
              <a:cxnLst/>
              <a:rect r="r" b="b" t="t" l="l"/>
              <a:pathLst>
                <a:path h="191473" w="1571796">
                  <a:moveTo>
                    <a:pt x="0" y="0"/>
                  </a:moveTo>
                  <a:lnTo>
                    <a:pt x="1571796" y="0"/>
                  </a:lnTo>
                  <a:lnTo>
                    <a:pt x="1571796" y="191474"/>
                  </a:lnTo>
                  <a:lnTo>
                    <a:pt x="0" y="19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9745625" y="1997060"/>
            <a:ext cx="9105198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839"/>
              </a:lnSpc>
            </a:pPr>
            <a:r>
              <a:rPr lang="en-US" sz="7200">
                <a:solidFill>
                  <a:srgbClr val="33A3FF"/>
                </a:solidFill>
                <a:latin typeface="League Spartan"/>
              </a:rPr>
              <a:t>SWOT ANALÝZA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8542375" y="3799653"/>
            <a:ext cx="9158978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Rostoucí trend elektromobility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Partnerství pro technologický vývoj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Globalizace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8228312" y="3286915"/>
            <a:ext cx="2501670" cy="444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25"/>
              </a:lnSpc>
            </a:pPr>
            <a:r>
              <a:rPr lang="en-US" sz="3500">
                <a:solidFill>
                  <a:srgbClr val="88C6F8"/>
                </a:solidFill>
                <a:latin typeface="League Spartan"/>
              </a:rPr>
              <a:t>Příležitosti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8228312" y="6028404"/>
            <a:ext cx="2313782" cy="444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25"/>
              </a:lnSpc>
            </a:pPr>
            <a:r>
              <a:rPr lang="en-US" sz="3500">
                <a:solidFill>
                  <a:srgbClr val="88C6F8"/>
                </a:solidFill>
                <a:latin typeface="League Spartan"/>
              </a:rPr>
              <a:t>Hrozby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888" r="0" b="-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919355">
            <a:off x="-1703375" y="-97326"/>
            <a:ext cx="6447620" cy="13984122"/>
            <a:chOff x="0" y="0"/>
            <a:chExt cx="684486" cy="148456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84486" cy="1484569"/>
            </a:xfrm>
            <a:custGeom>
              <a:avLst/>
              <a:gdLst/>
              <a:ahLst/>
              <a:cxnLst/>
              <a:rect r="r" b="b" t="t" l="l"/>
              <a:pathLst>
                <a:path h="1484569" w="684486">
                  <a:moveTo>
                    <a:pt x="0" y="0"/>
                  </a:moveTo>
                  <a:lnTo>
                    <a:pt x="684486" y="0"/>
                  </a:lnTo>
                  <a:lnTo>
                    <a:pt x="684486" y="1484569"/>
                  </a:lnTo>
                  <a:lnTo>
                    <a:pt x="0" y="1484569"/>
                  </a:lnTo>
                  <a:close/>
                </a:path>
              </a:pathLst>
            </a:custGeom>
            <a:solidFill>
              <a:srgbClr val="33A3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84486" cy="15226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28700" y="1461323"/>
            <a:ext cx="6658503" cy="7364353"/>
            <a:chOff x="0" y="0"/>
            <a:chExt cx="8878004" cy="9819138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3"/>
            <a:srcRect l="4792" t="0" r="4792" b="0"/>
            <a:stretch>
              <a:fillRect/>
            </a:stretch>
          </p:blipFill>
          <p:spPr>
            <a:xfrm flipH="false" flipV="false">
              <a:off x="0" y="0"/>
              <a:ext cx="8878004" cy="9819138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7687203" y="1594673"/>
            <a:ext cx="10852880" cy="963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00"/>
              </a:lnSpc>
            </a:pPr>
            <a:r>
              <a:rPr lang="en-US" sz="7200">
                <a:solidFill>
                  <a:srgbClr val="33A3FF"/>
                </a:solidFill>
                <a:latin typeface="League Spartan"/>
              </a:rPr>
              <a:t>PRODUKTY A SLUŽBY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532893" y="4096392"/>
            <a:ext cx="6703119" cy="412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99"/>
              </a:lnSpc>
            </a:pPr>
            <a:r>
              <a:rPr lang="en-US" sz="3099">
                <a:solidFill>
                  <a:srgbClr val="000000"/>
                </a:solidFill>
                <a:latin typeface="Archivo Black Bold"/>
              </a:rPr>
              <a:t>CEO / FOUNDER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550573" y="2667314"/>
            <a:ext cx="10600797" cy="6223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697" indent="-323848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88C6F8"/>
                </a:solidFill>
                <a:latin typeface="League Spartan"/>
              </a:rPr>
              <a:t>Elektromobily</a:t>
            </a:r>
          </a:p>
          <a:p>
            <a:pPr marL="1165857" indent="-388619" lvl="2">
              <a:lnSpc>
                <a:spcPts val="3779"/>
              </a:lnSpc>
              <a:buFont typeface="Arial"/>
              <a:buChar char="⚬"/>
            </a:pPr>
            <a:r>
              <a:rPr lang="en-US" sz="2699">
                <a:solidFill>
                  <a:srgbClr val="FFFFFF"/>
                </a:solidFill>
                <a:latin typeface="League Spartan"/>
              </a:rPr>
              <a:t>Špičková kombinace výkonu a udržitelnosti</a:t>
            </a:r>
          </a:p>
          <a:p>
            <a:pPr marL="1165857" indent="-388619" lvl="2">
              <a:lnSpc>
                <a:spcPts val="3779"/>
              </a:lnSpc>
              <a:buFont typeface="Arial"/>
              <a:buChar char="⚬"/>
            </a:pPr>
            <a:r>
              <a:rPr lang="en-US" sz="2699">
                <a:solidFill>
                  <a:srgbClr val="FFFFFF"/>
                </a:solidFill>
                <a:latin typeface="League Spartan"/>
              </a:rPr>
              <a:t>R</a:t>
            </a:r>
            <a:r>
              <a:rPr lang="en-US" sz="2699">
                <a:solidFill>
                  <a:srgbClr val="FFFFFF"/>
                </a:solidFill>
                <a:latin typeface="League Spartan"/>
              </a:rPr>
              <a:t>ůzné modely pro individuální potřeby zákazníků</a:t>
            </a:r>
          </a:p>
          <a:p>
            <a:pPr>
              <a:lnSpc>
                <a:spcPts val="3779"/>
              </a:lnSpc>
            </a:pP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88C6F8"/>
                </a:solidFill>
                <a:latin typeface="League Spartan"/>
              </a:rPr>
              <a:t>Hybridní vozidla</a:t>
            </a:r>
          </a:p>
          <a:p>
            <a:pPr marL="1165857" indent="-388619" lvl="2">
              <a:lnSpc>
                <a:spcPts val="3779"/>
              </a:lnSpc>
              <a:buFont typeface="Arial"/>
              <a:buChar char="⚬"/>
            </a:pPr>
            <a:r>
              <a:rPr lang="en-US" sz="2699">
                <a:solidFill>
                  <a:srgbClr val="FFFFFF"/>
                </a:solidFill>
                <a:latin typeface="League Spartan"/>
              </a:rPr>
              <a:t>Kompromis mezi tradičním pohonem a elektrickým</a:t>
            </a:r>
          </a:p>
          <a:p>
            <a:pPr marL="1165857" indent="-388619" lvl="2">
              <a:lnSpc>
                <a:spcPts val="3779"/>
              </a:lnSpc>
              <a:buFont typeface="Arial"/>
              <a:buChar char="⚬"/>
            </a:pPr>
            <a:r>
              <a:rPr lang="en-US" sz="2699">
                <a:solidFill>
                  <a:srgbClr val="FFFFFF"/>
                </a:solidFill>
                <a:latin typeface="League Spartan"/>
              </a:rPr>
              <a:t>P</a:t>
            </a:r>
            <a:r>
              <a:rPr lang="en-US" sz="2699">
                <a:solidFill>
                  <a:srgbClr val="FFFFFF"/>
                </a:solidFill>
                <a:latin typeface="League Spartan"/>
              </a:rPr>
              <a:t>lug-in hybridy - možnost přepínat mezi elektrickým a benzínovým pohonem</a:t>
            </a:r>
          </a:p>
          <a:p>
            <a:pPr>
              <a:lnSpc>
                <a:spcPts val="3779"/>
              </a:lnSpc>
            </a:pP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88C6F8"/>
                </a:solidFill>
                <a:latin typeface="League Spartan"/>
              </a:rPr>
              <a:t>Benzinová vozidla</a:t>
            </a:r>
          </a:p>
          <a:p>
            <a:pPr marL="1165857" indent="-388619" lvl="2">
              <a:lnSpc>
                <a:spcPts val="3779"/>
              </a:lnSpc>
              <a:buFont typeface="Arial"/>
              <a:buChar char="⚬"/>
            </a:pPr>
            <a:r>
              <a:rPr lang="en-US" sz="2699">
                <a:solidFill>
                  <a:srgbClr val="FFFFFF"/>
                </a:solidFill>
                <a:latin typeface="League Spartan"/>
              </a:rPr>
              <a:t>Benzinová vozidla s moderními technologickými prvky pro zvýšení efektivity a snížení emisí</a:t>
            </a:r>
          </a:p>
          <a:p>
            <a:pPr algn="just">
              <a:lnSpc>
                <a:spcPts val="2799"/>
              </a:lnSpc>
            </a:pPr>
          </a:p>
        </p:txBody>
      </p:sp>
      <p:grpSp>
        <p:nvGrpSpPr>
          <p:cNvPr name="Group 11" id="11"/>
          <p:cNvGrpSpPr/>
          <p:nvPr/>
        </p:nvGrpSpPr>
        <p:grpSpPr>
          <a:xfrm rot="-2287405">
            <a:off x="17225121" y="9071339"/>
            <a:ext cx="875569" cy="909349"/>
            <a:chOff x="0" y="0"/>
            <a:chExt cx="1167425" cy="1212465"/>
          </a:xfrm>
        </p:grpSpPr>
        <p:sp>
          <p:nvSpPr>
            <p:cNvPr name="Freeform 12" id="12"/>
            <p:cNvSpPr/>
            <p:nvPr/>
          </p:nvSpPr>
          <p:spPr>
            <a:xfrm flipH="false" flipV="false" rot="2961325">
              <a:off x="-139618" y="518118"/>
              <a:ext cx="1446661" cy="176230"/>
            </a:xfrm>
            <a:custGeom>
              <a:avLst/>
              <a:gdLst/>
              <a:ahLst/>
              <a:cxnLst/>
              <a:rect r="r" b="b" t="t" l="l"/>
              <a:pathLst>
                <a:path h="176230" w="1446661">
                  <a:moveTo>
                    <a:pt x="0" y="0"/>
                  </a:moveTo>
                  <a:lnTo>
                    <a:pt x="1446661" y="0"/>
                  </a:lnTo>
                  <a:lnTo>
                    <a:pt x="1446661" y="176229"/>
                  </a:lnTo>
                  <a:lnTo>
                    <a:pt x="0" y="176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2622855">
              <a:off x="-139618" y="518118"/>
              <a:ext cx="1446661" cy="176230"/>
            </a:xfrm>
            <a:custGeom>
              <a:avLst/>
              <a:gdLst/>
              <a:ahLst/>
              <a:cxnLst/>
              <a:rect r="r" b="b" t="t" l="l"/>
              <a:pathLst>
                <a:path h="176230" w="1446661">
                  <a:moveTo>
                    <a:pt x="0" y="0"/>
                  </a:moveTo>
                  <a:lnTo>
                    <a:pt x="1446661" y="0"/>
                  </a:lnTo>
                  <a:lnTo>
                    <a:pt x="1446661" y="176229"/>
                  </a:lnTo>
                  <a:lnTo>
                    <a:pt x="0" y="176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-2287405">
            <a:off x="2841939" y="8877499"/>
            <a:ext cx="1248848" cy="1297029"/>
            <a:chOff x="0" y="0"/>
            <a:chExt cx="1665131" cy="1729372"/>
          </a:xfrm>
        </p:grpSpPr>
        <p:sp>
          <p:nvSpPr>
            <p:cNvPr name="Freeform 15" id="15"/>
            <p:cNvSpPr/>
            <p:nvPr/>
          </p:nvSpPr>
          <p:spPr>
            <a:xfrm flipH="false" flipV="false" rot="2961325">
              <a:off x="-199141" y="739006"/>
              <a:ext cx="2063412" cy="251361"/>
            </a:xfrm>
            <a:custGeom>
              <a:avLst/>
              <a:gdLst/>
              <a:ahLst/>
              <a:cxnLst/>
              <a:rect r="r" b="b" t="t" l="l"/>
              <a:pathLst>
                <a:path h="251361" w="2063412">
                  <a:moveTo>
                    <a:pt x="0" y="0"/>
                  </a:moveTo>
                  <a:lnTo>
                    <a:pt x="2063413" y="0"/>
                  </a:lnTo>
                  <a:lnTo>
                    <a:pt x="2063413" y="251361"/>
                  </a:lnTo>
                  <a:lnTo>
                    <a:pt x="0" y="251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-2622855">
              <a:off x="-199141" y="739006"/>
              <a:ext cx="2063412" cy="251361"/>
            </a:xfrm>
            <a:custGeom>
              <a:avLst/>
              <a:gdLst/>
              <a:ahLst/>
              <a:cxnLst/>
              <a:rect r="r" b="b" t="t" l="l"/>
              <a:pathLst>
                <a:path h="251361" w="2063412">
                  <a:moveTo>
                    <a:pt x="0" y="0"/>
                  </a:moveTo>
                  <a:lnTo>
                    <a:pt x="2063413" y="0"/>
                  </a:lnTo>
                  <a:lnTo>
                    <a:pt x="2063413" y="251361"/>
                  </a:lnTo>
                  <a:lnTo>
                    <a:pt x="0" y="251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name="Group 17" id="17"/>
          <p:cNvGrpSpPr/>
          <p:nvPr/>
        </p:nvGrpSpPr>
        <p:grpSpPr>
          <a:xfrm rot="-2287405">
            <a:off x="12516534" y="247153"/>
            <a:ext cx="1248848" cy="1297029"/>
            <a:chOff x="0" y="0"/>
            <a:chExt cx="1665131" cy="1729372"/>
          </a:xfrm>
        </p:grpSpPr>
        <p:sp>
          <p:nvSpPr>
            <p:cNvPr name="Freeform 18" id="18"/>
            <p:cNvSpPr/>
            <p:nvPr/>
          </p:nvSpPr>
          <p:spPr>
            <a:xfrm flipH="false" flipV="false" rot="2961325">
              <a:off x="-199141" y="739006"/>
              <a:ext cx="2063412" cy="251361"/>
            </a:xfrm>
            <a:custGeom>
              <a:avLst/>
              <a:gdLst/>
              <a:ahLst/>
              <a:cxnLst/>
              <a:rect r="r" b="b" t="t" l="l"/>
              <a:pathLst>
                <a:path h="251361" w="2063412">
                  <a:moveTo>
                    <a:pt x="0" y="0"/>
                  </a:moveTo>
                  <a:lnTo>
                    <a:pt x="2063413" y="0"/>
                  </a:lnTo>
                  <a:lnTo>
                    <a:pt x="2063413" y="251361"/>
                  </a:lnTo>
                  <a:lnTo>
                    <a:pt x="0" y="251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2622855">
              <a:off x="-199141" y="739006"/>
              <a:ext cx="2063412" cy="251361"/>
            </a:xfrm>
            <a:custGeom>
              <a:avLst/>
              <a:gdLst/>
              <a:ahLst/>
              <a:cxnLst/>
              <a:rect r="r" b="b" t="t" l="l"/>
              <a:pathLst>
                <a:path h="251361" w="2063412">
                  <a:moveTo>
                    <a:pt x="0" y="0"/>
                  </a:moveTo>
                  <a:lnTo>
                    <a:pt x="2063413" y="0"/>
                  </a:lnTo>
                  <a:lnTo>
                    <a:pt x="2063413" y="251361"/>
                  </a:lnTo>
                  <a:lnTo>
                    <a:pt x="0" y="251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888" r="0" b="-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919355">
            <a:off x="11084666" y="2888027"/>
            <a:ext cx="12773213" cy="12351332"/>
            <a:chOff x="0" y="0"/>
            <a:chExt cx="808824" cy="78211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08824" cy="782110"/>
            </a:xfrm>
            <a:custGeom>
              <a:avLst/>
              <a:gdLst/>
              <a:ahLst/>
              <a:cxnLst/>
              <a:rect r="r" b="b" t="t" l="l"/>
              <a:pathLst>
                <a:path h="782110" w="808824">
                  <a:moveTo>
                    <a:pt x="404412" y="0"/>
                  </a:moveTo>
                  <a:cubicBezTo>
                    <a:pt x="181061" y="0"/>
                    <a:pt x="0" y="175081"/>
                    <a:pt x="0" y="391055"/>
                  </a:cubicBezTo>
                  <a:cubicBezTo>
                    <a:pt x="0" y="607028"/>
                    <a:pt x="181061" y="782110"/>
                    <a:pt x="404412" y="782110"/>
                  </a:cubicBezTo>
                  <a:cubicBezTo>
                    <a:pt x="627763" y="782110"/>
                    <a:pt x="808824" y="607028"/>
                    <a:pt x="808824" y="391055"/>
                  </a:cubicBezTo>
                  <a:cubicBezTo>
                    <a:pt x="808824" y="175081"/>
                    <a:pt x="627763" y="0"/>
                    <a:pt x="404412" y="0"/>
                  </a:cubicBezTo>
                  <a:close/>
                </a:path>
              </a:pathLst>
            </a:custGeom>
            <a:solidFill>
              <a:srgbClr val="33A3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5827" y="35223"/>
              <a:ext cx="657169" cy="673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1477575" y="2931596"/>
            <a:ext cx="7497622" cy="7497622"/>
            <a:chOff x="0" y="0"/>
            <a:chExt cx="3331210" cy="333121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31210" cy="3331210"/>
            </a:xfrm>
            <a:custGeom>
              <a:avLst/>
              <a:gdLst/>
              <a:ahLst/>
              <a:cxnLst/>
              <a:rect r="r" b="b" t="t" l="l"/>
              <a:pathLst>
                <a:path h="3331210" w="3331210">
                  <a:moveTo>
                    <a:pt x="3331210" y="3331210"/>
                  </a:moveTo>
                  <a:lnTo>
                    <a:pt x="0" y="3331210"/>
                  </a:lnTo>
                  <a:cubicBezTo>
                    <a:pt x="0" y="1490980"/>
                    <a:pt x="1490980" y="0"/>
                    <a:pt x="3331210" y="0"/>
                  </a:cubicBezTo>
                  <a:lnTo>
                    <a:pt x="3331210" y="333121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-5400000">
            <a:off x="-1397763" y="5329360"/>
            <a:ext cx="3086100" cy="290574"/>
            <a:chOff x="0" y="0"/>
            <a:chExt cx="812800" cy="765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76530"/>
            </a:xfrm>
            <a:custGeom>
              <a:avLst/>
              <a:gdLst/>
              <a:ahLst/>
              <a:cxnLst/>
              <a:rect r="r" b="b" t="t" l="l"/>
              <a:pathLst>
                <a:path h="7653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76530"/>
                  </a:lnTo>
                  <a:lnTo>
                    <a:pt x="0" y="76530"/>
                  </a:lnTo>
                  <a:close/>
                </a:path>
              </a:pathLst>
            </a:custGeom>
            <a:solidFill>
              <a:srgbClr val="33A3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812800" cy="1146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32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3661661">
            <a:off x="2846071" y="697200"/>
            <a:ext cx="1501425" cy="1559350"/>
            <a:chOff x="0" y="0"/>
            <a:chExt cx="2001899" cy="2079134"/>
          </a:xfrm>
        </p:grpSpPr>
        <p:sp>
          <p:nvSpPr>
            <p:cNvPr name="Freeform 12" id="12"/>
            <p:cNvSpPr/>
            <p:nvPr/>
          </p:nvSpPr>
          <p:spPr>
            <a:xfrm flipH="false" flipV="false" rot="2961325">
              <a:off x="-239417" y="888468"/>
              <a:ext cx="2480733" cy="302198"/>
            </a:xfrm>
            <a:custGeom>
              <a:avLst/>
              <a:gdLst/>
              <a:ahLst/>
              <a:cxnLst/>
              <a:rect r="r" b="b" t="t" l="l"/>
              <a:pathLst>
                <a:path h="302198" w="2480733">
                  <a:moveTo>
                    <a:pt x="0" y="0"/>
                  </a:moveTo>
                  <a:lnTo>
                    <a:pt x="2480733" y="0"/>
                  </a:lnTo>
                  <a:lnTo>
                    <a:pt x="2480733" y="302198"/>
                  </a:lnTo>
                  <a:lnTo>
                    <a:pt x="0" y="302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2622855">
              <a:off x="-239417" y="888468"/>
              <a:ext cx="2480733" cy="302198"/>
            </a:xfrm>
            <a:custGeom>
              <a:avLst/>
              <a:gdLst/>
              <a:ahLst/>
              <a:cxnLst/>
              <a:rect r="r" b="b" t="t" l="l"/>
              <a:pathLst>
                <a:path h="302198" w="2480733">
                  <a:moveTo>
                    <a:pt x="0" y="0"/>
                  </a:moveTo>
                  <a:lnTo>
                    <a:pt x="2480733" y="0"/>
                  </a:lnTo>
                  <a:lnTo>
                    <a:pt x="2480733" y="302198"/>
                  </a:lnTo>
                  <a:lnTo>
                    <a:pt x="0" y="302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-3661661">
            <a:off x="8209455" y="9022399"/>
            <a:ext cx="781068" cy="811202"/>
            <a:chOff x="0" y="0"/>
            <a:chExt cx="1041424" cy="1081602"/>
          </a:xfrm>
        </p:grpSpPr>
        <p:sp>
          <p:nvSpPr>
            <p:cNvPr name="Freeform 15" id="15"/>
            <p:cNvSpPr/>
            <p:nvPr/>
          </p:nvSpPr>
          <p:spPr>
            <a:xfrm flipH="false" flipV="false" rot="2961325">
              <a:off x="-124549" y="462197"/>
              <a:ext cx="1290521" cy="157209"/>
            </a:xfrm>
            <a:custGeom>
              <a:avLst/>
              <a:gdLst/>
              <a:ahLst/>
              <a:cxnLst/>
              <a:rect r="r" b="b" t="t" l="l"/>
              <a:pathLst>
                <a:path h="157209" w="1290521">
                  <a:moveTo>
                    <a:pt x="0" y="0"/>
                  </a:moveTo>
                  <a:lnTo>
                    <a:pt x="1290521" y="0"/>
                  </a:lnTo>
                  <a:lnTo>
                    <a:pt x="1290521" y="157209"/>
                  </a:lnTo>
                  <a:lnTo>
                    <a:pt x="0" y="157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-2622855">
              <a:off x="-124549" y="462197"/>
              <a:ext cx="1290521" cy="157209"/>
            </a:xfrm>
            <a:custGeom>
              <a:avLst/>
              <a:gdLst/>
              <a:ahLst/>
              <a:cxnLst/>
              <a:rect r="r" b="b" t="t" l="l"/>
              <a:pathLst>
                <a:path h="157209" w="1290521">
                  <a:moveTo>
                    <a:pt x="0" y="0"/>
                  </a:moveTo>
                  <a:lnTo>
                    <a:pt x="1290521" y="0"/>
                  </a:lnTo>
                  <a:lnTo>
                    <a:pt x="1290521" y="157209"/>
                  </a:lnTo>
                  <a:lnTo>
                    <a:pt x="0" y="157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7301389" y="2656028"/>
            <a:ext cx="6267661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10080"/>
              </a:lnSpc>
            </a:pPr>
            <a:r>
              <a:rPr lang="en-US" sz="7200" spc="439">
                <a:solidFill>
                  <a:srgbClr val="33A3FF"/>
                </a:solidFill>
                <a:latin typeface="League Spartan"/>
              </a:rPr>
              <a:t>ZÁKAZNÍCI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70673" y="4229900"/>
            <a:ext cx="11094554" cy="320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3600"/>
              </a:lnSpc>
              <a:buFont typeface="Arial"/>
              <a:buChar char="•"/>
            </a:pPr>
            <a:r>
              <a:rPr lang="en-US" sz="3000" spc="150">
                <a:solidFill>
                  <a:srgbClr val="FFFBFB"/>
                </a:solidFill>
                <a:latin typeface="League Spartan"/>
              </a:rPr>
              <a:t>Zákazníci a firmy s odpovědným přístupem k životnímu prostředí a s dostatečnou finanční kapacitou</a:t>
            </a:r>
          </a:p>
          <a:p>
            <a:pPr>
              <a:lnSpc>
                <a:spcPts val="3600"/>
              </a:lnSpc>
            </a:pPr>
          </a:p>
          <a:p>
            <a:pPr marL="647700" indent="-323850" lvl="1">
              <a:lnSpc>
                <a:spcPts val="3600"/>
              </a:lnSpc>
              <a:buFont typeface="Arial"/>
              <a:buChar char="•"/>
            </a:pPr>
            <a:r>
              <a:rPr lang="en-US" sz="3000" spc="150">
                <a:solidFill>
                  <a:srgbClr val="FFFBFB"/>
                </a:solidFill>
                <a:latin typeface="League Spartan"/>
              </a:rPr>
              <a:t>Oslovujeme</a:t>
            </a:r>
            <a:r>
              <a:rPr lang="en-US" sz="3000" spc="150">
                <a:solidFill>
                  <a:srgbClr val="FFFBFB"/>
                </a:solidFill>
                <a:latin typeface="League Spartan"/>
              </a:rPr>
              <a:t> ty, kteří oceňují udržitelnost, inovace a pokročilé funkce v automobilovém průmyslu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DAFwdf9WOPY</dc:identifier>
  <dcterms:modified xsi:type="dcterms:W3CDTF">2011-08-01T06:04:30Z</dcterms:modified>
  <cp:revision>1</cp:revision>
  <dc:title>Stront-prezentace</dc:title>
</cp:coreProperties>
</file>