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HP Simplified Jpan Light" panose="020B0300000000000000" pitchFamily="34" charset="-128"/>
      <p:regular r:id="rId11"/>
    </p:embeddedFont>
    <p:embeddedFont>
      <p:font typeface="Abhaya Libre Regular" panose="020B0604020202020204" charset="-18"/>
      <p:regular r:id="rId12"/>
    </p:embeddedFont>
    <p:embeddedFont>
      <p:font typeface="Lato Bold Italics" panose="020B0604020202020204" charset="0"/>
      <p:regular r:id="rId13"/>
    </p:embeddedFont>
    <p:embeddedFont>
      <p:font typeface="Scripter" panose="020B0604020202020204" charset="0"/>
      <p:regular r:id="rId14"/>
    </p:embeddedFont>
    <p:embeddedFont>
      <p:font typeface="Abril Fatface" panose="020B0604020202020204" charset="-18"/>
      <p:regular r:id="rId15"/>
    </p:embeddedFont>
    <p:embeddedFont>
      <p:font typeface="Josefin Sans Regular Italics" panose="020B0604020202020204" charset="-18"/>
      <p:regular r:id="rId16"/>
    </p:embeddedFont>
    <p:embeddedFont>
      <p:font typeface="Josefin Sans Regular Bold" panose="020B0604020202020204" charset="-18"/>
      <p:regular r:id="rId17"/>
    </p:embeddedFont>
    <p:embeddedFont>
      <p:font typeface="Open Sans Extra Bold" panose="020B0604020202020204" charset="0"/>
      <p:regular r:id="rId18"/>
    </p:embeddedFont>
    <p:embeddedFont>
      <p:font typeface="Lato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50" y="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06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12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22.sv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10" Type="http://schemas.openxmlformats.org/officeDocument/2006/relationships/image" Target="../media/image20.png"/><Relationship Id="rId4" Type="http://schemas.openxmlformats.org/officeDocument/2006/relationships/image" Target="../media/image26.svg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10" Type="http://schemas.openxmlformats.org/officeDocument/2006/relationships/image" Target="../media/image3.sv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45.svg"/><Relationship Id="rId12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61.sv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1639" y="4311440"/>
            <a:ext cx="5938189" cy="6850331"/>
            <a:chOff x="0" y="0"/>
            <a:chExt cx="587959" cy="678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7959" cy="678273"/>
            </a:xfrm>
            <a:custGeom>
              <a:avLst/>
              <a:gdLst/>
              <a:ahLst/>
              <a:cxnLst/>
              <a:rect l="l" t="t" r="r" b="b"/>
              <a:pathLst>
                <a:path w="587959" h="678273">
                  <a:moveTo>
                    <a:pt x="196092" y="19070"/>
                  </a:moveTo>
                  <a:cubicBezTo>
                    <a:pt x="226138" y="7556"/>
                    <a:pt x="260504" y="0"/>
                    <a:pt x="294138" y="0"/>
                  </a:cubicBezTo>
                  <a:cubicBezTo>
                    <a:pt x="327773" y="0"/>
                    <a:pt x="360138" y="6476"/>
                    <a:pt x="389963" y="17990"/>
                  </a:cubicBezTo>
                  <a:cubicBezTo>
                    <a:pt x="390598" y="18350"/>
                    <a:pt x="391233" y="18350"/>
                    <a:pt x="391867" y="18710"/>
                  </a:cubicBezTo>
                  <a:cubicBezTo>
                    <a:pt x="503874" y="64765"/>
                    <a:pt x="586373" y="186379"/>
                    <a:pt x="587959" y="325514"/>
                  </a:cubicBezTo>
                  <a:lnTo>
                    <a:pt x="587959" y="678273"/>
                  </a:lnTo>
                  <a:lnTo>
                    <a:pt x="0" y="678273"/>
                  </a:lnTo>
                  <a:lnTo>
                    <a:pt x="0" y="325776"/>
                  </a:lnTo>
                  <a:cubicBezTo>
                    <a:pt x="1587" y="185660"/>
                    <a:pt x="82816" y="64045"/>
                    <a:pt x="19609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5100"/>
              <a:ext cx="587959" cy="513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199611">
            <a:off x="-4110973" y="6633291"/>
            <a:ext cx="8661696" cy="9550994"/>
            <a:chOff x="0" y="0"/>
            <a:chExt cx="73712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120" cy="812800"/>
            </a:xfrm>
            <a:custGeom>
              <a:avLst/>
              <a:gdLst/>
              <a:ahLst/>
              <a:cxnLst/>
              <a:rect l="l" t="t" r="r" b="b"/>
              <a:pathLst>
                <a:path w="737120" h="812800">
                  <a:moveTo>
                    <a:pt x="368560" y="0"/>
                  </a:moveTo>
                  <a:cubicBezTo>
                    <a:pt x="165010" y="0"/>
                    <a:pt x="0" y="181951"/>
                    <a:pt x="0" y="406400"/>
                  </a:cubicBezTo>
                  <a:cubicBezTo>
                    <a:pt x="0" y="630849"/>
                    <a:pt x="165010" y="812800"/>
                    <a:pt x="368560" y="812800"/>
                  </a:cubicBezTo>
                  <a:cubicBezTo>
                    <a:pt x="572110" y="812800"/>
                    <a:pt x="737120" y="630849"/>
                    <a:pt x="737120" y="406400"/>
                  </a:cubicBezTo>
                  <a:cubicBezTo>
                    <a:pt x="737120" y="181951"/>
                    <a:pt x="572110" y="0"/>
                    <a:pt x="3685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69105" y="114300"/>
              <a:ext cx="59891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5177740" y="-881595"/>
            <a:ext cx="6097710" cy="6726144"/>
            <a:chOff x="0" y="0"/>
            <a:chExt cx="599468" cy="661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9468" cy="661249"/>
            </a:xfrm>
            <a:custGeom>
              <a:avLst/>
              <a:gdLst/>
              <a:ahLst/>
              <a:cxnLst/>
              <a:rect l="l" t="t" r="r" b="b"/>
              <a:pathLst>
                <a:path w="599468" h="661249">
                  <a:moveTo>
                    <a:pt x="199931" y="19070"/>
                  </a:moveTo>
                  <a:cubicBezTo>
                    <a:pt x="230564" y="7556"/>
                    <a:pt x="265603" y="0"/>
                    <a:pt x="299895" y="0"/>
                  </a:cubicBezTo>
                  <a:cubicBezTo>
                    <a:pt x="334188" y="0"/>
                    <a:pt x="367187" y="6476"/>
                    <a:pt x="397596" y="17990"/>
                  </a:cubicBezTo>
                  <a:cubicBezTo>
                    <a:pt x="398244" y="18350"/>
                    <a:pt x="398890" y="18350"/>
                    <a:pt x="399537" y="18710"/>
                  </a:cubicBezTo>
                  <a:cubicBezTo>
                    <a:pt x="513737" y="64765"/>
                    <a:pt x="597850" y="186379"/>
                    <a:pt x="599468" y="325136"/>
                  </a:cubicBezTo>
                  <a:lnTo>
                    <a:pt x="599468" y="661249"/>
                  </a:lnTo>
                  <a:lnTo>
                    <a:pt x="0" y="661249"/>
                  </a:lnTo>
                  <a:lnTo>
                    <a:pt x="0" y="325385"/>
                  </a:lnTo>
                  <a:cubicBezTo>
                    <a:pt x="1618" y="185660"/>
                    <a:pt x="84437" y="64045"/>
                    <a:pt x="199931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599468" cy="496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36761" y="-4793206"/>
            <a:ext cx="10418990" cy="7772101"/>
            <a:chOff x="0" y="0"/>
            <a:chExt cx="963495" cy="7187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3494" cy="718724"/>
            </a:xfrm>
            <a:custGeom>
              <a:avLst/>
              <a:gdLst/>
              <a:ahLst/>
              <a:cxnLst/>
              <a:rect l="l" t="t" r="r" b="b"/>
              <a:pathLst>
                <a:path w="963494" h="718724">
                  <a:moveTo>
                    <a:pt x="481747" y="0"/>
                  </a:moveTo>
                  <a:cubicBezTo>
                    <a:pt x="215686" y="0"/>
                    <a:pt x="0" y="160892"/>
                    <a:pt x="0" y="359362"/>
                  </a:cubicBezTo>
                  <a:cubicBezTo>
                    <a:pt x="0" y="557832"/>
                    <a:pt x="215686" y="718724"/>
                    <a:pt x="481747" y="718724"/>
                  </a:cubicBezTo>
                  <a:cubicBezTo>
                    <a:pt x="747809" y="718724"/>
                    <a:pt x="963494" y="557832"/>
                    <a:pt x="963494" y="359362"/>
                  </a:cubicBezTo>
                  <a:cubicBezTo>
                    <a:pt x="963494" y="160892"/>
                    <a:pt x="747809" y="0"/>
                    <a:pt x="481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90328" y="105480"/>
              <a:ext cx="782839" cy="545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633682" y="9239250"/>
            <a:ext cx="554565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6975134" y="1933707"/>
            <a:ext cx="3976812" cy="2090375"/>
          </a:xfrm>
          <a:custGeom>
            <a:avLst/>
            <a:gdLst/>
            <a:ahLst/>
            <a:cxnLst/>
            <a:rect l="l" t="t" r="r" b="b"/>
            <a:pathLst>
              <a:path w="3976812" h="2090375">
                <a:moveTo>
                  <a:pt x="0" y="0"/>
                </a:moveTo>
                <a:lnTo>
                  <a:pt x="3976812" y="0"/>
                </a:lnTo>
                <a:lnTo>
                  <a:pt x="3976812" y="2090376"/>
                </a:lnTo>
                <a:lnTo>
                  <a:pt x="0" y="2090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1049426" y="662886"/>
            <a:ext cx="554565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 rot="3717807">
            <a:off x="7819243" y="4839068"/>
            <a:ext cx="688473" cy="814323"/>
          </a:xfrm>
          <a:custGeom>
            <a:avLst/>
            <a:gdLst/>
            <a:ahLst/>
            <a:cxnLst/>
            <a:rect l="l" t="t" r="r" b="b"/>
            <a:pathLst>
              <a:path w="688473" h="814323">
                <a:moveTo>
                  <a:pt x="0" y="0"/>
                </a:moveTo>
                <a:lnTo>
                  <a:pt x="688473" y="0"/>
                </a:lnTo>
                <a:lnTo>
                  <a:pt x="688473" y="814323"/>
                </a:lnTo>
                <a:lnTo>
                  <a:pt x="0" y="814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128171">
            <a:off x="9757891" y="4997289"/>
            <a:ext cx="1255496" cy="709926"/>
          </a:xfrm>
          <a:custGeom>
            <a:avLst/>
            <a:gdLst/>
            <a:ahLst/>
            <a:cxnLst/>
            <a:rect l="l" t="t" r="r" b="b"/>
            <a:pathLst>
              <a:path w="1255496" h="709926">
                <a:moveTo>
                  <a:pt x="0" y="0"/>
                </a:moveTo>
                <a:lnTo>
                  <a:pt x="1255495" y="0"/>
                </a:lnTo>
                <a:lnTo>
                  <a:pt x="1255495" y="709926"/>
                </a:lnTo>
                <a:lnTo>
                  <a:pt x="0" y="70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87906">
            <a:off x="5598199" y="5134799"/>
            <a:ext cx="432733" cy="836618"/>
          </a:xfrm>
          <a:custGeom>
            <a:avLst/>
            <a:gdLst/>
            <a:ahLst/>
            <a:cxnLst/>
            <a:rect l="l" t="t" r="r" b="b"/>
            <a:pathLst>
              <a:path w="432733" h="836618">
                <a:moveTo>
                  <a:pt x="0" y="0"/>
                </a:moveTo>
                <a:lnTo>
                  <a:pt x="432733" y="0"/>
                </a:lnTo>
                <a:lnTo>
                  <a:pt x="432733" y="836619"/>
                </a:lnTo>
                <a:lnTo>
                  <a:pt x="0" y="8366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134731"/>
            </a:stretch>
          </a:blipFill>
        </p:spPr>
      </p:sp>
      <p:sp>
        <p:nvSpPr>
          <p:cNvPr id="20" name="Freeform 20"/>
          <p:cNvSpPr/>
          <p:nvPr/>
        </p:nvSpPr>
        <p:spPr>
          <a:xfrm rot="2105364">
            <a:off x="12338419" y="5301692"/>
            <a:ext cx="515104" cy="582039"/>
          </a:xfrm>
          <a:custGeom>
            <a:avLst/>
            <a:gdLst/>
            <a:ahLst/>
            <a:cxnLst/>
            <a:rect l="l" t="t" r="r" b="b"/>
            <a:pathLst>
              <a:path w="515104" h="582039">
                <a:moveTo>
                  <a:pt x="0" y="0"/>
                </a:moveTo>
                <a:lnTo>
                  <a:pt x="515104" y="0"/>
                </a:lnTo>
                <a:lnTo>
                  <a:pt x="515104" y="582038"/>
                </a:lnTo>
                <a:lnTo>
                  <a:pt x="0" y="582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802943" y="3550047"/>
            <a:ext cx="11355995" cy="305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96"/>
              </a:lnSpc>
            </a:pPr>
            <a:r>
              <a:rPr lang="en-US" sz="19283" spc="3856" dirty="0" smtClean="0">
                <a:solidFill>
                  <a:srgbClr val="6B4A37"/>
                </a:solidFill>
                <a:latin typeface="Scripter" panose="020B0604020202020204" charset="0"/>
              </a:rPr>
              <a:t>SHAP</a:t>
            </a:r>
            <a:r>
              <a:rPr lang="sk-SK" sz="19283" spc="3856" dirty="0" smtClean="0">
                <a:solidFill>
                  <a:srgbClr val="6B4A37"/>
                </a:solidFill>
                <a:latin typeface="Scripter" panose="020B0604020202020204" charset="0"/>
              </a:rPr>
              <a:t>E</a:t>
            </a:r>
            <a:endParaRPr lang="en-US" sz="19283" spc="3856" dirty="0">
              <a:solidFill>
                <a:srgbClr val="6B4A37"/>
              </a:solidFill>
              <a:latin typeface="Scripter" panose="020B060402020202020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144000" y="6445771"/>
            <a:ext cx="4481755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6B4A37"/>
                </a:solidFill>
                <a:latin typeface="Open Sans Extra Bold"/>
              </a:rPr>
              <a:t>s. r. o.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84877" y="7481219"/>
            <a:ext cx="5874422" cy="84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5"/>
              </a:lnSpc>
            </a:pPr>
            <a:r>
              <a:rPr lang="en-US" sz="3175" dirty="0">
                <a:solidFill>
                  <a:srgbClr val="000000">
                    <a:alpha val="56863"/>
                  </a:srgbClr>
                </a:solidFill>
                <a:latin typeface="Abhaya Libre Regular" panose="020B0604020202020204" charset="-18"/>
                <a:ea typeface="HP Simplified Jpan Light" panose="020B0300000000000000" pitchFamily="34" charset="-128"/>
                <a:cs typeface="Abhaya Libre Regular" panose="020B0604020202020204" charset="-18"/>
              </a:rPr>
              <a:t>Shape your body, </a:t>
            </a:r>
          </a:p>
          <a:p>
            <a:pPr>
              <a:lnSpc>
                <a:spcPts val="3175"/>
              </a:lnSpc>
              <a:spcBef>
                <a:spcPct val="0"/>
              </a:spcBef>
            </a:pPr>
            <a:r>
              <a:rPr lang="en-US" sz="3175" dirty="0">
                <a:solidFill>
                  <a:srgbClr val="000000">
                    <a:alpha val="56863"/>
                  </a:srgbClr>
                </a:solidFill>
                <a:latin typeface="Abhaya Libre Regular" panose="020B0604020202020204" charset="-18"/>
                <a:ea typeface="HP Simplified Jpan Light" panose="020B0300000000000000" pitchFamily="34" charset="-128"/>
                <a:cs typeface="Abhaya Libre Regular" panose="020B0604020202020204" charset="-18"/>
              </a:rPr>
              <a:t>                       Shape your mind.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8057" y="9462018"/>
            <a:ext cx="17636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E643E"/>
                </a:solidFill>
                <a:latin typeface="Abhaya Libre Regular"/>
              </a:rPr>
              <a:t>1</a:t>
            </a:r>
          </a:p>
        </p:txBody>
      </p:sp>
      <p:sp>
        <p:nvSpPr>
          <p:cNvPr id="3" name="Freeform 3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466923" y="-558105"/>
            <a:ext cx="8862802" cy="6518891"/>
            <a:chOff x="0" y="0"/>
            <a:chExt cx="871305" cy="6408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1305" cy="640874"/>
            </a:xfrm>
            <a:custGeom>
              <a:avLst/>
              <a:gdLst/>
              <a:ahLst/>
              <a:cxnLst/>
              <a:rect l="l" t="t" r="r" b="b"/>
              <a:pathLst>
                <a:path w="871305" h="640874">
                  <a:moveTo>
                    <a:pt x="290592" y="19070"/>
                  </a:moveTo>
                  <a:cubicBezTo>
                    <a:pt x="335117" y="7556"/>
                    <a:pt x="386045" y="0"/>
                    <a:pt x="435887" y="0"/>
                  </a:cubicBezTo>
                  <a:cubicBezTo>
                    <a:pt x="485731" y="0"/>
                    <a:pt x="533693" y="6476"/>
                    <a:pt x="577891" y="17990"/>
                  </a:cubicBezTo>
                  <a:cubicBezTo>
                    <a:pt x="578833" y="18350"/>
                    <a:pt x="579773" y="18350"/>
                    <a:pt x="580713" y="18710"/>
                  </a:cubicBezTo>
                  <a:cubicBezTo>
                    <a:pt x="746698" y="64765"/>
                    <a:pt x="868954" y="186379"/>
                    <a:pt x="871305" y="324683"/>
                  </a:cubicBezTo>
                  <a:lnTo>
                    <a:pt x="871305" y="640874"/>
                  </a:lnTo>
                  <a:lnTo>
                    <a:pt x="0" y="640874"/>
                  </a:lnTo>
                  <a:lnTo>
                    <a:pt x="0" y="324918"/>
                  </a:lnTo>
                  <a:cubicBezTo>
                    <a:pt x="2351" y="185660"/>
                    <a:pt x="122726" y="64045"/>
                    <a:pt x="29059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871305" cy="475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22732" y="-4861157"/>
            <a:ext cx="8039621" cy="7882391"/>
            <a:chOff x="0" y="0"/>
            <a:chExt cx="759299" cy="7444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9299" cy="744449"/>
            </a:xfrm>
            <a:custGeom>
              <a:avLst/>
              <a:gdLst/>
              <a:ahLst/>
              <a:cxnLst/>
              <a:rect l="l" t="t" r="r" b="b"/>
              <a:pathLst>
                <a:path w="759299" h="744449">
                  <a:moveTo>
                    <a:pt x="379649" y="0"/>
                  </a:moveTo>
                  <a:cubicBezTo>
                    <a:pt x="169975" y="0"/>
                    <a:pt x="0" y="166651"/>
                    <a:pt x="0" y="372225"/>
                  </a:cubicBezTo>
                  <a:cubicBezTo>
                    <a:pt x="0" y="577799"/>
                    <a:pt x="169975" y="744449"/>
                    <a:pt x="379649" y="744449"/>
                  </a:cubicBezTo>
                  <a:cubicBezTo>
                    <a:pt x="589324" y="744449"/>
                    <a:pt x="759299" y="577799"/>
                    <a:pt x="759299" y="372225"/>
                  </a:cubicBezTo>
                  <a:cubicBezTo>
                    <a:pt x="759299" y="166651"/>
                    <a:pt x="589324" y="0"/>
                    <a:pt x="3796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1184" y="107892"/>
              <a:ext cx="616930" cy="566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3723638">
            <a:off x="2845656" y="8482690"/>
            <a:ext cx="1172828" cy="697642"/>
          </a:xfrm>
          <a:custGeom>
            <a:avLst/>
            <a:gdLst/>
            <a:ahLst/>
            <a:cxnLst/>
            <a:rect l="l" t="t" r="r" b="b"/>
            <a:pathLst>
              <a:path w="1172828" h="697642">
                <a:moveTo>
                  <a:pt x="0" y="0"/>
                </a:moveTo>
                <a:lnTo>
                  <a:pt x="1172828" y="0"/>
                </a:lnTo>
                <a:lnTo>
                  <a:pt x="1172828" y="697642"/>
                </a:lnTo>
                <a:lnTo>
                  <a:pt x="0" y="697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0822" b="-9393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2702516" y="5287218"/>
            <a:ext cx="6717506" cy="9133632"/>
            <a:chOff x="0" y="0"/>
            <a:chExt cx="660400" cy="8979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897930"/>
            </a:xfrm>
            <a:custGeom>
              <a:avLst/>
              <a:gdLst/>
              <a:ahLst/>
              <a:cxnLst/>
              <a:rect l="l" t="t" r="r" b="b"/>
              <a:pathLst>
                <a:path w="660400" h="89793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393"/>
                  </a:cubicBezTo>
                  <a:lnTo>
                    <a:pt x="660400" y="897930"/>
                  </a:lnTo>
                  <a:lnTo>
                    <a:pt x="0" y="897930"/>
                  </a:lnTo>
                  <a:lnTo>
                    <a:pt x="0" y="33081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660400" cy="732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471766" y="7983208"/>
            <a:ext cx="6641738" cy="7114608"/>
            <a:chOff x="0" y="0"/>
            <a:chExt cx="627276" cy="6719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7276" cy="671936"/>
            </a:xfrm>
            <a:custGeom>
              <a:avLst/>
              <a:gdLst/>
              <a:ahLst/>
              <a:cxnLst/>
              <a:rect l="l" t="t" r="r" b="b"/>
              <a:pathLst>
                <a:path w="627276" h="671936">
                  <a:moveTo>
                    <a:pt x="313638" y="0"/>
                  </a:moveTo>
                  <a:cubicBezTo>
                    <a:pt x="140421" y="0"/>
                    <a:pt x="0" y="150418"/>
                    <a:pt x="0" y="335968"/>
                  </a:cubicBezTo>
                  <a:cubicBezTo>
                    <a:pt x="0" y="521518"/>
                    <a:pt x="140421" y="671936"/>
                    <a:pt x="313638" y="671936"/>
                  </a:cubicBezTo>
                  <a:cubicBezTo>
                    <a:pt x="486856" y="671936"/>
                    <a:pt x="627276" y="521518"/>
                    <a:pt x="627276" y="335968"/>
                  </a:cubicBezTo>
                  <a:cubicBezTo>
                    <a:pt x="627276" y="150418"/>
                    <a:pt x="486856" y="0"/>
                    <a:pt x="3136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58807" y="101094"/>
              <a:ext cx="509662" cy="507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rot="-33542">
            <a:off x="2390799" y="9560347"/>
            <a:ext cx="453606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1466207" y="516080"/>
            <a:ext cx="466418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522732" y="3776720"/>
            <a:ext cx="4118598" cy="411858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5047" b="-2504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744418" y="4038820"/>
            <a:ext cx="2209370" cy="2209361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r="-27528" b="-12703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5582525">
            <a:off x="2943608" y="7846323"/>
            <a:ext cx="806653" cy="954106"/>
          </a:xfrm>
          <a:custGeom>
            <a:avLst/>
            <a:gdLst/>
            <a:ahLst/>
            <a:cxnLst/>
            <a:rect l="l" t="t" r="r" b="b"/>
            <a:pathLst>
              <a:path w="806653" h="954106">
                <a:moveTo>
                  <a:pt x="0" y="0"/>
                </a:moveTo>
                <a:lnTo>
                  <a:pt x="806654" y="0"/>
                </a:lnTo>
                <a:lnTo>
                  <a:pt x="806654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937170" flipH="1" flipV="1">
            <a:off x="14830959" y="1914116"/>
            <a:ext cx="806653" cy="954106"/>
          </a:xfrm>
          <a:custGeom>
            <a:avLst/>
            <a:gdLst/>
            <a:ahLst/>
            <a:cxnLst/>
            <a:rect l="l" t="t" r="r" b="b"/>
            <a:pathLst>
              <a:path w="806653" h="954106">
                <a:moveTo>
                  <a:pt x="806654" y="954106"/>
                </a:moveTo>
                <a:lnTo>
                  <a:pt x="0" y="954106"/>
                </a:lnTo>
                <a:lnTo>
                  <a:pt x="0" y="0"/>
                </a:lnTo>
                <a:lnTo>
                  <a:pt x="806654" y="0"/>
                </a:lnTo>
                <a:lnTo>
                  <a:pt x="806654" y="95410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977048" y="2888461"/>
            <a:ext cx="9466614" cy="545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Predmetom podnikania je </a:t>
            </a:r>
          </a:p>
          <a:p>
            <a:pPr algn="ctr">
              <a:lnSpc>
                <a:spcPts val="4357"/>
              </a:lnSpc>
            </a:pP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verejné stravovanie zamerané na podporu zdravého životného štýlu. </a:t>
            </a:r>
          </a:p>
          <a:p>
            <a:pPr algn="ctr">
              <a:lnSpc>
                <a:spcPts val="4357"/>
              </a:lnSpc>
            </a:pP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Ponúkame vysoko kvalitné potraviny s presnými nutričnými hodnotami.  </a:t>
            </a:r>
          </a:p>
          <a:p>
            <a:pPr algn="ctr">
              <a:lnSpc>
                <a:spcPts val="2857"/>
              </a:lnSpc>
            </a:pPr>
            <a:endParaRPr lang="sk-SK" sz="3486" b="1" dirty="0" smtClean="0">
              <a:solidFill>
                <a:srgbClr val="7E643E"/>
              </a:solidFill>
              <a:latin typeface="Archivo Black Bold"/>
              <a:ea typeface="HP Simplified Jpan Light" panose="020B0300000000000000" pitchFamily="34" charset="-128"/>
            </a:endParaRPr>
          </a:p>
          <a:p>
            <a:pPr algn="ctr">
              <a:lnSpc>
                <a:spcPts val="4357"/>
              </a:lnSpc>
            </a:pP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  Zároveň sa snažíme, aby naše jedlá boli taktiež </a:t>
            </a:r>
            <a:r>
              <a:rPr lang="sk-SK" sz="3486" b="1" dirty="0" err="1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bezlaktózové</a:t>
            </a: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, </a:t>
            </a:r>
            <a:r>
              <a:rPr lang="sk-SK" sz="3486" b="1" dirty="0" err="1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vegánske</a:t>
            </a:r>
            <a:r>
              <a:rPr lang="sk-SK" sz="3486" b="1" dirty="0" smtClean="0">
                <a:solidFill>
                  <a:srgbClr val="7E643E"/>
                </a:solidFill>
                <a:latin typeface="Archivo Black Bold"/>
                <a:ea typeface="HP Simplified Jpan Light" panose="020B0300000000000000" pitchFamily="34" charset="-128"/>
              </a:rPr>
              <a:t> či bezlepkové.</a:t>
            </a:r>
          </a:p>
          <a:p>
            <a:pPr algn="r">
              <a:lnSpc>
                <a:spcPts val="4357"/>
              </a:lnSpc>
            </a:pPr>
            <a:r>
              <a:rPr lang="en-US" sz="3486" dirty="0" smtClean="0">
                <a:solidFill>
                  <a:srgbClr val="7E643E"/>
                </a:solidFill>
                <a:latin typeface="Lato Bold"/>
              </a:rPr>
              <a:t> </a:t>
            </a:r>
            <a:endParaRPr lang="en-US" sz="3486" dirty="0">
              <a:solidFill>
                <a:srgbClr val="7E643E"/>
              </a:solidFill>
              <a:latin typeface="Lat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03190" y="1079622"/>
            <a:ext cx="7111279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3"/>
              </a:lnSpc>
            </a:pPr>
            <a:r>
              <a:rPr lang="sk-SK" sz="12200" cap="all" spc="1265" dirty="0" smtClean="0">
                <a:solidFill>
                  <a:srgbClr val="6B4A37"/>
                </a:solidFill>
                <a:latin typeface="Scripter" panose="020B0604020202020204" charset="0"/>
              </a:rPr>
              <a:t>o nás</a:t>
            </a:r>
            <a:endParaRPr lang="sk-SK" sz="12200" cap="all" spc="1265" dirty="0">
              <a:solidFill>
                <a:srgbClr val="6B4A37"/>
              </a:solidFill>
              <a:latin typeface="Scripter" panose="020B0604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385515" y="8076353"/>
            <a:ext cx="7321897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sk-SK" sz="3200" dirty="0" smtClean="0">
                <a:solidFill>
                  <a:srgbClr val="7E643E">
                    <a:alpha val="55686"/>
                  </a:srgbClr>
                </a:solidFill>
                <a:latin typeface="Archivo Black Bold"/>
              </a:rPr>
              <a:t>Na trhu pôsobíme od 3. novembra 2022 </a:t>
            </a:r>
            <a:endParaRPr lang="sk-SK" sz="3200" dirty="0">
              <a:solidFill>
                <a:srgbClr val="7E643E">
                  <a:alpha val="55686"/>
                </a:srgbClr>
              </a:solidFill>
              <a:latin typeface="Archivo Black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2049" y="5424724"/>
            <a:ext cx="4671305" cy="3138647"/>
            <a:chOff x="0" y="0"/>
            <a:chExt cx="6228407" cy="418486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28407" cy="4184863"/>
            </a:xfrm>
            <a:prstGeom prst="rect">
              <a:avLst/>
            </a:prstGeom>
            <a:solidFill>
              <a:srgbClr val="7C86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59724" y="4338230"/>
            <a:ext cx="4854780" cy="3474239"/>
            <a:chOff x="0" y="0"/>
            <a:chExt cx="6473040" cy="46323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1472" t="47" b="47"/>
            <a:stretch>
              <a:fillRect/>
            </a:stretch>
          </p:blipFill>
          <p:spPr>
            <a:xfrm>
              <a:off x="0" y="0"/>
              <a:ext cx="6473040" cy="4632319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739624" y="4297835"/>
            <a:ext cx="4011179" cy="86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Monika Miškovičová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Sára Sedláková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Tomáš Olej</a:t>
            </a:r>
          </a:p>
        </p:txBody>
      </p:sp>
      <p:sp>
        <p:nvSpPr>
          <p:cNvPr id="7" name="Freeform 7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2593887" y="-2357746"/>
            <a:ext cx="9905931" cy="5532578"/>
            <a:chOff x="0" y="0"/>
            <a:chExt cx="973855" cy="5439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3855" cy="543909"/>
            </a:xfrm>
            <a:custGeom>
              <a:avLst/>
              <a:gdLst/>
              <a:ahLst/>
              <a:cxnLst/>
              <a:rect l="l" t="t" r="r" b="b"/>
              <a:pathLst>
                <a:path w="973855" h="543909">
                  <a:moveTo>
                    <a:pt x="324794" y="19070"/>
                  </a:moveTo>
                  <a:cubicBezTo>
                    <a:pt x="374560" y="7556"/>
                    <a:pt x="431481" y="0"/>
                    <a:pt x="487190" y="0"/>
                  </a:cubicBezTo>
                  <a:cubicBezTo>
                    <a:pt x="542900" y="0"/>
                    <a:pt x="596507" y="6476"/>
                    <a:pt x="645907" y="17990"/>
                  </a:cubicBezTo>
                  <a:cubicBezTo>
                    <a:pt x="646960" y="18350"/>
                    <a:pt x="648011" y="18350"/>
                    <a:pt x="649061" y="18710"/>
                  </a:cubicBezTo>
                  <a:cubicBezTo>
                    <a:pt x="834582" y="64765"/>
                    <a:pt x="971227" y="186379"/>
                    <a:pt x="973855" y="322529"/>
                  </a:cubicBezTo>
                  <a:lnTo>
                    <a:pt x="973855" y="543909"/>
                  </a:lnTo>
                  <a:lnTo>
                    <a:pt x="0" y="543909"/>
                  </a:lnTo>
                  <a:lnTo>
                    <a:pt x="0" y="322693"/>
                  </a:lnTo>
                  <a:cubicBezTo>
                    <a:pt x="2628" y="185660"/>
                    <a:pt x="137170" y="64045"/>
                    <a:pt x="324794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973855" cy="378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019810" y="-3575031"/>
            <a:ext cx="8039621" cy="7882391"/>
            <a:chOff x="0" y="0"/>
            <a:chExt cx="759299" cy="744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9299" cy="744449"/>
            </a:xfrm>
            <a:custGeom>
              <a:avLst/>
              <a:gdLst/>
              <a:ahLst/>
              <a:cxnLst/>
              <a:rect l="l" t="t" r="r" b="b"/>
              <a:pathLst>
                <a:path w="759299" h="744449">
                  <a:moveTo>
                    <a:pt x="379649" y="0"/>
                  </a:moveTo>
                  <a:cubicBezTo>
                    <a:pt x="169975" y="0"/>
                    <a:pt x="0" y="166651"/>
                    <a:pt x="0" y="372225"/>
                  </a:cubicBezTo>
                  <a:cubicBezTo>
                    <a:pt x="0" y="577799"/>
                    <a:pt x="169975" y="744449"/>
                    <a:pt x="379649" y="744449"/>
                  </a:cubicBezTo>
                  <a:cubicBezTo>
                    <a:pt x="589324" y="744449"/>
                    <a:pt x="759299" y="577799"/>
                    <a:pt x="759299" y="372225"/>
                  </a:cubicBezTo>
                  <a:cubicBezTo>
                    <a:pt x="759299" y="166651"/>
                    <a:pt x="589324" y="0"/>
                    <a:pt x="3796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1184" y="107892"/>
              <a:ext cx="616930" cy="566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rot="22405">
            <a:off x="4783343" y="383531"/>
            <a:ext cx="532924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2199825">
            <a:off x="7204941" y="5114210"/>
            <a:ext cx="122642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 rot="3018289">
            <a:off x="5772299" y="5754210"/>
            <a:ext cx="84845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7829676">
            <a:off x="3543072" y="6244861"/>
            <a:ext cx="191881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>
          <a:xfrm rot="8539962">
            <a:off x="3116526" y="5119688"/>
            <a:ext cx="106372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AutoShape 19"/>
          <p:cNvSpPr/>
          <p:nvPr/>
        </p:nvSpPr>
        <p:spPr>
          <a:xfrm rot="22405">
            <a:off x="9137676" y="8115373"/>
            <a:ext cx="532924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85532" y="2200805"/>
            <a:ext cx="1948063" cy="1948055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2358" r="-8205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7330697" y="5669585"/>
            <a:ext cx="38672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200" b="1" dirty="0">
                <a:solidFill>
                  <a:srgbClr val="C69C6D"/>
                </a:solidFill>
                <a:latin typeface="Abril Fatface Bold"/>
              </a:rPr>
              <a:t>PERSONÁLNE  ODDELENIE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26262" y="1143000"/>
            <a:ext cx="7729891" cy="1807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3"/>
              </a:lnSpc>
            </a:pPr>
            <a:r>
              <a:rPr lang="en-US" sz="12653" spc="1265">
                <a:solidFill>
                  <a:srgbClr val="6B4A37"/>
                </a:solidFill>
                <a:latin typeface="Scripter"/>
              </a:rPr>
              <a:t>NÁŠ TÍM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58346" y="3022432"/>
            <a:ext cx="6535833" cy="65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3067" spc="61">
                <a:solidFill>
                  <a:srgbClr val="7C8640"/>
                </a:solidFill>
                <a:latin typeface="Archivo Black Bold"/>
              </a:rPr>
              <a:t>ORGANIZAČNÁ  ŠTRUKTÚRA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83338" y="3774454"/>
            <a:ext cx="1923752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200" dirty="0">
                <a:solidFill>
                  <a:srgbClr val="C69C6D"/>
                </a:solidFill>
                <a:latin typeface="Abril Fatface"/>
              </a:rPr>
              <a:t>RIADITELIA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16732" y="6348253"/>
            <a:ext cx="223123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200" dirty="0">
                <a:solidFill>
                  <a:srgbClr val="C69C6D"/>
                </a:solidFill>
                <a:latin typeface="Abril Fatface"/>
              </a:rPr>
              <a:t>ÚČTOVNÍCTVO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70298" y="6850674"/>
            <a:ext cx="2324100" cy="86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000" dirty="0">
                <a:solidFill>
                  <a:srgbClr val="3E393A"/>
                </a:solidFill>
                <a:latin typeface="Lato Bold"/>
              </a:rPr>
              <a:t>Michaela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Pavličková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  <a:p>
            <a:pPr algn="ctr">
              <a:lnSpc>
                <a:spcPts val="2320"/>
              </a:lnSpc>
            </a:pPr>
            <a:r>
              <a:rPr lang="en-US" sz="2000" dirty="0">
                <a:solidFill>
                  <a:srgbClr val="3E393A"/>
                </a:solidFill>
                <a:latin typeface="Lato Bold"/>
              </a:rPr>
              <a:t>Oliver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Zemanovič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  <a:p>
            <a:pPr algn="ctr">
              <a:lnSpc>
                <a:spcPts val="2320"/>
              </a:lnSpc>
            </a:pPr>
            <a:r>
              <a:rPr lang="en-US" sz="2000" dirty="0">
                <a:solidFill>
                  <a:srgbClr val="3E393A"/>
                </a:solidFill>
                <a:latin typeface="Lato Bold"/>
              </a:rPr>
              <a:t>Samuel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Čupka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80372" y="5416935"/>
            <a:ext cx="109823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200" dirty="0">
                <a:solidFill>
                  <a:srgbClr val="C69C6D"/>
                </a:solidFill>
                <a:latin typeface="Abril Fatface"/>
              </a:rPr>
              <a:t>DIZAJN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06573" y="5849574"/>
            <a:ext cx="2633662" cy="86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Viktória Martinovičová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Alexandra Knižková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Ema Enekešová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59377" y="6155848"/>
            <a:ext cx="2422178" cy="86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Viktória Semaňáková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Martin Zimerman</a:t>
            </a:r>
          </a:p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Matúš Alžbetkin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28117" y="7222149"/>
            <a:ext cx="217393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200" b="1" dirty="0">
                <a:solidFill>
                  <a:srgbClr val="C69C6D"/>
                </a:solidFill>
                <a:latin typeface="Abril Fatface Bold"/>
              </a:rPr>
              <a:t>ZAMESTNANC</a:t>
            </a:r>
            <a:r>
              <a:rPr lang="en-US" sz="2400" dirty="0">
                <a:solidFill>
                  <a:srgbClr val="C69C6D"/>
                </a:solidFill>
                <a:latin typeface="Abril Fatface Bold"/>
              </a:rPr>
              <a:t>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60591" y="7732689"/>
            <a:ext cx="231140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000">
                <a:solidFill>
                  <a:srgbClr val="3E393A"/>
                </a:solidFill>
                <a:latin typeface="Lato Bold"/>
              </a:rPr>
              <a:t>Sára</a:t>
            </a:r>
            <a:r>
              <a:rPr lang="en-US" sz="2000" dirty="0">
                <a:solidFill>
                  <a:srgbClr val="3E393A"/>
                </a:solidFill>
                <a:latin typeface="Lato Bold"/>
              </a:rPr>
              <a:t>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Kalászová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  <a:p>
            <a:pPr algn="ctr">
              <a:lnSpc>
                <a:spcPts val="2320"/>
              </a:lnSpc>
            </a:pPr>
            <a:r>
              <a:rPr lang="en-US" sz="2000" dirty="0">
                <a:solidFill>
                  <a:srgbClr val="3E393A"/>
                </a:solidFill>
                <a:latin typeface="Lato Bold"/>
              </a:rPr>
              <a:t>Sofia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Stanová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  <a:p>
            <a:pPr algn="ctr">
              <a:lnSpc>
                <a:spcPts val="2320"/>
              </a:lnSpc>
            </a:pPr>
            <a:r>
              <a:rPr lang="en-US" sz="2000" dirty="0">
                <a:solidFill>
                  <a:srgbClr val="3E393A"/>
                </a:solidFill>
                <a:latin typeface="Lato Bold"/>
              </a:rPr>
              <a:t>Dominika </a:t>
            </a:r>
            <a:r>
              <a:rPr lang="en-US" sz="2000" dirty="0" err="1">
                <a:solidFill>
                  <a:srgbClr val="3E393A"/>
                </a:solidFill>
                <a:latin typeface="Lato Bold"/>
              </a:rPr>
              <a:t>Rúčková</a:t>
            </a:r>
            <a:endParaRPr lang="en-US" sz="2000" dirty="0">
              <a:solidFill>
                <a:srgbClr val="3E393A"/>
              </a:solidFill>
              <a:latin typeface="Lat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19176" y="4199328"/>
            <a:ext cx="7111279" cy="500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3"/>
              </a:lnSpc>
            </a:pPr>
            <a:r>
              <a:rPr lang="en-US" sz="12653" spc="1265">
                <a:solidFill>
                  <a:srgbClr val="6B4A37"/>
                </a:solidFill>
                <a:latin typeface="Scripter"/>
              </a:rPr>
              <a:t>PreCo práve shape?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702516" y="5817140"/>
            <a:ext cx="6717506" cy="8603710"/>
            <a:chOff x="0" y="0"/>
            <a:chExt cx="660400" cy="8458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845833"/>
            </a:xfrm>
            <a:custGeom>
              <a:avLst/>
              <a:gdLst/>
              <a:ahLst/>
              <a:cxnLst/>
              <a:rect l="l" t="t" r="r" b="b"/>
              <a:pathLst>
                <a:path w="660400" h="84583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9236"/>
                  </a:cubicBezTo>
                  <a:lnTo>
                    <a:pt x="660400" y="845833"/>
                  </a:lnTo>
                  <a:lnTo>
                    <a:pt x="0" y="845833"/>
                  </a:lnTo>
                  <a:lnTo>
                    <a:pt x="0" y="32961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65100"/>
              <a:ext cx="660400" cy="68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22405">
            <a:off x="1883402" y="9555585"/>
            <a:ext cx="532924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1577028" y="7895301"/>
            <a:ext cx="6641738" cy="7114608"/>
            <a:chOff x="0" y="0"/>
            <a:chExt cx="627276" cy="6719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7276" cy="671936"/>
            </a:xfrm>
            <a:custGeom>
              <a:avLst/>
              <a:gdLst/>
              <a:ahLst/>
              <a:cxnLst/>
              <a:rect l="l" t="t" r="r" b="b"/>
              <a:pathLst>
                <a:path w="627276" h="671936">
                  <a:moveTo>
                    <a:pt x="313638" y="0"/>
                  </a:moveTo>
                  <a:cubicBezTo>
                    <a:pt x="140421" y="0"/>
                    <a:pt x="0" y="150418"/>
                    <a:pt x="0" y="335968"/>
                  </a:cubicBezTo>
                  <a:cubicBezTo>
                    <a:pt x="0" y="521518"/>
                    <a:pt x="140421" y="671936"/>
                    <a:pt x="313638" y="671936"/>
                  </a:cubicBezTo>
                  <a:cubicBezTo>
                    <a:pt x="486856" y="671936"/>
                    <a:pt x="627276" y="521518"/>
                    <a:pt x="627276" y="335968"/>
                  </a:cubicBezTo>
                  <a:cubicBezTo>
                    <a:pt x="627276" y="150418"/>
                    <a:pt x="486856" y="0"/>
                    <a:pt x="3136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58807" y="101094"/>
              <a:ext cx="509662" cy="507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4466923" y="-558105"/>
            <a:ext cx="8862802" cy="5845323"/>
            <a:chOff x="0" y="0"/>
            <a:chExt cx="871305" cy="574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305" cy="574655"/>
            </a:xfrm>
            <a:custGeom>
              <a:avLst/>
              <a:gdLst/>
              <a:ahLst/>
              <a:cxnLst/>
              <a:rect l="l" t="t" r="r" b="b"/>
              <a:pathLst>
                <a:path w="871305" h="574655">
                  <a:moveTo>
                    <a:pt x="290592" y="19070"/>
                  </a:moveTo>
                  <a:cubicBezTo>
                    <a:pt x="335117" y="7556"/>
                    <a:pt x="386045" y="0"/>
                    <a:pt x="435887" y="0"/>
                  </a:cubicBezTo>
                  <a:cubicBezTo>
                    <a:pt x="485731" y="0"/>
                    <a:pt x="533693" y="6476"/>
                    <a:pt x="577891" y="17990"/>
                  </a:cubicBezTo>
                  <a:cubicBezTo>
                    <a:pt x="578833" y="18350"/>
                    <a:pt x="579773" y="18350"/>
                    <a:pt x="580713" y="18710"/>
                  </a:cubicBezTo>
                  <a:cubicBezTo>
                    <a:pt x="746698" y="64765"/>
                    <a:pt x="868954" y="186379"/>
                    <a:pt x="871305" y="323212"/>
                  </a:cubicBezTo>
                  <a:lnTo>
                    <a:pt x="871305" y="574655"/>
                  </a:lnTo>
                  <a:lnTo>
                    <a:pt x="0" y="574655"/>
                  </a:lnTo>
                  <a:lnTo>
                    <a:pt x="0" y="323399"/>
                  </a:lnTo>
                  <a:cubicBezTo>
                    <a:pt x="2351" y="185660"/>
                    <a:pt x="122726" y="64045"/>
                    <a:pt x="29059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871305" cy="409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22732" y="-4861157"/>
            <a:ext cx="8039621" cy="7882391"/>
            <a:chOff x="0" y="0"/>
            <a:chExt cx="759299" cy="7444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9299" cy="744449"/>
            </a:xfrm>
            <a:custGeom>
              <a:avLst/>
              <a:gdLst/>
              <a:ahLst/>
              <a:cxnLst/>
              <a:rect l="l" t="t" r="r" b="b"/>
              <a:pathLst>
                <a:path w="759299" h="744449">
                  <a:moveTo>
                    <a:pt x="379649" y="0"/>
                  </a:moveTo>
                  <a:cubicBezTo>
                    <a:pt x="169975" y="0"/>
                    <a:pt x="0" y="166651"/>
                    <a:pt x="0" y="372225"/>
                  </a:cubicBezTo>
                  <a:cubicBezTo>
                    <a:pt x="0" y="577799"/>
                    <a:pt x="169975" y="744449"/>
                    <a:pt x="379649" y="744449"/>
                  </a:cubicBezTo>
                  <a:cubicBezTo>
                    <a:pt x="589324" y="744449"/>
                    <a:pt x="759299" y="577799"/>
                    <a:pt x="759299" y="372225"/>
                  </a:cubicBezTo>
                  <a:cubicBezTo>
                    <a:pt x="759299" y="166651"/>
                    <a:pt x="589324" y="0"/>
                    <a:pt x="3796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1184" y="107892"/>
              <a:ext cx="616930" cy="566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712803">
            <a:off x="2409855" y="2741144"/>
            <a:ext cx="874408" cy="1645587"/>
          </a:xfrm>
          <a:custGeom>
            <a:avLst/>
            <a:gdLst/>
            <a:ahLst/>
            <a:cxnLst/>
            <a:rect l="l" t="t" r="r" b="b"/>
            <a:pathLst>
              <a:path w="874408" h="1645587">
                <a:moveTo>
                  <a:pt x="0" y="0"/>
                </a:moveTo>
                <a:lnTo>
                  <a:pt x="874408" y="0"/>
                </a:lnTo>
                <a:lnTo>
                  <a:pt x="874408" y="1645587"/>
                </a:lnTo>
                <a:lnTo>
                  <a:pt x="0" y="1645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6459359" y="8547604"/>
            <a:ext cx="773304" cy="1017505"/>
          </a:xfrm>
          <a:custGeom>
            <a:avLst/>
            <a:gdLst/>
            <a:ahLst/>
            <a:cxnLst/>
            <a:rect l="l" t="t" r="r" b="b"/>
            <a:pathLst>
              <a:path w="773304" h="1017505">
                <a:moveTo>
                  <a:pt x="773304" y="0"/>
                </a:moveTo>
                <a:lnTo>
                  <a:pt x="0" y="0"/>
                </a:lnTo>
                <a:lnTo>
                  <a:pt x="0" y="1017506"/>
                </a:lnTo>
                <a:lnTo>
                  <a:pt x="773304" y="1017506"/>
                </a:lnTo>
                <a:lnTo>
                  <a:pt x="7733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15878" y="7895301"/>
            <a:ext cx="656243" cy="1135012"/>
          </a:xfrm>
          <a:custGeom>
            <a:avLst/>
            <a:gdLst/>
            <a:ahLst/>
            <a:cxnLst/>
            <a:rect l="l" t="t" r="r" b="b"/>
            <a:pathLst>
              <a:path w="656243" h="1135012">
                <a:moveTo>
                  <a:pt x="0" y="0"/>
                </a:moveTo>
                <a:lnTo>
                  <a:pt x="656244" y="0"/>
                </a:lnTo>
                <a:lnTo>
                  <a:pt x="656244" y="1135012"/>
                </a:lnTo>
                <a:lnTo>
                  <a:pt x="0" y="1135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9609">
            <a:off x="1500280" y="9077644"/>
            <a:ext cx="742308" cy="723413"/>
          </a:xfrm>
          <a:custGeom>
            <a:avLst/>
            <a:gdLst/>
            <a:ahLst/>
            <a:cxnLst/>
            <a:rect l="l" t="t" r="r" b="b"/>
            <a:pathLst>
              <a:path w="742308" h="723413">
                <a:moveTo>
                  <a:pt x="0" y="0"/>
                </a:moveTo>
                <a:lnTo>
                  <a:pt x="742309" y="0"/>
                </a:lnTo>
                <a:lnTo>
                  <a:pt x="742309" y="723413"/>
                </a:lnTo>
                <a:lnTo>
                  <a:pt x="0" y="723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464296" y="2073275"/>
            <a:ext cx="3768367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45"/>
              </a:lnSpc>
            </a:pPr>
            <a:r>
              <a:rPr lang="en-US" sz="5100" spc="-254">
                <a:solidFill>
                  <a:srgbClr val="C4DB45"/>
                </a:solidFill>
                <a:latin typeface="Open Sans Extra Bold"/>
              </a:rPr>
              <a:t>S</a:t>
            </a:r>
            <a:r>
              <a:rPr lang="en-US" sz="5100" spc="-254">
                <a:solidFill>
                  <a:srgbClr val="000000"/>
                </a:solidFill>
                <a:latin typeface="Open Sans Extra Bold"/>
              </a:rPr>
              <a:t> - scale</a:t>
            </a:r>
          </a:p>
          <a:p>
            <a:pPr algn="just">
              <a:lnSpc>
                <a:spcPts val="4845"/>
              </a:lnSpc>
            </a:pPr>
            <a:r>
              <a:rPr lang="en-US" sz="5100" spc="-254">
                <a:solidFill>
                  <a:srgbClr val="C4DB45"/>
                </a:solidFill>
                <a:latin typeface="Open Sans Extra Bold"/>
              </a:rPr>
              <a:t>H</a:t>
            </a:r>
            <a:r>
              <a:rPr lang="en-US" sz="5100" spc="-254">
                <a:solidFill>
                  <a:srgbClr val="000000"/>
                </a:solidFill>
                <a:latin typeface="Open Sans Extra Bold"/>
              </a:rPr>
              <a:t> - health</a:t>
            </a:r>
          </a:p>
          <a:p>
            <a:pPr algn="just">
              <a:lnSpc>
                <a:spcPts val="4845"/>
              </a:lnSpc>
            </a:pPr>
            <a:r>
              <a:rPr lang="en-US" sz="5100" spc="-254">
                <a:solidFill>
                  <a:srgbClr val="C4DB45"/>
                </a:solidFill>
                <a:latin typeface="Open Sans Extra Bold"/>
              </a:rPr>
              <a:t>A </a:t>
            </a:r>
            <a:r>
              <a:rPr lang="en-US" sz="5100" spc="-254">
                <a:solidFill>
                  <a:srgbClr val="000000"/>
                </a:solidFill>
                <a:latin typeface="Open Sans Extra Bold"/>
              </a:rPr>
              <a:t>- action</a:t>
            </a:r>
          </a:p>
          <a:p>
            <a:pPr algn="just">
              <a:lnSpc>
                <a:spcPts val="4845"/>
              </a:lnSpc>
            </a:pPr>
            <a:r>
              <a:rPr lang="en-US" sz="5100" spc="-254">
                <a:solidFill>
                  <a:srgbClr val="C4DB45"/>
                </a:solidFill>
                <a:latin typeface="Open Sans Extra Bold"/>
              </a:rPr>
              <a:t>P</a:t>
            </a:r>
            <a:r>
              <a:rPr lang="en-US" sz="5100" spc="-254">
                <a:solidFill>
                  <a:srgbClr val="000000"/>
                </a:solidFill>
                <a:latin typeface="Open Sans Extra Bold"/>
              </a:rPr>
              <a:t> - passion</a:t>
            </a:r>
          </a:p>
          <a:p>
            <a:pPr algn="just">
              <a:lnSpc>
                <a:spcPts val="4845"/>
              </a:lnSpc>
            </a:pPr>
            <a:r>
              <a:rPr lang="en-US" sz="5100" spc="-254">
                <a:solidFill>
                  <a:srgbClr val="C4DB45"/>
                </a:solidFill>
                <a:latin typeface="Open Sans Extra Bold"/>
              </a:rPr>
              <a:t>E </a:t>
            </a:r>
            <a:r>
              <a:rPr lang="en-US" sz="5100" spc="-254">
                <a:solidFill>
                  <a:srgbClr val="000000"/>
                </a:solidFill>
                <a:latin typeface="Open Sans Extra Bold"/>
              </a:rPr>
              <a:t>- energy</a:t>
            </a:r>
          </a:p>
        </p:txBody>
      </p:sp>
      <p:sp>
        <p:nvSpPr>
          <p:cNvPr id="22" name="AutoShape 22"/>
          <p:cNvSpPr/>
          <p:nvPr/>
        </p:nvSpPr>
        <p:spPr>
          <a:xfrm rot="22405">
            <a:off x="10631711" y="525605"/>
            <a:ext cx="532924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 rot="-69609">
            <a:off x="15461450" y="185404"/>
            <a:ext cx="662536" cy="645671"/>
          </a:xfrm>
          <a:custGeom>
            <a:avLst/>
            <a:gdLst/>
            <a:ahLst/>
            <a:cxnLst/>
            <a:rect l="l" t="t" r="r" b="b"/>
            <a:pathLst>
              <a:path w="662536" h="645671">
                <a:moveTo>
                  <a:pt x="0" y="0"/>
                </a:moveTo>
                <a:lnTo>
                  <a:pt x="662536" y="0"/>
                </a:lnTo>
                <a:lnTo>
                  <a:pt x="662536" y="645671"/>
                </a:lnTo>
                <a:lnTo>
                  <a:pt x="0" y="645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582525">
            <a:off x="2943608" y="7846323"/>
            <a:ext cx="806653" cy="954106"/>
          </a:xfrm>
          <a:custGeom>
            <a:avLst/>
            <a:gdLst/>
            <a:ahLst/>
            <a:cxnLst/>
            <a:rect l="l" t="t" r="r" b="b"/>
            <a:pathLst>
              <a:path w="806653" h="954106">
                <a:moveTo>
                  <a:pt x="0" y="0"/>
                </a:moveTo>
                <a:lnTo>
                  <a:pt x="806654" y="0"/>
                </a:lnTo>
                <a:lnTo>
                  <a:pt x="806654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4937170" flipH="1" flipV="1">
            <a:off x="14830959" y="1914116"/>
            <a:ext cx="806653" cy="954106"/>
          </a:xfrm>
          <a:custGeom>
            <a:avLst/>
            <a:gdLst/>
            <a:ahLst/>
            <a:cxnLst/>
            <a:rect l="l" t="t" r="r" b="b"/>
            <a:pathLst>
              <a:path w="806653" h="954106">
                <a:moveTo>
                  <a:pt x="806654" y="954106"/>
                </a:moveTo>
                <a:lnTo>
                  <a:pt x="0" y="954106"/>
                </a:lnTo>
                <a:lnTo>
                  <a:pt x="0" y="0"/>
                </a:lnTo>
                <a:lnTo>
                  <a:pt x="806654" y="0"/>
                </a:lnTo>
                <a:lnTo>
                  <a:pt x="806654" y="95410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091862" y="3742191"/>
            <a:ext cx="475346" cy="353484"/>
          </a:xfrm>
          <a:custGeom>
            <a:avLst/>
            <a:gdLst/>
            <a:ahLst/>
            <a:cxnLst/>
            <a:rect l="l" t="t" r="r" b="b"/>
            <a:pathLst>
              <a:path w="475346" h="353484">
                <a:moveTo>
                  <a:pt x="0" y="0"/>
                </a:moveTo>
                <a:lnTo>
                  <a:pt x="475346" y="0"/>
                </a:lnTo>
                <a:lnTo>
                  <a:pt x="475346" y="353484"/>
                </a:lnTo>
                <a:lnTo>
                  <a:pt x="0" y="3534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466923" y="-558105"/>
            <a:ext cx="8862802" cy="6518891"/>
            <a:chOff x="0" y="0"/>
            <a:chExt cx="871305" cy="640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1305" cy="640874"/>
            </a:xfrm>
            <a:custGeom>
              <a:avLst/>
              <a:gdLst/>
              <a:ahLst/>
              <a:cxnLst/>
              <a:rect l="l" t="t" r="r" b="b"/>
              <a:pathLst>
                <a:path w="871305" h="640874">
                  <a:moveTo>
                    <a:pt x="290592" y="19070"/>
                  </a:moveTo>
                  <a:cubicBezTo>
                    <a:pt x="335117" y="7556"/>
                    <a:pt x="386045" y="0"/>
                    <a:pt x="435887" y="0"/>
                  </a:cubicBezTo>
                  <a:cubicBezTo>
                    <a:pt x="485731" y="0"/>
                    <a:pt x="533693" y="6476"/>
                    <a:pt x="577891" y="17990"/>
                  </a:cubicBezTo>
                  <a:cubicBezTo>
                    <a:pt x="578833" y="18350"/>
                    <a:pt x="579773" y="18350"/>
                    <a:pt x="580713" y="18710"/>
                  </a:cubicBezTo>
                  <a:cubicBezTo>
                    <a:pt x="746698" y="64765"/>
                    <a:pt x="868954" y="186379"/>
                    <a:pt x="871305" y="324683"/>
                  </a:cubicBezTo>
                  <a:lnTo>
                    <a:pt x="871305" y="640874"/>
                  </a:lnTo>
                  <a:lnTo>
                    <a:pt x="0" y="640874"/>
                  </a:lnTo>
                  <a:lnTo>
                    <a:pt x="0" y="324918"/>
                  </a:lnTo>
                  <a:cubicBezTo>
                    <a:pt x="2351" y="185660"/>
                    <a:pt x="122726" y="64045"/>
                    <a:pt x="29059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5100"/>
              <a:ext cx="871305" cy="475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02516" y="5287218"/>
            <a:ext cx="6717506" cy="9133632"/>
            <a:chOff x="0" y="0"/>
            <a:chExt cx="660400" cy="89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897930"/>
            </a:xfrm>
            <a:custGeom>
              <a:avLst/>
              <a:gdLst/>
              <a:ahLst/>
              <a:cxnLst/>
              <a:rect l="l" t="t" r="r" b="b"/>
              <a:pathLst>
                <a:path w="660400" h="89793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393"/>
                  </a:cubicBezTo>
                  <a:lnTo>
                    <a:pt x="660400" y="897930"/>
                  </a:lnTo>
                  <a:lnTo>
                    <a:pt x="0" y="897930"/>
                  </a:lnTo>
                  <a:lnTo>
                    <a:pt x="0" y="33081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65100"/>
              <a:ext cx="660400" cy="732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1600">
            <a:off x="1883292" y="9516089"/>
            <a:ext cx="2948668" cy="0"/>
          </a:xfrm>
          <a:prstGeom prst="line">
            <a:avLst/>
          </a:prstGeom>
          <a:ln w="19050" cap="flat">
            <a:solidFill>
              <a:srgbClr val="28590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2790591" y="3419727"/>
            <a:ext cx="2732450" cy="27324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7D03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3054633" y="3995221"/>
            <a:ext cx="2583993" cy="2583993"/>
          </a:xfrm>
          <a:custGeom>
            <a:avLst/>
            <a:gdLst/>
            <a:ahLst/>
            <a:cxnLst/>
            <a:rect l="l" t="t" r="r" b="b"/>
            <a:pathLst>
              <a:path w="2583993" h="2583993">
                <a:moveTo>
                  <a:pt x="0" y="0"/>
                </a:moveTo>
                <a:lnTo>
                  <a:pt x="2583993" y="0"/>
                </a:lnTo>
                <a:lnTo>
                  <a:pt x="2583993" y="2583993"/>
                </a:lnTo>
                <a:lnTo>
                  <a:pt x="0" y="2583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964953" y="1169869"/>
            <a:ext cx="4850387" cy="485038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590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429853" y="3282846"/>
            <a:ext cx="3006225" cy="3006213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7222" r="-32776"/>
              </a:stretch>
            </a:blipFill>
          </p:spPr>
        </p:sp>
      </p:grpSp>
      <p:sp>
        <p:nvSpPr>
          <p:cNvPr id="17" name="AutoShape 17"/>
          <p:cNvSpPr/>
          <p:nvPr/>
        </p:nvSpPr>
        <p:spPr>
          <a:xfrm rot="23395">
            <a:off x="13578547" y="561180"/>
            <a:ext cx="2551875" cy="0"/>
          </a:xfrm>
          <a:prstGeom prst="line">
            <a:avLst/>
          </a:prstGeom>
          <a:ln w="19050" cap="flat">
            <a:solidFill>
              <a:srgbClr val="28590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44000" y="1729772"/>
            <a:ext cx="4849442" cy="4849442"/>
          </a:xfrm>
          <a:custGeom>
            <a:avLst/>
            <a:gdLst/>
            <a:ahLst/>
            <a:cxnLst/>
            <a:rect l="l" t="t" r="r" b="b"/>
            <a:pathLst>
              <a:path w="4849442" h="4849442">
                <a:moveTo>
                  <a:pt x="0" y="0"/>
                </a:moveTo>
                <a:lnTo>
                  <a:pt x="4849442" y="0"/>
                </a:lnTo>
                <a:lnTo>
                  <a:pt x="4849442" y="4849442"/>
                </a:lnTo>
                <a:lnTo>
                  <a:pt x="0" y="4849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727675" y="1552685"/>
            <a:ext cx="4613139" cy="4613121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3737" r="-36261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8750864" y="2693905"/>
            <a:ext cx="1759661" cy="725823"/>
          </a:xfrm>
          <a:custGeom>
            <a:avLst/>
            <a:gdLst/>
            <a:ahLst/>
            <a:cxnLst/>
            <a:rect l="l" t="t" r="r" b="b"/>
            <a:pathLst>
              <a:path w="1759661" h="725823">
                <a:moveTo>
                  <a:pt x="0" y="0"/>
                </a:moveTo>
                <a:lnTo>
                  <a:pt x="1759661" y="0"/>
                </a:lnTo>
                <a:lnTo>
                  <a:pt x="1759661" y="725822"/>
                </a:lnTo>
                <a:lnTo>
                  <a:pt x="0" y="725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518" b="-451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74803" y="4417677"/>
            <a:ext cx="1759661" cy="725823"/>
          </a:xfrm>
          <a:custGeom>
            <a:avLst/>
            <a:gdLst/>
            <a:ahLst/>
            <a:cxnLst/>
            <a:rect l="l" t="t" r="r" b="b"/>
            <a:pathLst>
              <a:path w="1759661" h="725823">
                <a:moveTo>
                  <a:pt x="0" y="0"/>
                </a:moveTo>
                <a:lnTo>
                  <a:pt x="1759661" y="0"/>
                </a:lnTo>
                <a:lnTo>
                  <a:pt x="1759661" y="725823"/>
                </a:lnTo>
                <a:lnTo>
                  <a:pt x="0" y="725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518" b="-4518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357550" y="6947090"/>
            <a:ext cx="3698496" cy="380188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9ADBF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5807771" y="7987715"/>
            <a:ext cx="3139103" cy="3139103"/>
          </a:xfrm>
          <a:custGeom>
            <a:avLst/>
            <a:gdLst/>
            <a:ahLst/>
            <a:cxnLst/>
            <a:rect l="l" t="t" r="r" b="b"/>
            <a:pathLst>
              <a:path w="3139103" h="3139103">
                <a:moveTo>
                  <a:pt x="0" y="0"/>
                </a:moveTo>
                <a:lnTo>
                  <a:pt x="3139103" y="0"/>
                </a:lnTo>
                <a:lnTo>
                  <a:pt x="3139103" y="3139104"/>
                </a:lnTo>
                <a:lnTo>
                  <a:pt x="0" y="3139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7177045" y="7173173"/>
            <a:ext cx="3575815" cy="3575801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3955" r="-395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5807771" y="7940169"/>
            <a:ext cx="1759661" cy="725823"/>
          </a:xfrm>
          <a:custGeom>
            <a:avLst/>
            <a:gdLst/>
            <a:ahLst/>
            <a:cxnLst/>
            <a:rect l="l" t="t" r="r" b="b"/>
            <a:pathLst>
              <a:path w="1759661" h="725823">
                <a:moveTo>
                  <a:pt x="0" y="0"/>
                </a:moveTo>
                <a:lnTo>
                  <a:pt x="1759661" y="0"/>
                </a:lnTo>
                <a:lnTo>
                  <a:pt x="1759661" y="725823"/>
                </a:lnTo>
                <a:lnTo>
                  <a:pt x="0" y="725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518" b="-4518"/>
            </a:stretch>
          </a:blipFill>
        </p:spPr>
      </p:sp>
      <p:sp>
        <p:nvSpPr>
          <p:cNvPr id="30" name="Freeform 30"/>
          <p:cNvSpPr/>
          <p:nvPr/>
        </p:nvSpPr>
        <p:spPr>
          <a:xfrm rot="-6818699">
            <a:off x="1608360" y="8819812"/>
            <a:ext cx="891647" cy="1054636"/>
          </a:xfrm>
          <a:custGeom>
            <a:avLst/>
            <a:gdLst/>
            <a:ahLst/>
            <a:cxnLst/>
            <a:rect l="l" t="t" r="r" b="b"/>
            <a:pathLst>
              <a:path w="891647" h="1054636">
                <a:moveTo>
                  <a:pt x="0" y="0"/>
                </a:moveTo>
                <a:lnTo>
                  <a:pt x="891648" y="0"/>
                </a:lnTo>
                <a:lnTo>
                  <a:pt x="891648" y="1054636"/>
                </a:lnTo>
                <a:lnTo>
                  <a:pt x="0" y="10546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67546" flipV="1">
            <a:off x="15877675" y="-20975"/>
            <a:ext cx="895595" cy="1059306"/>
          </a:xfrm>
          <a:custGeom>
            <a:avLst/>
            <a:gdLst/>
            <a:ahLst/>
            <a:cxnLst/>
            <a:rect l="l" t="t" r="r" b="b"/>
            <a:pathLst>
              <a:path w="895595" h="1059306">
                <a:moveTo>
                  <a:pt x="0" y="1059306"/>
                </a:moveTo>
                <a:lnTo>
                  <a:pt x="895595" y="1059306"/>
                </a:lnTo>
                <a:lnTo>
                  <a:pt x="895595" y="0"/>
                </a:lnTo>
                <a:lnTo>
                  <a:pt x="0" y="0"/>
                </a:lnTo>
                <a:lnTo>
                  <a:pt x="0" y="105930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659924" y="1039546"/>
            <a:ext cx="5907507" cy="145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spc="920" dirty="0" err="1">
                <a:solidFill>
                  <a:srgbClr val="6B4A37"/>
                </a:solidFill>
                <a:latin typeface="Scripter" panose="020B0604020202020204" charset="0"/>
              </a:rPr>
              <a:t>Produkty</a:t>
            </a:r>
            <a:endParaRPr lang="en-US" sz="9200" spc="920" dirty="0">
              <a:solidFill>
                <a:srgbClr val="6B4A37"/>
              </a:solidFill>
              <a:latin typeface="Scripter" panose="020B060402020202020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144000" y="2893592"/>
            <a:ext cx="850702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 smtClean="0">
                <a:solidFill>
                  <a:srgbClr val="000000"/>
                </a:solidFill>
                <a:latin typeface="Open Sans Extra Bold"/>
              </a:rPr>
              <a:t>6,50 €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629282" y="4567513"/>
            <a:ext cx="850702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5,90 €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62251" y="8084641"/>
            <a:ext cx="850702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5,20 €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233575" y="3633163"/>
            <a:ext cx="2794840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n-US" sz="2785" dirty="0" err="1">
                <a:solidFill>
                  <a:srgbClr val="E87D03"/>
                </a:solidFill>
                <a:latin typeface="Josefin Sans Regular Bold"/>
              </a:rPr>
              <a:t>Grilované</a:t>
            </a:r>
            <a:r>
              <a:rPr lang="en-US" sz="2785" dirty="0">
                <a:solidFill>
                  <a:srgbClr val="E87D03"/>
                </a:solidFill>
                <a:latin typeface="Josefin Sans Regular Bold"/>
              </a:rPr>
              <a:t> </a:t>
            </a:r>
          </a:p>
          <a:p>
            <a:pPr algn="ctr">
              <a:lnSpc>
                <a:spcPts val="2785"/>
              </a:lnSpc>
            </a:pPr>
            <a:r>
              <a:rPr lang="en-US" sz="2785" dirty="0" err="1">
                <a:solidFill>
                  <a:srgbClr val="E87D03"/>
                </a:solidFill>
                <a:latin typeface="Josefin Sans Regular Bold"/>
              </a:rPr>
              <a:t>kuracie</a:t>
            </a:r>
            <a:r>
              <a:rPr lang="en-US" sz="2785" dirty="0">
                <a:solidFill>
                  <a:srgbClr val="E87D03"/>
                </a:solidFill>
                <a:latin typeface="Josefin Sans Regular Bold"/>
              </a:rPr>
              <a:t> </a:t>
            </a:r>
            <a:r>
              <a:rPr lang="en-US" sz="2785" dirty="0" err="1">
                <a:solidFill>
                  <a:srgbClr val="E87D03"/>
                </a:solidFill>
                <a:latin typeface="Josefin Sans Regular Bold"/>
              </a:rPr>
              <a:t>prsia</a:t>
            </a:r>
            <a:endParaRPr lang="en-US" sz="2785" dirty="0">
              <a:solidFill>
                <a:srgbClr val="E87D03"/>
              </a:solidFill>
              <a:latin typeface="Josefin Sans Regular Bold"/>
            </a:endParaRPr>
          </a:p>
          <a:p>
            <a:pPr algn="ctr">
              <a:lnSpc>
                <a:spcPts val="2585"/>
              </a:lnSpc>
            </a:pPr>
            <a:endParaRPr lang="en-US" sz="2785" dirty="0">
              <a:solidFill>
                <a:srgbClr val="E87D03"/>
              </a:solidFill>
              <a:latin typeface="Josefin Sans Regular Bold"/>
            </a:endParaRPr>
          </a:p>
          <a:p>
            <a:pPr algn="ctr">
              <a:lnSpc>
                <a:spcPts val="2385"/>
              </a:lnSpc>
            </a:pPr>
            <a:r>
              <a:rPr lang="en-US" sz="2385" dirty="0">
                <a:solidFill>
                  <a:srgbClr val="A19386"/>
                </a:solidFill>
                <a:latin typeface="Josefin Sans Regular Bold"/>
              </a:rPr>
              <a:t>302 kcal</a:t>
            </a:r>
          </a:p>
          <a:p>
            <a:pPr algn="ctr">
              <a:lnSpc>
                <a:spcPts val="2385"/>
              </a:lnSpc>
            </a:pPr>
            <a:endParaRPr lang="en-US" sz="2385" dirty="0">
              <a:solidFill>
                <a:srgbClr val="A19386"/>
              </a:solidFill>
              <a:latin typeface="Josefin Sans Regular Bold"/>
            </a:endParaRPr>
          </a:p>
          <a:p>
            <a:pPr marL="515004" lvl="1" indent="-257502">
              <a:lnSpc>
                <a:spcPts val="2385"/>
              </a:lnSpc>
              <a:buFont typeface="Arial"/>
              <a:buChar char="•"/>
            </a:pPr>
            <a:r>
              <a:rPr lang="en-US" sz="2385" dirty="0">
                <a:solidFill>
                  <a:srgbClr val="000000"/>
                </a:solidFill>
                <a:latin typeface="Josefin Sans Regular Bold"/>
              </a:rPr>
              <a:t>32 g </a:t>
            </a:r>
            <a:r>
              <a:rPr lang="en-US" sz="2385" dirty="0" err="1" smtClean="0">
                <a:solidFill>
                  <a:srgbClr val="000000"/>
                </a:solidFill>
                <a:latin typeface="Josefin Sans Regular Bold"/>
              </a:rPr>
              <a:t>bielkov</a:t>
            </a:r>
            <a:r>
              <a:rPr lang="sk-SK" sz="2385" dirty="0" smtClean="0">
                <a:solidFill>
                  <a:srgbClr val="000000"/>
                </a:solidFill>
                <a:latin typeface="Josefin Sans Regular Bold"/>
              </a:rPr>
              <a:t>í</a:t>
            </a:r>
            <a:r>
              <a:rPr lang="en-US" sz="2385" dirty="0" smtClean="0">
                <a:solidFill>
                  <a:srgbClr val="000000"/>
                </a:solidFill>
                <a:latin typeface="Josefin Sans Regular Bold"/>
              </a:rPr>
              <a:t>n</a:t>
            </a:r>
            <a:endParaRPr lang="en-US" sz="2385" dirty="0">
              <a:solidFill>
                <a:srgbClr val="000000"/>
              </a:solidFill>
              <a:latin typeface="Josefin Sans Regular Bold"/>
            </a:endParaRPr>
          </a:p>
          <a:p>
            <a:pPr marL="515004" lvl="1" indent="-257502">
              <a:lnSpc>
                <a:spcPts val="2385"/>
              </a:lnSpc>
              <a:buFont typeface="Arial"/>
              <a:buChar char="•"/>
            </a:pPr>
            <a:r>
              <a:rPr lang="en-US" sz="2385" dirty="0">
                <a:solidFill>
                  <a:srgbClr val="000000"/>
                </a:solidFill>
                <a:latin typeface="Josefin Sans Regular Bold"/>
              </a:rPr>
              <a:t>10 g </a:t>
            </a:r>
            <a:r>
              <a:rPr lang="en-US" sz="2385" dirty="0" err="1">
                <a:solidFill>
                  <a:srgbClr val="000000"/>
                </a:solidFill>
                <a:latin typeface="Josefin Sans Regular Bold"/>
              </a:rPr>
              <a:t>tukov</a:t>
            </a:r>
            <a:endParaRPr lang="en-US" sz="2385" dirty="0">
              <a:solidFill>
                <a:srgbClr val="000000"/>
              </a:solidFill>
              <a:latin typeface="Josefin Sans Regular Bold"/>
            </a:endParaRPr>
          </a:p>
          <a:p>
            <a:pPr marL="515004" lvl="1" indent="-257502">
              <a:lnSpc>
                <a:spcPts val="2385"/>
              </a:lnSpc>
              <a:buFont typeface="Arial"/>
              <a:buChar char="•"/>
            </a:pPr>
            <a:r>
              <a:rPr lang="en-US" sz="2385" dirty="0">
                <a:solidFill>
                  <a:srgbClr val="000000"/>
                </a:solidFill>
                <a:latin typeface="Josefin Sans Regular Bold"/>
              </a:rPr>
              <a:t>19 g </a:t>
            </a:r>
            <a:r>
              <a:rPr lang="en-US" sz="2385" dirty="0" err="1">
                <a:solidFill>
                  <a:srgbClr val="000000"/>
                </a:solidFill>
                <a:latin typeface="Josefin Sans Regular Bold"/>
              </a:rPr>
              <a:t>sacharidov</a:t>
            </a:r>
            <a:endParaRPr lang="en-US" sz="2385" dirty="0">
              <a:solidFill>
                <a:srgbClr val="000000"/>
              </a:solidFill>
              <a:latin typeface="Josefin Sans Regular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493084" y="5181600"/>
            <a:ext cx="3045453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sz="2775" dirty="0" err="1">
                <a:solidFill>
                  <a:srgbClr val="457D00"/>
                </a:solidFill>
                <a:latin typeface="Josefin Sans Regular Bold"/>
              </a:rPr>
              <a:t>Špenátové</a:t>
            </a:r>
            <a:r>
              <a:rPr lang="en-US" sz="2775" dirty="0">
                <a:solidFill>
                  <a:srgbClr val="457D00"/>
                </a:solidFill>
                <a:latin typeface="Josefin Sans Regular Bold"/>
              </a:rPr>
              <a:t> </a:t>
            </a:r>
            <a:r>
              <a:rPr lang="en-US" sz="2775" dirty="0" err="1">
                <a:solidFill>
                  <a:srgbClr val="457D00"/>
                </a:solidFill>
                <a:latin typeface="Josefin Sans Regular Bold"/>
              </a:rPr>
              <a:t>cestoviny</a:t>
            </a:r>
            <a:r>
              <a:rPr lang="en-US" sz="2775" dirty="0">
                <a:solidFill>
                  <a:srgbClr val="457D00"/>
                </a:solidFill>
                <a:latin typeface="Josefin Sans Regular Bold"/>
              </a:rPr>
              <a:t> s tofu</a:t>
            </a:r>
          </a:p>
          <a:p>
            <a:pPr algn="ctr">
              <a:lnSpc>
                <a:spcPts val="2575"/>
              </a:lnSpc>
            </a:pPr>
            <a:endParaRPr lang="en-US" sz="2775" dirty="0">
              <a:solidFill>
                <a:srgbClr val="457D00"/>
              </a:solidFill>
              <a:latin typeface="Josefin Sans Regular Bold"/>
            </a:endParaRPr>
          </a:p>
          <a:p>
            <a:pPr algn="ctr">
              <a:lnSpc>
                <a:spcPts val="2375"/>
              </a:lnSpc>
            </a:pPr>
            <a:r>
              <a:rPr lang="en-US" sz="2375" dirty="0">
                <a:solidFill>
                  <a:srgbClr val="A19386"/>
                </a:solidFill>
                <a:latin typeface="Josefin Sans Regular Bold"/>
              </a:rPr>
              <a:t>683 </a:t>
            </a:r>
            <a:r>
              <a:rPr lang="sk-SK" sz="2375" dirty="0">
                <a:solidFill>
                  <a:srgbClr val="A19386"/>
                </a:solidFill>
                <a:latin typeface="Josefin Sans Regular Bold"/>
              </a:rPr>
              <a:t>k</a:t>
            </a:r>
            <a:r>
              <a:rPr lang="en-US" sz="2375" dirty="0" err="1" smtClean="0">
                <a:solidFill>
                  <a:srgbClr val="A19386"/>
                </a:solidFill>
                <a:latin typeface="Josefin Sans Regular Bold"/>
              </a:rPr>
              <a:t>cal</a:t>
            </a:r>
            <a:endParaRPr lang="en-US" sz="2375" dirty="0">
              <a:solidFill>
                <a:srgbClr val="A19386"/>
              </a:solidFill>
              <a:latin typeface="Josefin Sans Regular Bold"/>
            </a:endParaRPr>
          </a:p>
          <a:p>
            <a:pPr algn="ctr">
              <a:lnSpc>
                <a:spcPts val="2375"/>
              </a:lnSpc>
            </a:pPr>
            <a:endParaRPr lang="en-US" sz="2375" dirty="0">
              <a:solidFill>
                <a:srgbClr val="A19386"/>
              </a:solidFill>
              <a:latin typeface="Josefin Sans Regular Bold"/>
            </a:endParaRPr>
          </a:p>
          <a:p>
            <a:pPr marL="512891" lvl="1" indent="-256445">
              <a:lnSpc>
                <a:spcPts val="2375"/>
              </a:lnSpc>
              <a:buFont typeface="Arial"/>
              <a:buChar char="•"/>
            </a:pPr>
            <a:r>
              <a:rPr lang="en-US" sz="2375" dirty="0">
                <a:solidFill>
                  <a:srgbClr val="000000"/>
                </a:solidFill>
                <a:latin typeface="Josefin Sans Regular Bold"/>
              </a:rPr>
              <a:t>29 g </a:t>
            </a:r>
            <a:r>
              <a:rPr lang="en-US" sz="2375" dirty="0" err="1" smtClean="0">
                <a:solidFill>
                  <a:srgbClr val="000000"/>
                </a:solidFill>
                <a:latin typeface="Josefin Sans Regular Bold"/>
              </a:rPr>
              <a:t>bielkov</a:t>
            </a:r>
            <a:r>
              <a:rPr lang="sk-SK" sz="2375" dirty="0" smtClean="0">
                <a:solidFill>
                  <a:srgbClr val="000000"/>
                </a:solidFill>
                <a:latin typeface="Josefin Sans Regular Bold"/>
              </a:rPr>
              <a:t>í</a:t>
            </a:r>
            <a:r>
              <a:rPr lang="en-US" sz="2375" dirty="0" smtClean="0">
                <a:solidFill>
                  <a:srgbClr val="000000"/>
                </a:solidFill>
                <a:latin typeface="Josefin Sans Regular Bold"/>
              </a:rPr>
              <a:t>n</a:t>
            </a:r>
            <a:endParaRPr lang="en-US" sz="2375" dirty="0">
              <a:solidFill>
                <a:srgbClr val="000000"/>
              </a:solidFill>
              <a:latin typeface="Josefin Sans Regular Bold"/>
            </a:endParaRPr>
          </a:p>
          <a:p>
            <a:pPr marL="512891" lvl="1" indent="-256445">
              <a:lnSpc>
                <a:spcPts val="2375"/>
              </a:lnSpc>
              <a:buFont typeface="Arial"/>
              <a:buChar char="•"/>
            </a:pPr>
            <a:r>
              <a:rPr lang="en-US" sz="2375" dirty="0">
                <a:solidFill>
                  <a:srgbClr val="000000"/>
                </a:solidFill>
                <a:latin typeface="Josefin Sans Regular Bold"/>
              </a:rPr>
              <a:t>19  g </a:t>
            </a:r>
            <a:r>
              <a:rPr lang="en-US" sz="2375" dirty="0" err="1">
                <a:solidFill>
                  <a:srgbClr val="000000"/>
                </a:solidFill>
                <a:latin typeface="Josefin Sans Regular Bold"/>
              </a:rPr>
              <a:t>tukov</a:t>
            </a:r>
            <a:endParaRPr lang="en-US" sz="2375" dirty="0">
              <a:solidFill>
                <a:srgbClr val="000000"/>
              </a:solidFill>
              <a:latin typeface="Josefin Sans Regular Bold"/>
            </a:endParaRPr>
          </a:p>
          <a:p>
            <a:pPr marL="512891" lvl="1" indent="-256445">
              <a:lnSpc>
                <a:spcPts val="2375"/>
              </a:lnSpc>
              <a:buFont typeface="Arial"/>
              <a:buChar char="•"/>
            </a:pPr>
            <a:r>
              <a:rPr lang="en-US" sz="2375" dirty="0">
                <a:solidFill>
                  <a:srgbClr val="000000"/>
                </a:solidFill>
                <a:latin typeface="Josefin Sans Regular Bold"/>
              </a:rPr>
              <a:t>96 g </a:t>
            </a:r>
            <a:r>
              <a:rPr lang="en-US" sz="2375" dirty="0" err="1">
                <a:solidFill>
                  <a:srgbClr val="000000"/>
                </a:solidFill>
                <a:latin typeface="Josefin Sans Regular Bold"/>
              </a:rPr>
              <a:t>sacharidov</a:t>
            </a:r>
            <a:endParaRPr lang="en-US" sz="2375" dirty="0">
              <a:solidFill>
                <a:srgbClr val="000000"/>
              </a:solidFill>
              <a:latin typeface="Josefin Sans Regular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780840" y="7641979"/>
            <a:ext cx="2712244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778" dirty="0">
                <a:solidFill>
                  <a:srgbClr val="89ADBF"/>
                </a:solidFill>
                <a:latin typeface="Josefin Sans Regular Bold"/>
              </a:rPr>
              <a:t>Acai bowl</a:t>
            </a:r>
          </a:p>
          <a:p>
            <a:pPr algn="ctr">
              <a:lnSpc>
                <a:spcPts val="2778"/>
              </a:lnSpc>
            </a:pPr>
            <a:endParaRPr lang="en-US" sz="2778" dirty="0">
              <a:solidFill>
                <a:srgbClr val="89ADBF"/>
              </a:solidFill>
              <a:latin typeface="Josefin Sans Regular Bold"/>
            </a:endParaRPr>
          </a:p>
          <a:p>
            <a:pPr algn="ctr">
              <a:lnSpc>
                <a:spcPts val="2378"/>
              </a:lnSpc>
            </a:pPr>
            <a:r>
              <a:rPr lang="en-US" sz="2378" dirty="0">
                <a:solidFill>
                  <a:srgbClr val="A19386"/>
                </a:solidFill>
                <a:latin typeface="Josefin Sans Regular Bold"/>
              </a:rPr>
              <a:t>468 kcal</a:t>
            </a:r>
          </a:p>
          <a:p>
            <a:pPr algn="ctr">
              <a:lnSpc>
                <a:spcPts val="2378"/>
              </a:lnSpc>
            </a:pPr>
            <a:endParaRPr lang="en-US" sz="2378" dirty="0">
              <a:solidFill>
                <a:srgbClr val="A19386"/>
              </a:solidFill>
              <a:latin typeface="Josefin Sans Regular Bold"/>
            </a:endParaRPr>
          </a:p>
          <a:p>
            <a:pPr marL="513608" lvl="1" indent="-256804">
              <a:lnSpc>
                <a:spcPts val="2378"/>
              </a:lnSpc>
              <a:buFont typeface="Arial"/>
              <a:buChar char="•"/>
            </a:pPr>
            <a:r>
              <a:rPr lang="en-US" sz="2378" dirty="0">
                <a:solidFill>
                  <a:srgbClr val="000000"/>
                </a:solidFill>
                <a:latin typeface="Josefin Sans Regular Bold"/>
              </a:rPr>
              <a:t>14 g </a:t>
            </a:r>
            <a:r>
              <a:rPr lang="sk-SK" sz="2378" dirty="0" smtClean="0">
                <a:solidFill>
                  <a:srgbClr val="000000"/>
                </a:solidFill>
                <a:latin typeface="Josefin Sans Regular Bold"/>
              </a:rPr>
              <a:t>bielkovín</a:t>
            </a:r>
          </a:p>
          <a:p>
            <a:pPr marL="513608" lvl="1" indent="-256804">
              <a:lnSpc>
                <a:spcPts val="2378"/>
              </a:lnSpc>
              <a:buFont typeface="Arial"/>
              <a:buChar char="•"/>
            </a:pPr>
            <a:r>
              <a:rPr lang="sk-SK" sz="2378" dirty="0" smtClean="0">
                <a:solidFill>
                  <a:srgbClr val="000000"/>
                </a:solidFill>
                <a:latin typeface="Josefin Sans Regular Bold"/>
              </a:rPr>
              <a:t>20 g tukov</a:t>
            </a:r>
          </a:p>
          <a:p>
            <a:pPr marL="513608" lvl="1" indent="-256804">
              <a:lnSpc>
                <a:spcPts val="2378"/>
              </a:lnSpc>
              <a:buFont typeface="Arial"/>
              <a:buChar char="•"/>
            </a:pPr>
            <a:r>
              <a:rPr lang="sk-SK" sz="2378" dirty="0" smtClean="0">
                <a:solidFill>
                  <a:srgbClr val="000000"/>
                </a:solidFill>
                <a:latin typeface="Josefin Sans Regular Bold"/>
              </a:rPr>
              <a:t>58 g sacharidov</a:t>
            </a:r>
            <a:endParaRPr lang="sk-SK" sz="2378" dirty="0">
              <a:solidFill>
                <a:srgbClr val="000000"/>
              </a:solidFill>
              <a:latin typeface="Josefin Sans Regular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47873" y="7520711"/>
            <a:ext cx="9905931" cy="5532578"/>
            <a:chOff x="0" y="0"/>
            <a:chExt cx="973855" cy="543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855" cy="543909"/>
            </a:xfrm>
            <a:custGeom>
              <a:avLst/>
              <a:gdLst/>
              <a:ahLst/>
              <a:cxnLst/>
              <a:rect l="l" t="t" r="r" b="b"/>
              <a:pathLst>
                <a:path w="973855" h="543909">
                  <a:moveTo>
                    <a:pt x="324794" y="19070"/>
                  </a:moveTo>
                  <a:cubicBezTo>
                    <a:pt x="374560" y="7556"/>
                    <a:pt x="431481" y="0"/>
                    <a:pt x="487190" y="0"/>
                  </a:cubicBezTo>
                  <a:cubicBezTo>
                    <a:pt x="542900" y="0"/>
                    <a:pt x="596507" y="6476"/>
                    <a:pt x="645907" y="17990"/>
                  </a:cubicBezTo>
                  <a:cubicBezTo>
                    <a:pt x="646960" y="18350"/>
                    <a:pt x="648011" y="18350"/>
                    <a:pt x="649061" y="18710"/>
                  </a:cubicBezTo>
                  <a:cubicBezTo>
                    <a:pt x="834582" y="64765"/>
                    <a:pt x="971227" y="186379"/>
                    <a:pt x="973855" y="322529"/>
                  </a:cubicBezTo>
                  <a:lnTo>
                    <a:pt x="973855" y="543909"/>
                  </a:lnTo>
                  <a:lnTo>
                    <a:pt x="0" y="543909"/>
                  </a:lnTo>
                  <a:lnTo>
                    <a:pt x="0" y="322693"/>
                  </a:lnTo>
                  <a:cubicBezTo>
                    <a:pt x="2628" y="185660"/>
                    <a:pt x="137170" y="64045"/>
                    <a:pt x="324794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5100"/>
              <a:ext cx="973855" cy="378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04362" y="8889304"/>
            <a:ext cx="7112281" cy="7200112"/>
            <a:chOff x="0" y="0"/>
            <a:chExt cx="671716" cy="6800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1716" cy="680012"/>
            </a:xfrm>
            <a:custGeom>
              <a:avLst/>
              <a:gdLst/>
              <a:ahLst/>
              <a:cxnLst/>
              <a:rect l="l" t="t" r="r" b="b"/>
              <a:pathLst>
                <a:path w="671716" h="680012">
                  <a:moveTo>
                    <a:pt x="335858" y="0"/>
                  </a:moveTo>
                  <a:cubicBezTo>
                    <a:pt x="150369" y="0"/>
                    <a:pt x="0" y="152226"/>
                    <a:pt x="0" y="340006"/>
                  </a:cubicBezTo>
                  <a:cubicBezTo>
                    <a:pt x="0" y="527786"/>
                    <a:pt x="150369" y="680012"/>
                    <a:pt x="335858" y="680012"/>
                  </a:cubicBezTo>
                  <a:cubicBezTo>
                    <a:pt x="521348" y="680012"/>
                    <a:pt x="671716" y="527786"/>
                    <a:pt x="671716" y="340006"/>
                  </a:cubicBezTo>
                  <a:cubicBezTo>
                    <a:pt x="671716" y="152226"/>
                    <a:pt x="521348" y="0"/>
                    <a:pt x="3358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62973" y="101851"/>
              <a:ext cx="545770" cy="514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8883353" y="9521782"/>
            <a:ext cx="5329128" cy="3473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-845311" y="-534864"/>
            <a:ext cx="4222475" cy="1899220"/>
            <a:chOff x="0" y="0"/>
            <a:chExt cx="1097133" cy="4934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7133" cy="493477"/>
            </a:xfrm>
            <a:custGeom>
              <a:avLst/>
              <a:gdLst/>
              <a:ahLst/>
              <a:cxnLst/>
              <a:rect l="l" t="t" r="r" b="b"/>
              <a:pathLst>
                <a:path w="1097133" h="493477">
                  <a:moveTo>
                    <a:pt x="365909" y="19070"/>
                  </a:moveTo>
                  <a:cubicBezTo>
                    <a:pt x="421974" y="7556"/>
                    <a:pt x="486102" y="0"/>
                    <a:pt x="548862" y="0"/>
                  </a:cubicBezTo>
                  <a:cubicBezTo>
                    <a:pt x="611624" y="0"/>
                    <a:pt x="672017" y="6476"/>
                    <a:pt x="727671" y="17990"/>
                  </a:cubicBezTo>
                  <a:cubicBezTo>
                    <a:pt x="728857" y="18350"/>
                    <a:pt x="730041" y="18350"/>
                    <a:pt x="731224" y="18710"/>
                  </a:cubicBezTo>
                  <a:cubicBezTo>
                    <a:pt x="940230" y="64765"/>
                    <a:pt x="1094173" y="186379"/>
                    <a:pt x="1097133" y="321409"/>
                  </a:cubicBezTo>
                  <a:lnTo>
                    <a:pt x="1097133" y="493477"/>
                  </a:lnTo>
                  <a:lnTo>
                    <a:pt x="0" y="493477"/>
                  </a:lnTo>
                  <a:lnTo>
                    <a:pt x="0" y="321537"/>
                  </a:lnTo>
                  <a:cubicBezTo>
                    <a:pt x="2960" y="185660"/>
                    <a:pt x="154534" y="64045"/>
                    <a:pt x="365909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1097133" cy="328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-1974673"/>
            <a:ext cx="3836527" cy="2879617"/>
            <a:chOff x="0" y="0"/>
            <a:chExt cx="905983" cy="6800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5983" cy="680012"/>
            </a:xfrm>
            <a:custGeom>
              <a:avLst/>
              <a:gdLst/>
              <a:ahLst/>
              <a:cxnLst/>
              <a:rect l="l" t="t" r="r" b="b"/>
              <a:pathLst>
                <a:path w="905983" h="680012">
                  <a:moveTo>
                    <a:pt x="452991" y="0"/>
                  </a:moveTo>
                  <a:cubicBezTo>
                    <a:pt x="202811" y="0"/>
                    <a:pt x="0" y="152226"/>
                    <a:pt x="0" y="340006"/>
                  </a:cubicBezTo>
                  <a:cubicBezTo>
                    <a:pt x="0" y="527786"/>
                    <a:pt x="202811" y="680012"/>
                    <a:pt x="452991" y="680012"/>
                  </a:cubicBezTo>
                  <a:cubicBezTo>
                    <a:pt x="703172" y="680012"/>
                    <a:pt x="905983" y="527786"/>
                    <a:pt x="905983" y="340006"/>
                  </a:cubicBezTo>
                  <a:cubicBezTo>
                    <a:pt x="905983" y="152226"/>
                    <a:pt x="703172" y="0"/>
                    <a:pt x="4529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8590C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4936" y="101851"/>
              <a:ext cx="736111" cy="514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278047" y="995327"/>
            <a:ext cx="11934527" cy="12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spc="700">
                <a:solidFill>
                  <a:srgbClr val="6B4A37"/>
                </a:solidFill>
                <a:latin typeface="Scripter"/>
              </a:rPr>
              <a:t>objednaj a prIprav sI sám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8375" y="2364899"/>
            <a:ext cx="10287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Ponúkame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špeciálnu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ponuku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,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ktorú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nájdete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len</a:t>
            </a:r>
            <a:r>
              <a:rPr lang="en-US" sz="3399" dirty="0">
                <a:solidFill>
                  <a:srgbClr val="726D6A"/>
                </a:solidFill>
                <a:latin typeface="Josefin Sans Regular Italics"/>
              </a:rPr>
              <a:t> u </a:t>
            </a:r>
            <a:r>
              <a:rPr lang="en-US" sz="3399" dirty="0" err="1">
                <a:solidFill>
                  <a:srgbClr val="726D6A"/>
                </a:solidFill>
                <a:latin typeface="Josefin Sans Regular Italics"/>
              </a:rPr>
              <a:t>nás</a:t>
            </a:r>
            <a:endParaRPr lang="en-US" sz="3399" dirty="0">
              <a:solidFill>
                <a:srgbClr val="726D6A"/>
              </a:solidFill>
              <a:latin typeface="Josefin Sans Regular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20413" y="3578571"/>
            <a:ext cx="8262834" cy="539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63112"/>
                </a:solidFill>
                <a:latin typeface="Josefin Sans Regular Bold"/>
              </a:rPr>
              <a:t>Nájdi si svoje obľúbené jedlo z našej ponuky.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63112"/>
                </a:solidFill>
                <a:latin typeface="Josefin Sans Regular Bold"/>
              </a:rPr>
              <a:t>Objednaj, my ti zabalíme všetky potrebné suroviny spolu s receptom.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63112"/>
                </a:solidFill>
                <a:latin typeface="Josefin Sans Regular Bold"/>
              </a:rPr>
              <a:t>Prevezmi.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63112"/>
                </a:solidFill>
                <a:latin typeface="Josefin Sans Regular Bold"/>
              </a:rPr>
              <a:t>Priprav si ho doma sám podľa nášho   receptu.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63112"/>
                </a:solidFill>
                <a:latin typeface="Josefin Sans Regular Bold"/>
              </a:rPr>
              <a:t>Posledný krok je jednoduchý, stačí len vychutnávať!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09773" y="4415748"/>
            <a:ext cx="3526505" cy="352650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1C868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0" y="4952568"/>
            <a:ext cx="3433718" cy="3433718"/>
          </a:xfrm>
          <a:custGeom>
            <a:avLst/>
            <a:gdLst/>
            <a:ahLst/>
            <a:cxnLst/>
            <a:rect l="l" t="t" r="r" b="b"/>
            <a:pathLst>
              <a:path w="3433718" h="3433718">
                <a:moveTo>
                  <a:pt x="0" y="0"/>
                </a:moveTo>
                <a:lnTo>
                  <a:pt x="3433718" y="0"/>
                </a:lnTo>
                <a:lnTo>
                  <a:pt x="3433718" y="3433718"/>
                </a:lnTo>
                <a:lnTo>
                  <a:pt x="0" y="3433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09773" y="5330060"/>
            <a:ext cx="3713918" cy="3713904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102" r="-25330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3845952" y="1337483"/>
            <a:ext cx="4111103" cy="411110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B7D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13845952" y="2299058"/>
            <a:ext cx="4233379" cy="4233379"/>
          </a:xfrm>
          <a:custGeom>
            <a:avLst/>
            <a:gdLst/>
            <a:ahLst/>
            <a:cxnLst/>
            <a:rect l="l" t="t" r="r" b="b"/>
            <a:pathLst>
              <a:path w="4233379" h="4233379">
                <a:moveTo>
                  <a:pt x="0" y="0"/>
                </a:moveTo>
                <a:lnTo>
                  <a:pt x="4233379" y="0"/>
                </a:lnTo>
                <a:lnTo>
                  <a:pt x="4233379" y="4233379"/>
                </a:lnTo>
                <a:lnTo>
                  <a:pt x="0" y="4233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2883247" y="1945621"/>
            <a:ext cx="4233396" cy="4233379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9129" r="-28647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6193375" y="904396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80" y="0"/>
                </a:lnTo>
                <a:lnTo>
                  <a:pt x="1763680" y="927062"/>
                </a:lnTo>
                <a:lnTo>
                  <a:pt x="0" y="927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6479221">
            <a:off x="14273126" y="8655426"/>
            <a:ext cx="530371" cy="627321"/>
          </a:xfrm>
          <a:custGeom>
            <a:avLst/>
            <a:gdLst/>
            <a:ahLst/>
            <a:cxnLst/>
            <a:rect l="l" t="t" r="r" b="b"/>
            <a:pathLst>
              <a:path w="530371" h="627321">
                <a:moveTo>
                  <a:pt x="0" y="0"/>
                </a:moveTo>
                <a:lnTo>
                  <a:pt x="530371" y="0"/>
                </a:lnTo>
                <a:lnTo>
                  <a:pt x="530371" y="627320"/>
                </a:lnTo>
                <a:lnTo>
                  <a:pt x="0" y="62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6659" y="3986237"/>
            <a:ext cx="7652395" cy="4422995"/>
          </a:xfrm>
          <a:custGeom>
            <a:avLst/>
            <a:gdLst/>
            <a:ahLst/>
            <a:cxnLst/>
            <a:rect l="l" t="t" r="r" b="b"/>
            <a:pathLst>
              <a:path w="7652395" h="4422995">
                <a:moveTo>
                  <a:pt x="0" y="0"/>
                </a:moveTo>
                <a:lnTo>
                  <a:pt x="7652395" y="0"/>
                </a:lnTo>
                <a:lnTo>
                  <a:pt x="7652395" y="4422996"/>
                </a:lnTo>
                <a:lnTo>
                  <a:pt x="0" y="4422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3" t="-6008" b="-3093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3768627" y="-4433863"/>
            <a:ext cx="7443649" cy="8267700"/>
            <a:chOff x="0" y="0"/>
            <a:chExt cx="731787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1787" cy="812800"/>
            </a:xfrm>
            <a:custGeom>
              <a:avLst/>
              <a:gdLst/>
              <a:ahLst/>
              <a:cxnLst/>
              <a:rect l="l" t="t" r="r" b="b"/>
              <a:pathLst>
                <a:path w="731787" h="812800">
                  <a:moveTo>
                    <a:pt x="244061" y="19070"/>
                  </a:moveTo>
                  <a:cubicBezTo>
                    <a:pt x="281457" y="7556"/>
                    <a:pt x="324230" y="0"/>
                    <a:pt x="366091" y="0"/>
                  </a:cubicBezTo>
                  <a:cubicBezTo>
                    <a:pt x="407953" y="0"/>
                    <a:pt x="448235" y="6476"/>
                    <a:pt x="485357" y="17990"/>
                  </a:cubicBezTo>
                  <a:cubicBezTo>
                    <a:pt x="486147" y="18350"/>
                    <a:pt x="486937" y="18350"/>
                    <a:pt x="487726" y="18710"/>
                  </a:cubicBezTo>
                  <a:cubicBezTo>
                    <a:pt x="627133" y="64765"/>
                    <a:pt x="729813" y="186379"/>
                    <a:pt x="731787" y="328502"/>
                  </a:cubicBezTo>
                  <a:lnTo>
                    <a:pt x="731787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975" y="185660"/>
                    <a:pt x="103074" y="64045"/>
                    <a:pt x="244061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65100"/>
              <a:ext cx="73178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459292">
            <a:off x="-1288911" y="-5987305"/>
            <a:ext cx="8241263" cy="8040501"/>
            <a:chOff x="0" y="0"/>
            <a:chExt cx="1227276" cy="1197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7276" cy="1197379"/>
            </a:xfrm>
            <a:custGeom>
              <a:avLst/>
              <a:gdLst/>
              <a:ahLst/>
              <a:cxnLst/>
              <a:rect l="l" t="t" r="r" b="b"/>
              <a:pathLst>
                <a:path w="1227276" h="1197379">
                  <a:moveTo>
                    <a:pt x="613638" y="0"/>
                  </a:moveTo>
                  <a:cubicBezTo>
                    <a:pt x="274735" y="0"/>
                    <a:pt x="0" y="268042"/>
                    <a:pt x="0" y="598689"/>
                  </a:cubicBezTo>
                  <a:cubicBezTo>
                    <a:pt x="0" y="929336"/>
                    <a:pt x="274735" y="1197379"/>
                    <a:pt x="613638" y="1197379"/>
                  </a:cubicBezTo>
                  <a:cubicBezTo>
                    <a:pt x="952541" y="1197379"/>
                    <a:pt x="1227276" y="929336"/>
                    <a:pt x="1227276" y="598689"/>
                  </a:cubicBezTo>
                  <a:cubicBezTo>
                    <a:pt x="1227276" y="268042"/>
                    <a:pt x="952541" y="0"/>
                    <a:pt x="6136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5057" y="150354"/>
              <a:ext cx="997162" cy="934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97405" y="4765207"/>
            <a:ext cx="7894632" cy="6821076"/>
            <a:chOff x="0" y="0"/>
            <a:chExt cx="776124" cy="670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6124" cy="670582"/>
            </a:xfrm>
            <a:custGeom>
              <a:avLst/>
              <a:gdLst/>
              <a:ahLst/>
              <a:cxnLst/>
              <a:rect l="l" t="t" r="r" b="b"/>
              <a:pathLst>
                <a:path w="776124" h="670582">
                  <a:moveTo>
                    <a:pt x="258848" y="19070"/>
                  </a:moveTo>
                  <a:cubicBezTo>
                    <a:pt x="298509" y="7556"/>
                    <a:pt x="343874" y="0"/>
                    <a:pt x="388271" y="0"/>
                  </a:cubicBezTo>
                  <a:cubicBezTo>
                    <a:pt x="432670" y="0"/>
                    <a:pt x="475392" y="6476"/>
                    <a:pt x="514762" y="17990"/>
                  </a:cubicBezTo>
                  <a:cubicBezTo>
                    <a:pt x="515601" y="18350"/>
                    <a:pt x="516439" y="18350"/>
                    <a:pt x="517276" y="18710"/>
                  </a:cubicBezTo>
                  <a:cubicBezTo>
                    <a:pt x="665129" y="64765"/>
                    <a:pt x="774030" y="186379"/>
                    <a:pt x="776124" y="325343"/>
                  </a:cubicBezTo>
                  <a:lnTo>
                    <a:pt x="776124" y="670582"/>
                  </a:lnTo>
                  <a:lnTo>
                    <a:pt x="0" y="670582"/>
                  </a:lnTo>
                  <a:lnTo>
                    <a:pt x="0" y="325599"/>
                  </a:lnTo>
                  <a:cubicBezTo>
                    <a:pt x="2094" y="185660"/>
                    <a:pt x="109319" y="64045"/>
                    <a:pt x="258848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776124" cy="505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06189" y="8529188"/>
            <a:ext cx="8606105" cy="860610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88236" y="5388686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9" y="0"/>
                </a:lnTo>
                <a:lnTo>
                  <a:pt x="3748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88476" y="3805350"/>
            <a:ext cx="2805659" cy="2718938"/>
          </a:xfrm>
          <a:custGeom>
            <a:avLst/>
            <a:gdLst/>
            <a:ahLst/>
            <a:cxnLst/>
            <a:rect l="l" t="t" r="r" b="b"/>
            <a:pathLst>
              <a:path w="2805659" h="2718938">
                <a:moveTo>
                  <a:pt x="0" y="0"/>
                </a:moveTo>
                <a:lnTo>
                  <a:pt x="2805658" y="0"/>
                </a:lnTo>
                <a:lnTo>
                  <a:pt x="2805658" y="2718938"/>
                </a:lnTo>
                <a:lnTo>
                  <a:pt x="0" y="271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100000">
            <a:off x="6879507" y="2105590"/>
            <a:ext cx="625347" cy="590952"/>
          </a:xfrm>
          <a:custGeom>
            <a:avLst/>
            <a:gdLst/>
            <a:ahLst/>
            <a:cxnLst/>
            <a:rect l="l" t="t" r="r" b="b"/>
            <a:pathLst>
              <a:path w="625347" h="590952">
                <a:moveTo>
                  <a:pt x="0" y="0"/>
                </a:moveTo>
                <a:lnTo>
                  <a:pt x="625347" y="0"/>
                </a:lnTo>
                <a:lnTo>
                  <a:pt x="625347" y="590953"/>
                </a:lnTo>
                <a:lnTo>
                  <a:pt x="0" y="590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519025">
            <a:off x="7932453" y="3042347"/>
            <a:ext cx="619908" cy="585813"/>
          </a:xfrm>
          <a:custGeom>
            <a:avLst/>
            <a:gdLst/>
            <a:ahLst/>
            <a:cxnLst/>
            <a:rect l="l" t="t" r="r" b="b"/>
            <a:pathLst>
              <a:path w="619908" h="585813">
                <a:moveTo>
                  <a:pt x="0" y="0"/>
                </a:moveTo>
                <a:lnTo>
                  <a:pt x="619908" y="0"/>
                </a:lnTo>
                <a:lnTo>
                  <a:pt x="619908" y="585813"/>
                </a:lnTo>
                <a:lnTo>
                  <a:pt x="0" y="5858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174704">
            <a:off x="8518702" y="1708997"/>
            <a:ext cx="554587" cy="524085"/>
          </a:xfrm>
          <a:custGeom>
            <a:avLst/>
            <a:gdLst/>
            <a:ahLst/>
            <a:cxnLst/>
            <a:rect l="l" t="t" r="r" b="b"/>
            <a:pathLst>
              <a:path w="554587" h="524085">
                <a:moveTo>
                  <a:pt x="0" y="0"/>
                </a:moveTo>
                <a:lnTo>
                  <a:pt x="554587" y="0"/>
                </a:lnTo>
                <a:lnTo>
                  <a:pt x="554587" y="524085"/>
                </a:lnTo>
                <a:lnTo>
                  <a:pt x="0" y="5240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885900">
            <a:off x="9443733" y="1629495"/>
            <a:ext cx="445323" cy="420831"/>
          </a:xfrm>
          <a:custGeom>
            <a:avLst/>
            <a:gdLst/>
            <a:ahLst/>
            <a:cxnLst/>
            <a:rect l="l" t="t" r="r" b="b"/>
            <a:pathLst>
              <a:path w="445323" h="420831">
                <a:moveTo>
                  <a:pt x="0" y="0"/>
                </a:moveTo>
                <a:lnTo>
                  <a:pt x="445324" y="0"/>
                </a:lnTo>
                <a:lnTo>
                  <a:pt x="445324" y="420831"/>
                </a:lnTo>
                <a:lnTo>
                  <a:pt x="0" y="420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883896">
            <a:off x="8872356" y="2469305"/>
            <a:ext cx="412579" cy="389887"/>
          </a:xfrm>
          <a:custGeom>
            <a:avLst/>
            <a:gdLst/>
            <a:ahLst/>
            <a:cxnLst/>
            <a:rect l="l" t="t" r="r" b="b"/>
            <a:pathLst>
              <a:path w="412579" h="389887">
                <a:moveTo>
                  <a:pt x="0" y="0"/>
                </a:moveTo>
                <a:lnTo>
                  <a:pt x="412579" y="0"/>
                </a:lnTo>
                <a:lnTo>
                  <a:pt x="412579" y="389887"/>
                </a:lnTo>
                <a:lnTo>
                  <a:pt x="0" y="389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061606">
            <a:off x="8027932" y="2375352"/>
            <a:ext cx="428950" cy="405358"/>
          </a:xfrm>
          <a:custGeom>
            <a:avLst/>
            <a:gdLst/>
            <a:ahLst/>
            <a:cxnLst/>
            <a:rect l="l" t="t" r="r" b="b"/>
            <a:pathLst>
              <a:path w="428950" h="405358">
                <a:moveTo>
                  <a:pt x="0" y="0"/>
                </a:moveTo>
                <a:lnTo>
                  <a:pt x="428951" y="0"/>
                </a:lnTo>
                <a:lnTo>
                  <a:pt x="428951" y="405358"/>
                </a:lnTo>
                <a:lnTo>
                  <a:pt x="0" y="4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061606">
            <a:off x="6143425" y="2909619"/>
            <a:ext cx="428950" cy="405358"/>
          </a:xfrm>
          <a:custGeom>
            <a:avLst/>
            <a:gdLst/>
            <a:ahLst/>
            <a:cxnLst/>
            <a:rect l="l" t="t" r="r" b="b"/>
            <a:pathLst>
              <a:path w="428950" h="405358">
                <a:moveTo>
                  <a:pt x="0" y="0"/>
                </a:moveTo>
                <a:lnTo>
                  <a:pt x="428951" y="0"/>
                </a:lnTo>
                <a:lnTo>
                  <a:pt x="428951" y="405358"/>
                </a:lnTo>
                <a:lnTo>
                  <a:pt x="0" y="4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986596">
            <a:off x="6801943" y="2937762"/>
            <a:ext cx="428950" cy="405358"/>
          </a:xfrm>
          <a:custGeom>
            <a:avLst/>
            <a:gdLst/>
            <a:ahLst/>
            <a:cxnLst/>
            <a:rect l="l" t="t" r="r" b="b"/>
            <a:pathLst>
              <a:path w="428950" h="405358">
                <a:moveTo>
                  <a:pt x="0" y="0"/>
                </a:moveTo>
                <a:lnTo>
                  <a:pt x="428950" y="0"/>
                </a:lnTo>
                <a:lnTo>
                  <a:pt x="428950" y="405358"/>
                </a:lnTo>
                <a:lnTo>
                  <a:pt x="0" y="4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7092308">
            <a:off x="4958535" y="3317870"/>
            <a:ext cx="428950" cy="405358"/>
          </a:xfrm>
          <a:custGeom>
            <a:avLst/>
            <a:gdLst/>
            <a:ahLst/>
            <a:cxnLst/>
            <a:rect l="l" t="t" r="r" b="b"/>
            <a:pathLst>
              <a:path w="428950" h="405358">
                <a:moveTo>
                  <a:pt x="0" y="0"/>
                </a:moveTo>
                <a:lnTo>
                  <a:pt x="428951" y="0"/>
                </a:lnTo>
                <a:lnTo>
                  <a:pt x="428951" y="405358"/>
                </a:lnTo>
                <a:lnTo>
                  <a:pt x="0" y="4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05739">
            <a:off x="5813516" y="3589485"/>
            <a:ext cx="517148" cy="488705"/>
          </a:xfrm>
          <a:custGeom>
            <a:avLst/>
            <a:gdLst/>
            <a:ahLst/>
            <a:cxnLst/>
            <a:rect l="l" t="t" r="r" b="b"/>
            <a:pathLst>
              <a:path w="517148" h="488705">
                <a:moveTo>
                  <a:pt x="0" y="0"/>
                </a:moveTo>
                <a:lnTo>
                  <a:pt x="517148" y="0"/>
                </a:lnTo>
                <a:lnTo>
                  <a:pt x="517148" y="488705"/>
                </a:lnTo>
                <a:lnTo>
                  <a:pt x="0" y="488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2070315" y="1476568"/>
            <a:ext cx="1604708" cy="1604701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9465" r="-9465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1352024" y="900815"/>
            <a:ext cx="343944" cy="255769"/>
          </a:xfrm>
          <a:custGeom>
            <a:avLst/>
            <a:gdLst/>
            <a:ahLst/>
            <a:cxnLst/>
            <a:rect l="l" t="t" r="r" b="b"/>
            <a:pathLst>
              <a:path w="343944" h="255769">
                <a:moveTo>
                  <a:pt x="0" y="0"/>
                </a:moveTo>
                <a:lnTo>
                  <a:pt x="343944" y="0"/>
                </a:lnTo>
                <a:lnTo>
                  <a:pt x="343944" y="255770"/>
                </a:lnTo>
                <a:lnTo>
                  <a:pt x="0" y="255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190270" y="1123101"/>
            <a:ext cx="7592905" cy="211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spc="187">
                <a:solidFill>
                  <a:srgbClr val="6B4A37"/>
                </a:solidFill>
                <a:latin typeface="Scripter"/>
              </a:rPr>
              <a:t>A Co so zvyšným jedlom?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46574" y="8766620"/>
            <a:ext cx="6692566" cy="102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599">
                <a:solidFill>
                  <a:srgbClr val="646261"/>
                </a:solidFill>
                <a:latin typeface="Josefin Sans Regular Bold"/>
              </a:rPr>
              <a:t>Zvyšné mäsko, kostičky a iné drobnosti z jedla poputujú do útulku, s ktorým máme stálu spoluprácu.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29477" y="-3156854"/>
            <a:ext cx="6717506" cy="6968836"/>
            <a:chOff x="0" y="0"/>
            <a:chExt cx="660400" cy="685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685108"/>
            </a:xfrm>
            <a:custGeom>
              <a:avLst/>
              <a:gdLst/>
              <a:ahLst/>
              <a:cxnLst/>
              <a:rect l="l" t="t" r="r" b="b"/>
              <a:pathLst>
                <a:path w="660400" h="68510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666"/>
                  </a:cubicBezTo>
                  <a:lnTo>
                    <a:pt x="660400" y="685108"/>
                  </a:lnTo>
                  <a:lnTo>
                    <a:pt x="0" y="685108"/>
                  </a:lnTo>
                  <a:lnTo>
                    <a:pt x="0" y="32593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5100"/>
              <a:ext cx="660400" cy="520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79760" y="-7365064"/>
            <a:ext cx="8606105" cy="86061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1928324" y="6174907"/>
            <a:ext cx="7127157" cy="7730676"/>
            <a:chOff x="0" y="0"/>
            <a:chExt cx="660400" cy="716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716322"/>
            </a:xfrm>
            <a:custGeom>
              <a:avLst/>
              <a:gdLst/>
              <a:ahLst/>
              <a:cxnLst/>
              <a:rect l="l" t="t" r="r" b="b"/>
              <a:pathLst>
                <a:path w="660400" h="71632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359"/>
                  </a:cubicBezTo>
                  <a:lnTo>
                    <a:pt x="660400" y="716322"/>
                  </a:lnTo>
                  <a:lnTo>
                    <a:pt x="0" y="716322"/>
                  </a:lnTo>
                  <a:lnTo>
                    <a:pt x="0" y="32664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9C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660400" cy="551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05735" y="8748334"/>
            <a:ext cx="8606105" cy="86061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130455" y="9039954"/>
            <a:ext cx="1763680" cy="927063"/>
          </a:xfrm>
          <a:custGeom>
            <a:avLst/>
            <a:gdLst/>
            <a:ahLst/>
            <a:cxnLst/>
            <a:rect l="l" t="t" r="r" b="b"/>
            <a:pathLst>
              <a:path w="1763680" h="927063">
                <a:moveTo>
                  <a:pt x="0" y="0"/>
                </a:moveTo>
                <a:lnTo>
                  <a:pt x="1763679" y="0"/>
                </a:lnTo>
                <a:lnTo>
                  <a:pt x="1763679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475675" y="3508174"/>
            <a:ext cx="3838277" cy="700422"/>
            <a:chOff x="0" y="0"/>
            <a:chExt cx="5117703" cy="933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3897" cy="933897"/>
            </a:xfrm>
            <a:custGeom>
              <a:avLst/>
              <a:gdLst/>
              <a:ahLst/>
              <a:cxnLst/>
              <a:rect l="l" t="t" r="r" b="b"/>
              <a:pathLst>
                <a:path w="933897" h="933897">
                  <a:moveTo>
                    <a:pt x="0" y="0"/>
                  </a:moveTo>
                  <a:lnTo>
                    <a:pt x="933897" y="0"/>
                  </a:lnTo>
                  <a:lnTo>
                    <a:pt x="933897" y="933897"/>
                  </a:lnTo>
                  <a:lnTo>
                    <a:pt x="0" y="933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502004" y="178634"/>
              <a:ext cx="3615698" cy="52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6"/>
                </a:lnSpc>
              </a:pPr>
              <a:r>
                <a:rPr lang="en-US" sz="2383">
                  <a:solidFill>
                    <a:srgbClr val="7E643E"/>
                  </a:solidFill>
                  <a:latin typeface="Lato Bold Italics"/>
                </a:rPr>
                <a:t>0902 429 622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95687" y="4642018"/>
            <a:ext cx="4613101" cy="448587"/>
            <a:chOff x="0" y="0"/>
            <a:chExt cx="6150801" cy="5981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7991" cy="598116"/>
            </a:xfrm>
            <a:custGeom>
              <a:avLst/>
              <a:gdLst/>
              <a:ahLst/>
              <a:cxnLst/>
              <a:rect l="l" t="t" r="r" b="b"/>
              <a:pathLst>
                <a:path w="837991" h="598116">
                  <a:moveTo>
                    <a:pt x="0" y="0"/>
                  </a:moveTo>
                  <a:lnTo>
                    <a:pt x="837991" y="0"/>
                  </a:lnTo>
                  <a:lnTo>
                    <a:pt x="837991" y="598116"/>
                  </a:lnTo>
                  <a:lnTo>
                    <a:pt x="0" y="5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330341" y="10743"/>
              <a:ext cx="4820461" cy="52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6"/>
                </a:lnSpc>
              </a:pPr>
              <a:r>
                <a:rPr lang="en-US" sz="2383">
                  <a:solidFill>
                    <a:srgbClr val="7E643E"/>
                  </a:solidFill>
                  <a:latin typeface="Lato Bold Italics"/>
                </a:rPr>
                <a:t>shape4usro@gmail.com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95687" y="5528755"/>
            <a:ext cx="5061925" cy="1247538"/>
            <a:chOff x="0" y="0"/>
            <a:chExt cx="6749233" cy="16633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6474" cy="980677"/>
            </a:xfrm>
            <a:custGeom>
              <a:avLst/>
              <a:gdLst/>
              <a:ahLst/>
              <a:cxnLst/>
              <a:rect l="l" t="t" r="r" b="b"/>
              <a:pathLst>
                <a:path w="686474" h="980677">
                  <a:moveTo>
                    <a:pt x="0" y="0"/>
                  </a:moveTo>
                  <a:lnTo>
                    <a:pt x="686474" y="0"/>
                  </a:lnTo>
                  <a:lnTo>
                    <a:pt x="686474" y="980677"/>
                  </a:lnTo>
                  <a:lnTo>
                    <a:pt x="0" y="980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254582" y="249649"/>
              <a:ext cx="5494651" cy="1413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35"/>
                </a:lnSpc>
              </a:pPr>
              <a:r>
                <a:rPr lang="en-US" sz="2383">
                  <a:solidFill>
                    <a:srgbClr val="7E643E"/>
                  </a:solidFill>
                  <a:latin typeface="Lato Bold"/>
                </a:rPr>
                <a:t>Obchodná akadémia Murgašova 94</a:t>
              </a:r>
            </a:p>
            <a:p>
              <a:pPr>
                <a:lnSpc>
                  <a:spcPts val="2835"/>
                </a:lnSpc>
              </a:pPr>
              <a:r>
                <a:rPr lang="en-US" sz="2383">
                  <a:solidFill>
                    <a:srgbClr val="7E643E"/>
                  </a:solidFill>
                  <a:latin typeface="Lato Bold"/>
                </a:rPr>
                <a:t>Poprad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6186899" flipH="1">
            <a:off x="11311708" y="3887833"/>
            <a:ext cx="2092138" cy="1014158"/>
          </a:xfrm>
          <a:custGeom>
            <a:avLst/>
            <a:gdLst/>
            <a:ahLst/>
            <a:cxnLst/>
            <a:rect l="l" t="t" r="r" b="b"/>
            <a:pathLst>
              <a:path w="2092138" h="1014158">
                <a:moveTo>
                  <a:pt x="2092138" y="0"/>
                </a:moveTo>
                <a:lnTo>
                  <a:pt x="0" y="0"/>
                </a:lnTo>
                <a:lnTo>
                  <a:pt x="0" y="1014158"/>
                </a:lnTo>
                <a:lnTo>
                  <a:pt x="2092138" y="1014158"/>
                </a:lnTo>
                <a:lnTo>
                  <a:pt x="20921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6461" y="1927388"/>
            <a:ext cx="4149571" cy="4149555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9873" r="-80602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760470" y="5293846"/>
            <a:ext cx="4438681" cy="3759824"/>
            <a:chOff x="0" y="0"/>
            <a:chExt cx="2374900" cy="2011680"/>
          </a:xfrm>
        </p:grpSpPr>
        <p:sp>
          <p:nvSpPr>
            <p:cNvPr id="28" name="Freeform 28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2"/>
              <a:stretch>
                <a:fillRect l="-22650" r="-32758" b="-22607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3586799" y="3130656"/>
            <a:ext cx="5850082" cy="3900055"/>
          </a:xfrm>
          <a:custGeom>
            <a:avLst/>
            <a:gdLst/>
            <a:ahLst/>
            <a:cxnLst/>
            <a:rect l="l" t="t" r="r" b="b"/>
            <a:pathLst>
              <a:path w="5850082" h="3900055">
                <a:moveTo>
                  <a:pt x="0" y="0"/>
                </a:moveTo>
                <a:lnTo>
                  <a:pt x="5850082" y="0"/>
                </a:lnTo>
                <a:lnTo>
                  <a:pt x="5850082" y="3900055"/>
                </a:lnTo>
                <a:lnTo>
                  <a:pt x="0" y="3900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199152" y="1699695"/>
            <a:ext cx="6889837" cy="180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9"/>
              </a:lnSpc>
            </a:pPr>
            <a:r>
              <a:rPr lang="en-US" sz="12699" spc="304">
                <a:solidFill>
                  <a:srgbClr val="6B4A37"/>
                </a:solidFill>
                <a:latin typeface="Scripter"/>
              </a:rPr>
              <a:t>Kontakt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7655927" y="7113387"/>
            <a:ext cx="4552861" cy="619679"/>
            <a:chOff x="0" y="0"/>
            <a:chExt cx="6070481" cy="82623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66155" cy="826239"/>
            </a:xfrm>
            <a:custGeom>
              <a:avLst/>
              <a:gdLst/>
              <a:ahLst/>
              <a:cxnLst/>
              <a:rect l="l" t="t" r="r" b="b"/>
              <a:pathLst>
                <a:path w="666155" h="826239">
                  <a:moveTo>
                    <a:pt x="0" y="0"/>
                  </a:moveTo>
                  <a:lnTo>
                    <a:pt x="666155" y="0"/>
                  </a:lnTo>
                  <a:lnTo>
                    <a:pt x="666155" y="826239"/>
                  </a:lnTo>
                  <a:lnTo>
                    <a:pt x="0" y="826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1250020" y="126449"/>
              <a:ext cx="4820461" cy="52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6"/>
                </a:lnSpc>
              </a:pPr>
              <a:r>
                <a:rPr lang="en-US" sz="2383">
                  <a:solidFill>
                    <a:srgbClr val="7E643E"/>
                  </a:solidFill>
                  <a:latin typeface="Lato Bold Italics"/>
                </a:rPr>
                <a:t>cfshape.wixsite.com/shape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273</Words>
  <Application>Microsoft Office PowerPoint</Application>
  <PresentationFormat>Vlastná</PresentationFormat>
  <Paragraphs>85</Paragraphs>
  <Slides>8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13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22" baseType="lpstr">
      <vt:lpstr>Arial</vt:lpstr>
      <vt:lpstr>HP Simplified Jpan Light</vt:lpstr>
      <vt:lpstr>Abhaya Libre Regular</vt:lpstr>
      <vt:lpstr>Abril Fatface Bold</vt:lpstr>
      <vt:lpstr>Lato Bold Italics</vt:lpstr>
      <vt:lpstr>Scripter</vt:lpstr>
      <vt:lpstr>Abril Fatface</vt:lpstr>
      <vt:lpstr>Josefin Sans Regular Italics</vt:lpstr>
      <vt:lpstr>Josefin Sans Regular Bold</vt:lpstr>
      <vt:lpstr>Open Sans Extra Bold</vt:lpstr>
      <vt:lpstr>Lato Bold</vt:lpstr>
      <vt:lpstr>Calibri</vt:lpstr>
      <vt:lpstr>Archivo Black Bold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</dc:title>
  <dc:creator>FIFA-Katedra</dc:creator>
  <cp:lastModifiedBy>FIFA-Katedra</cp:lastModifiedBy>
  <cp:revision>8</cp:revision>
  <dcterms:created xsi:type="dcterms:W3CDTF">2006-08-16T00:00:00Z</dcterms:created>
  <dcterms:modified xsi:type="dcterms:W3CDTF">2023-11-02T13:08:41Z</dcterms:modified>
  <dc:identifier>DAFXdFn4doQ</dc:identifier>
</cp:coreProperties>
</file>