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3j9bKYIOZQ0M5orxUMbWhYkXQ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9646a27cb2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9646a27cb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9646a27cb2_1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9646a27cb2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9646a27cb2_1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9646a27cb2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9646a27cb2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9646a27cb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9646a27cb2_1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9646a27cb2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9646a27cb2_1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9646a27cb2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9646a27cb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9646a27cb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TitleHD.png" id="12" name="Google Shape;1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7"/>
          <p:cNvSpPr txBox="1"/>
          <p:nvPr>
            <p:ph type="ctrTitle"/>
          </p:nvPr>
        </p:nvSpPr>
        <p:spPr>
          <a:xfrm>
            <a:off x="3962399" y="1964267"/>
            <a:ext cx="7197726" cy="24214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" type="subTitle"/>
          </p:nvPr>
        </p:nvSpPr>
        <p:spPr>
          <a:xfrm>
            <a:off x="3962399" y="4385732"/>
            <a:ext cx="7197726" cy="1405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lt1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10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7"/>
          <p:cNvSpPr txBox="1"/>
          <p:nvPr>
            <p:ph idx="10" type="dt"/>
          </p:nvPr>
        </p:nvSpPr>
        <p:spPr>
          <a:xfrm>
            <a:off x="8932558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1" type="ftr"/>
          </p:nvPr>
        </p:nvSpPr>
        <p:spPr>
          <a:xfrm>
            <a:off x="3962399" y="5870575"/>
            <a:ext cx="4893958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2" type="sldNum"/>
          </p:nvPr>
        </p:nvSpPr>
        <p:spPr>
          <a:xfrm>
            <a:off x="10608958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atický obrázek s popiskem">
  <p:cSld name="Panoramatický obrázek s popiskem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77" name="Google Shape;7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>
            <p:ph type="title"/>
          </p:nvPr>
        </p:nvSpPr>
        <p:spPr>
          <a:xfrm>
            <a:off x="685800" y="4732865"/>
            <a:ext cx="1013142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/>
          <p:nvPr>
            <p:ph idx="2" type="pic"/>
          </p:nvPr>
        </p:nvSpPr>
        <p:spPr>
          <a:xfrm>
            <a:off x="1371600" y="932112"/>
            <a:ext cx="8759827" cy="3164976"/>
          </a:xfrm>
          <a:prstGeom prst="roundRect">
            <a:avLst>
              <a:gd fmla="val 4380" name="adj"/>
            </a:avLst>
          </a:prstGeom>
          <a:noFill/>
          <a:ln cap="sq" cmpd="dbl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2745"/>
              </a:srgbClr>
            </a:outerShdw>
          </a:effectLst>
        </p:spPr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685800" y="5299603"/>
            <a:ext cx="10131427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ázev a popisek">
  <p:cSld name="Název a popise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85" name="Google Shape;8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>
            <p:ph type="title"/>
          </p:nvPr>
        </p:nvSpPr>
        <p:spPr>
          <a:xfrm>
            <a:off x="685801" y="609601"/>
            <a:ext cx="10131427" cy="3124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8" name="Google Shape;88;p17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ce s popiskem">
  <p:cSld name="Citace s popiskem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92" name="Google Shape;9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cs-CZ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94" name="Google Shape;94;p18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cs-CZ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/>
          </a:p>
        </p:txBody>
      </p:sp>
      <p:sp>
        <p:nvSpPr>
          <p:cNvPr id="95" name="Google Shape;95;p18"/>
          <p:cNvSpPr txBox="1"/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2" type="body"/>
          </p:nvPr>
        </p:nvSpPr>
        <p:spPr>
          <a:xfrm>
            <a:off x="687465" y="4343400"/>
            <a:ext cx="10152367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8" name="Google Shape;98;p18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menovka">
  <p:cSld name="Jmenovka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02" name="Google Shape;102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9"/>
          <p:cNvSpPr txBox="1"/>
          <p:nvPr>
            <p:ph type="title"/>
          </p:nvPr>
        </p:nvSpPr>
        <p:spPr>
          <a:xfrm>
            <a:off x="685802" y="3308581"/>
            <a:ext cx="10131425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685801" y="4777381"/>
            <a:ext cx="10131426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5" name="Google Shape;105;p19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menovka s citací">
  <p:cSld name="Jmenovka s citací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09" name="Google Shape;109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0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cs-CZ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111" name="Google Shape;111;p2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cs-CZ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/>
          </a:p>
        </p:txBody>
      </p:sp>
      <p:sp>
        <p:nvSpPr>
          <p:cNvPr id="112" name="Google Shape;112;p20"/>
          <p:cNvSpPr txBox="1"/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400"/>
              <a:buNone/>
              <a:defRPr b="0" sz="2400" cap="none"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avda nebo nepravda">
  <p:cSld name="Pravda nebo nepravda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19" name="Google Shape;119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1"/>
          <p:cNvSpPr txBox="1"/>
          <p:nvPr>
            <p:ph type="title"/>
          </p:nvPr>
        </p:nvSpPr>
        <p:spPr>
          <a:xfrm>
            <a:off x="685801" y="609601"/>
            <a:ext cx="10131427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685801" y="3505200"/>
            <a:ext cx="10131428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sz="2800" cap="none"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2" type="body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3" name="Google Shape;123;p21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1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27" name="Google Shape;12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2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926947" y="-1099079"/>
            <a:ext cx="3649133" cy="10131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34" name="Google Shape;134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3"/>
          <p:cNvSpPr txBox="1"/>
          <p:nvPr>
            <p:ph type="title"/>
          </p:nvPr>
        </p:nvSpPr>
        <p:spPr>
          <a:xfrm rot="5400000">
            <a:off x="7147151" y="2121124"/>
            <a:ext cx="5181601" cy="21585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 rot="5400000">
            <a:off x="2011058" y="-715658"/>
            <a:ext cx="5181600" cy="783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3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9" name="Google Shape;1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8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" type="body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26" name="Google Shape;2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9"/>
          <p:cNvSpPr txBox="1"/>
          <p:nvPr>
            <p:ph type="title"/>
          </p:nvPr>
        </p:nvSpPr>
        <p:spPr>
          <a:xfrm>
            <a:off x="685800" y="3308581"/>
            <a:ext cx="10131427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" type="body"/>
          </p:nvPr>
        </p:nvSpPr>
        <p:spPr>
          <a:xfrm>
            <a:off x="685799" y="4777381"/>
            <a:ext cx="1013142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33" name="Google Shape;3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0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685802" y="2142067"/>
            <a:ext cx="4995334" cy="364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5821895" y="2142067"/>
            <a:ext cx="4995332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973670" y="2218267"/>
            <a:ext cx="470905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sz="2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685801" y="2870201"/>
            <a:ext cx="4996923" cy="2920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6096003" y="2226734"/>
            <a:ext cx="472281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sz="2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5823483" y="2870201"/>
            <a:ext cx="4995334" cy="2920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50" name="Google Shape;5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2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56" name="Google Shape;56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type="title"/>
          </p:nvPr>
        </p:nvSpPr>
        <p:spPr>
          <a:xfrm>
            <a:off x="685800" y="2074333"/>
            <a:ext cx="368088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4648201" y="609601"/>
            <a:ext cx="6169026" cy="51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685800" y="3445933"/>
            <a:ext cx="368088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69" name="Google Shape;6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>
            <p:ph type="title"/>
          </p:nvPr>
        </p:nvSpPr>
        <p:spPr>
          <a:xfrm>
            <a:off x="685800" y="1600200"/>
            <a:ext cx="6164653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/>
          <p:nvPr>
            <p:ph idx="2" type="pic"/>
          </p:nvPr>
        </p:nvSpPr>
        <p:spPr>
          <a:xfrm>
            <a:off x="7536253" y="914400"/>
            <a:ext cx="3280974" cy="4572000"/>
          </a:xfrm>
          <a:prstGeom prst="roundRect">
            <a:avLst>
              <a:gd fmla="val 4280" name="adj"/>
            </a:avLst>
          </a:prstGeom>
          <a:noFill/>
          <a:ln cap="sq" cmpd="dbl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2745"/>
              </a:srgbClr>
            </a:outerShdw>
          </a:effectLst>
        </p:spPr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3" name="Google Shape;73;p15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7.png"/><Relationship Id="rId7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"/>
          <p:cNvSpPr txBox="1"/>
          <p:nvPr>
            <p:ph type="ctrTitle"/>
          </p:nvPr>
        </p:nvSpPr>
        <p:spPr>
          <a:xfrm>
            <a:off x="2231052" y="1233786"/>
            <a:ext cx="7197600" cy="242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cs-CZ" sz="5000"/>
              <a:t>Šamanka, s. r. o.</a:t>
            </a:r>
            <a:endParaRPr sz="5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cs-CZ" sz="2900"/>
              <a:t>REAL FATE OF LOVE</a:t>
            </a:r>
            <a:endParaRPr sz="2900"/>
          </a:p>
        </p:txBody>
      </p:sp>
      <p:sp>
        <p:nvSpPr>
          <p:cNvPr id="145" name="Google Shape;145;p1"/>
          <p:cNvSpPr txBox="1"/>
          <p:nvPr>
            <p:ph idx="1" type="subTitle"/>
          </p:nvPr>
        </p:nvSpPr>
        <p:spPr>
          <a:xfrm>
            <a:off x="499730" y="4385732"/>
            <a:ext cx="10660395" cy="22064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cs-CZ" sz="1600"/>
              <a:t>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cs-CZ" sz="1400"/>
              <a:t>		ŠAMÁNKOVA 500/8, 460 01 LIBEREC 		SAMANKA.SRO@GMAIL.COM		IČO: 54600102		TEL: 777 777 777 </a:t>
            </a:r>
            <a:r>
              <a:rPr lang="cs-CZ" sz="1600"/>
              <a:t>			</a:t>
            </a:r>
            <a:endParaRPr/>
          </a:p>
        </p:txBody>
      </p:sp>
      <p:pic>
        <p:nvPicPr>
          <p:cNvPr id="146" name="Google Shape;14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06750" y="277350"/>
            <a:ext cx="2058025" cy="205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9646a27cb2_1_0"/>
          <p:cNvSpPr txBox="1"/>
          <p:nvPr>
            <p:ph type="title"/>
          </p:nvPr>
        </p:nvSpPr>
        <p:spPr>
          <a:xfrm>
            <a:off x="685801" y="609600"/>
            <a:ext cx="10131300" cy="145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SLUŽBY NAVÍC a cena </a:t>
            </a:r>
            <a:endParaRPr/>
          </a:p>
        </p:txBody>
      </p:sp>
      <p:sp>
        <p:nvSpPr>
          <p:cNvPr id="212" name="Google Shape;212;g29646a27cb2_1_0"/>
          <p:cNvSpPr txBox="1"/>
          <p:nvPr>
            <p:ph idx="1" type="body"/>
          </p:nvPr>
        </p:nvSpPr>
        <p:spPr>
          <a:xfrm>
            <a:off x="685801" y="2142067"/>
            <a:ext cx="10131300" cy="3649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77500" lnSpcReduction="10000"/>
          </a:bodyPr>
          <a:lstStyle/>
          <a:p>
            <a:pPr indent="-33686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b="1" lang="cs-CZ" sz="2200"/>
              <a:t>Poradce na podporu komunikace a uvolnění ve společnosti</a:t>
            </a:r>
            <a:endParaRPr b="1" sz="22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200"/>
              <a:t>-3 sezení </a:t>
            </a:r>
            <a:endParaRPr sz="22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200"/>
              <a:t>-Doba trvání jednoho sezení: 1h											</a:t>
            </a:r>
            <a:r>
              <a:rPr lang="cs-CZ" sz="2200"/>
              <a:t>1 500,-</a:t>
            </a:r>
            <a:endParaRPr sz="2200"/>
          </a:p>
          <a:p>
            <a:pPr indent="-336867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b="1" lang="cs-CZ" sz="2200"/>
              <a:t>Vzhledová proměna na první rande</a:t>
            </a:r>
            <a:endParaRPr b="1" sz="22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200"/>
              <a:t>-vizážistka, stylistka (oblečení vám po schůzce zůstane) 							2 500,-</a:t>
            </a:r>
            <a:endParaRPr sz="2200"/>
          </a:p>
          <a:p>
            <a:pPr indent="-336867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b="1" lang="cs-CZ" sz="2200"/>
              <a:t>Výzdoba na rande a produkty pro větší zaujmutí vašeho partnera</a:t>
            </a:r>
            <a:endParaRPr b="1" sz="22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200"/>
              <a:t>- dle výběru místa konání schůzky</a:t>
            </a:r>
            <a:endParaRPr sz="22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200"/>
              <a:t>-např. svíčky, kytka pro partnerku, piknik na výletě, pozornost pro partnera na základě                   </a:t>
            </a:r>
            <a:endParaRPr sz="22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200"/>
              <a:t> jeho koníčků a zájmů z vyplněného dotazníku									cena dle domluvy,-</a:t>
            </a:r>
            <a:endParaRPr sz="2200"/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pic>
        <p:nvPicPr>
          <p:cNvPr id="213" name="Google Shape;213;g29646a27cb2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4975" y="124650"/>
            <a:ext cx="1388525" cy="13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9646a27cb2_1_20"/>
          <p:cNvSpPr txBox="1"/>
          <p:nvPr>
            <p:ph type="title"/>
          </p:nvPr>
        </p:nvSpPr>
        <p:spPr>
          <a:xfrm>
            <a:off x="685801" y="609600"/>
            <a:ext cx="10131300" cy="145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 PŘÍPADĚ NESPOKOJENOSTI S VÝBĚREM PARTNERŮ</a:t>
            </a:r>
            <a:endParaRPr/>
          </a:p>
        </p:txBody>
      </p:sp>
      <p:sp>
        <p:nvSpPr>
          <p:cNvPr id="219" name="Google Shape;219;g29646a27cb2_1_20"/>
          <p:cNvSpPr txBox="1"/>
          <p:nvPr>
            <p:ph idx="1" type="body"/>
          </p:nvPr>
        </p:nvSpPr>
        <p:spPr>
          <a:xfrm>
            <a:off x="685801" y="2142067"/>
            <a:ext cx="10131300" cy="3649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cs-CZ" sz="2600"/>
              <a:t>Zažádání o nové propojení, nové vyplnění dotazníku - musí být uvedeny důvody nespokojenosti</a:t>
            </a:r>
            <a:endParaRPr sz="26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Char char="-"/>
            </a:pPr>
            <a:r>
              <a:rPr lang="cs-CZ" sz="2600"/>
              <a:t>Odstoupení od smlouvy (vrácení určité částky peněz z balíčku)</a:t>
            </a:r>
            <a:endParaRPr sz="2600"/>
          </a:p>
        </p:txBody>
      </p:sp>
      <p:pic>
        <p:nvPicPr>
          <p:cNvPr id="220" name="Google Shape;220;g29646a27cb2_1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4975" y="124650"/>
            <a:ext cx="1388525" cy="13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9646a27cb2_1_25"/>
          <p:cNvSpPr txBox="1"/>
          <p:nvPr>
            <p:ph type="title"/>
          </p:nvPr>
        </p:nvSpPr>
        <p:spPr>
          <a:xfrm>
            <a:off x="685801" y="609600"/>
            <a:ext cx="10131300" cy="145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ZRUŠENÍ SCHŮZKY - NEPŘÍTOMNOST BEZ OHLÁŠENÍ</a:t>
            </a:r>
            <a:endParaRPr/>
          </a:p>
        </p:txBody>
      </p:sp>
      <p:sp>
        <p:nvSpPr>
          <p:cNvPr id="226" name="Google Shape;226;g29646a27cb2_1_25"/>
          <p:cNvSpPr txBox="1"/>
          <p:nvPr>
            <p:ph idx="1" type="body"/>
          </p:nvPr>
        </p:nvSpPr>
        <p:spPr>
          <a:xfrm>
            <a:off x="685801" y="2142067"/>
            <a:ext cx="10131300" cy="3649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500"/>
              <a:t>Zrušení minimálně !!! 24 hodin před uskutečněním…</a:t>
            </a:r>
            <a:endParaRPr b="1"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Pokud se na schůzce nesejdou oba </a:t>
            </a:r>
            <a:r>
              <a:rPr lang="cs-CZ"/>
              <a:t>vygenerování</a:t>
            </a:r>
            <a:r>
              <a:rPr lang="cs-CZ"/>
              <a:t> partneři:</a:t>
            </a:r>
            <a:endParaRPr/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-"/>
            </a:pPr>
            <a:r>
              <a:rPr b="1" lang="cs-CZ" sz="2100"/>
              <a:t>přítomný </a:t>
            </a:r>
            <a:r>
              <a:rPr lang="cs-CZ" sz="2100"/>
              <a:t>dostane 1 500 Kč jako omluvu za </a:t>
            </a:r>
            <a:r>
              <a:rPr lang="cs-CZ" sz="2100"/>
              <a:t>ztracený</a:t>
            </a:r>
            <a:r>
              <a:rPr lang="cs-CZ" sz="2100"/>
              <a:t> čas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b="1" lang="cs-CZ" sz="2100"/>
              <a:t>nepřítomný</a:t>
            </a:r>
            <a:r>
              <a:rPr lang="cs-CZ" sz="2100"/>
              <a:t> platí pokutu ve výši 8 000 Kč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pokud by byl důvod nepřítomnosti vážného charakteru, nikdo nic neplatí ani nedostává (důvod musí být uveden a prokázán- zdravotní problémy dané osoby nebo rodinného příslušníka,...)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 txBox="1"/>
          <p:nvPr>
            <p:ph type="title"/>
          </p:nvPr>
        </p:nvSpPr>
        <p:spPr>
          <a:xfrm>
            <a:off x="984568" y="2768599"/>
            <a:ext cx="10214094" cy="13885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cs-CZ" sz="6600" u="sng"/>
              <a:t>NAJDI KLÍČ KE SVÉMU ŠTĚSTÍ</a:t>
            </a:r>
            <a:endParaRPr sz="6600" u="sng"/>
          </a:p>
        </p:txBody>
      </p:sp>
      <p:sp>
        <p:nvSpPr>
          <p:cNvPr id="152" name="Google Shape;152;p2"/>
          <p:cNvSpPr txBox="1"/>
          <p:nvPr>
            <p:ph idx="1" type="body"/>
          </p:nvPr>
        </p:nvSpPr>
        <p:spPr>
          <a:xfrm>
            <a:off x="685801" y="5745481"/>
            <a:ext cx="45719" cy="457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25000" lnSpcReduction="20000"/>
          </a:bodyPr>
          <a:lstStyle/>
          <a:p>
            <a:pPr indent="-257175" lvl="0" marL="28575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53" name="Google Shape;15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4975" y="124650"/>
            <a:ext cx="1388525" cy="13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cs-CZ" sz="5400"/>
              <a:t>NÁŠ CÍL</a:t>
            </a:r>
            <a:endParaRPr/>
          </a:p>
        </p:txBody>
      </p:sp>
      <p:sp>
        <p:nvSpPr>
          <p:cNvPr id="159" name="Google Shape;159;p3"/>
          <p:cNvSpPr txBox="1"/>
          <p:nvPr>
            <p:ph idx="1" type="body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-107950" lvl="0" marL="285750" rtl="0" algn="l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 sz="2800"/>
              <a:t>Přivést lidi zpět do reálného randění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 sz="2800"/>
              <a:t>Naučit se komunikovat bez pomoci sociálních sítí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cs-CZ" sz="2800"/>
              <a:t>Poznávat sebe samé ve všech možných ohledech</a:t>
            </a:r>
            <a:endParaRPr/>
          </a:p>
          <a:p>
            <a:pPr indent="-107950" lvl="0" marL="28575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107950" lvl="0" marL="28575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107950" lvl="0" marL="28575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60" name="Google Shape;16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58075" y="208225"/>
            <a:ext cx="1456275" cy="145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cs-CZ" sz="5400"/>
              <a:t>V ČEM NAŠE SEZNAMKA SPOČÍVÁ</a:t>
            </a:r>
            <a:endParaRPr/>
          </a:p>
        </p:txBody>
      </p:sp>
      <p:sp>
        <p:nvSpPr>
          <p:cNvPr id="166" name="Google Shape;166;p4"/>
          <p:cNvSpPr txBox="1"/>
          <p:nvPr>
            <p:ph idx="1" type="body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 lnSpcReduction="10000"/>
          </a:bodyPr>
          <a:lstStyle/>
          <a:p>
            <a:pPr indent="-107950" lvl="0" marL="285750" rtl="0" algn="l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800"/>
          </a:p>
          <a:p>
            <a:pPr indent="-259080" lvl="0" marL="2857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 sz="2800"/>
              <a:t>Uděláte si účet na našem webu</a:t>
            </a:r>
            <a:endParaRPr/>
          </a:p>
          <a:p>
            <a:pPr indent="-259080" lvl="0" marL="2857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 sz="2800"/>
              <a:t>Vyplníte dotazník a tím vaše starosti končí</a:t>
            </a:r>
            <a:endParaRPr/>
          </a:p>
          <a:p>
            <a:pPr indent="-259080" lvl="0" marL="2857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 sz="2800"/>
              <a:t>Díky našemu algoritmu Vám nabídneme osoby vhodné přímo pro Vás</a:t>
            </a:r>
            <a:endParaRPr/>
          </a:p>
          <a:p>
            <a:pPr indent="-259080" lvl="0" marL="2857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cs-CZ" sz="2800"/>
              <a:t>Vy už si jen vyberete a přijdete na předem určené místo ve vámi zvolený čas</a:t>
            </a:r>
            <a:endParaRPr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67" name="Google Shape;167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78525" y="138825"/>
            <a:ext cx="1308051" cy="130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cs-CZ" sz="5400"/>
              <a:t>DOTAZNÍK </a:t>
            </a:r>
            <a:endParaRPr sz="5400"/>
          </a:p>
        </p:txBody>
      </p:sp>
      <p:sp>
        <p:nvSpPr>
          <p:cNvPr id="173" name="Google Shape;173;p5"/>
          <p:cNvSpPr txBox="1"/>
          <p:nvPr>
            <p:ph idx="1" type="body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71450" lvl="0" marL="28575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800"/>
          </a:p>
        </p:txBody>
      </p:sp>
      <p:pic>
        <p:nvPicPr>
          <p:cNvPr id="174" name="Google Shape;174;p5"/>
          <p:cNvPicPr preferRelativeResize="0"/>
          <p:nvPr/>
        </p:nvPicPr>
        <p:blipFill rotWithShape="1">
          <a:blip r:embed="rId3">
            <a:alphaModFix/>
          </a:blip>
          <a:srcRect b="0" l="0" r="56113" t="0"/>
          <a:stretch/>
        </p:blipFill>
        <p:spPr>
          <a:xfrm>
            <a:off x="384825" y="1682075"/>
            <a:ext cx="2762650" cy="4981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50066" y="1682075"/>
            <a:ext cx="2195709" cy="498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46950" y="1280363"/>
            <a:ext cx="1895175" cy="5372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93163" y="881963"/>
            <a:ext cx="2867025" cy="578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664975" y="124650"/>
            <a:ext cx="1388525" cy="13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9646a27cb2_1_5"/>
          <p:cNvSpPr txBox="1"/>
          <p:nvPr>
            <p:ph type="title"/>
          </p:nvPr>
        </p:nvSpPr>
        <p:spPr>
          <a:xfrm>
            <a:off x="685801" y="609600"/>
            <a:ext cx="10131300" cy="145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NABÍDKA MÍST PRO SEZNÁMENÍ</a:t>
            </a:r>
            <a:endParaRPr/>
          </a:p>
        </p:txBody>
      </p:sp>
      <p:sp>
        <p:nvSpPr>
          <p:cNvPr id="184" name="Google Shape;184;g29646a27cb2_1_5"/>
          <p:cNvSpPr txBox="1"/>
          <p:nvPr>
            <p:ph idx="1" type="body"/>
          </p:nvPr>
        </p:nvSpPr>
        <p:spPr>
          <a:xfrm>
            <a:off x="685801" y="2142067"/>
            <a:ext cx="10131300" cy="3649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cs-CZ" sz="3200"/>
              <a:t>restaurace/ kavárna/ piknik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cs-CZ" sz="3200"/>
              <a:t>výlet do přírody/ turistika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cs-CZ" sz="3200"/>
              <a:t>adrenalinový zážitek (let balónem,...)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cs-CZ" sz="3200"/>
              <a:t>kulturní zážitek (muzeum, galerie, výstava)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cs-CZ" sz="3200"/>
              <a:t>aktivně strávený čas (sport)</a:t>
            </a:r>
            <a:endParaRPr sz="3200"/>
          </a:p>
        </p:txBody>
      </p:sp>
      <p:pic>
        <p:nvPicPr>
          <p:cNvPr id="185" name="Google Shape;185;g29646a27cb2_1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4975" y="124650"/>
            <a:ext cx="1388525" cy="13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9646a27cb2_1_15"/>
          <p:cNvSpPr txBox="1"/>
          <p:nvPr>
            <p:ph type="title"/>
          </p:nvPr>
        </p:nvSpPr>
        <p:spPr>
          <a:xfrm>
            <a:off x="685801" y="609600"/>
            <a:ext cx="10131300" cy="145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CENA ZÁKLADNÍHO BALÍČKU A CO DO NĚJ PATŘÍ</a:t>
            </a:r>
            <a:endParaRPr/>
          </a:p>
        </p:txBody>
      </p:sp>
      <p:sp>
        <p:nvSpPr>
          <p:cNvPr id="191" name="Google Shape;191;g29646a27cb2_1_15"/>
          <p:cNvSpPr txBox="1"/>
          <p:nvPr>
            <p:ph idx="1" type="body"/>
          </p:nvPr>
        </p:nvSpPr>
        <p:spPr>
          <a:xfrm>
            <a:off x="685801" y="2142067"/>
            <a:ext cx="10131300" cy="3649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Char char="-"/>
            </a:pPr>
            <a:r>
              <a:rPr lang="cs-CZ" sz="3000"/>
              <a:t>3 OSOBY NA VÝBĚR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cs-CZ" sz="3000"/>
              <a:t>ORGANIZACE RANDE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cs-CZ" sz="3000"/>
              <a:t>PRVNÍ RANDE HRAZENO NAŠÍ FIRMOU	</a:t>
            </a:r>
            <a:endParaRPr sz="30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000"/>
              <a:t>Pozornost od nás- otázky na rozvedení konverzace			</a:t>
            </a:r>
            <a:endParaRPr sz="3000"/>
          </a:p>
          <a:p>
            <a:pPr indent="457200" lvl="0" marL="68580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3000"/>
              <a:t>CENA:	3 999,-</a:t>
            </a:r>
            <a:endParaRPr sz="3000"/>
          </a:p>
        </p:txBody>
      </p:sp>
      <p:pic>
        <p:nvPicPr>
          <p:cNvPr id="192" name="Google Shape;192;g29646a27cb2_1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4975" y="124650"/>
            <a:ext cx="1388525" cy="13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9646a27cb2_1_10"/>
          <p:cNvSpPr txBox="1"/>
          <p:nvPr>
            <p:ph type="title"/>
          </p:nvPr>
        </p:nvSpPr>
        <p:spPr>
          <a:xfrm>
            <a:off x="685801" y="609600"/>
            <a:ext cx="10131300" cy="145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OSTATNÍ BALÍČKY</a:t>
            </a:r>
            <a:endParaRPr/>
          </a:p>
        </p:txBody>
      </p:sp>
      <p:sp>
        <p:nvSpPr>
          <p:cNvPr id="198" name="Google Shape;198;g29646a27cb2_1_10"/>
          <p:cNvSpPr txBox="1"/>
          <p:nvPr>
            <p:ph idx="1" type="body"/>
          </p:nvPr>
        </p:nvSpPr>
        <p:spPr>
          <a:xfrm>
            <a:off x="685801" y="2142067"/>
            <a:ext cx="10131300" cy="3649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25000" lnSpcReduction="20000"/>
          </a:bodyPr>
          <a:lstStyle/>
          <a:p>
            <a:pPr indent="-3672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b="1" lang="cs-CZ" sz="8731"/>
              <a:t>PREMIUM BALÍČEK-</a:t>
            </a:r>
            <a:endParaRPr b="1" sz="8731"/>
          </a:p>
          <a:p>
            <a:pPr indent="-3672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-CZ" sz="8731"/>
              <a:t>Přístup k dotazníku</a:t>
            </a:r>
            <a:endParaRPr sz="8731"/>
          </a:p>
          <a:p>
            <a:pPr indent="-3672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-CZ" sz="8731"/>
              <a:t>Předplatné na rok</a:t>
            </a:r>
            <a:endParaRPr sz="8731"/>
          </a:p>
          <a:p>
            <a:pPr indent="-3672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-CZ" sz="8731"/>
              <a:t>12 osob na setkání													8 999-,</a:t>
            </a:r>
            <a:endParaRPr sz="8731"/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8731"/>
          </a:p>
          <a:p>
            <a:pPr indent="-367209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b="1" lang="cs-CZ" sz="8731"/>
              <a:t>PREMIUM PLUS-</a:t>
            </a:r>
            <a:endParaRPr b="1" sz="8731"/>
          </a:p>
          <a:p>
            <a:pPr indent="-3672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-CZ" sz="8731"/>
              <a:t>Přístup k dotazníku</a:t>
            </a:r>
            <a:endParaRPr sz="8731"/>
          </a:p>
          <a:p>
            <a:pPr indent="-3672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-CZ" sz="8731"/>
              <a:t>Předplatné na rok</a:t>
            </a:r>
            <a:endParaRPr sz="8731"/>
          </a:p>
          <a:p>
            <a:pPr indent="-3672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-CZ" sz="8731"/>
              <a:t>Neomezený počet osob na setkání</a:t>
            </a:r>
            <a:endParaRPr sz="8731"/>
          </a:p>
          <a:p>
            <a:pPr indent="-36720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-CZ" sz="8731"/>
              <a:t>Každý měsíc jedna z našich služeb zdarma							14 999,-</a:t>
            </a:r>
            <a:endParaRPr sz="8731"/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pic>
        <p:nvPicPr>
          <p:cNvPr id="199" name="Google Shape;199;g29646a27cb2_1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4975" y="124650"/>
            <a:ext cx="1388525" cy="13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9646a27cb2_0_0"/>
          <p:cNvSpPr txBox="1"/>
          <p:nvPr>
            <p:ph type="title"/>
          </p:nvPr>
        </p:nvSpPr>
        <p:spPr>
          <a:xfrm>
            <a:off x="685801" y="609600"/>
            <a:ext cx="10131300" cy="145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VÁNOČNÍ BALÍČEK na 1 </a:t>
            </a:r>
            <a:r>
              <a:rPr lang="cs-CZ"/>
              <a:t>denní</a:t>
            </a:r>
            <a:r>
              <a:rPr lang="cs-CZ"/>
              <a:t> rande         </a:t>
            </a:r>
            <a:r>
              <a:rPr lang="cs-CZ" sz="2400"/>
              <a:t>1 - 24. 12.</a:t>
            </a:r>
            <a:r>
              <a:rPr lang="cs-CZ"/>
              <a:t> </a:t>
            </a:r>
            <a:r>
              <a:rPr lang="cs-CZ" sz="2400"/>
              <a:t>2023</a:t>
            </a:r>
            <a:endParaRPr sz="2400"/>
          </a:p>
        </p:txBody>
      </p:sp>
      <p:sp>
        <p:nvSpPr>
          <p:cNvPr id="205" name="Google Shape;205;g29646a27cb2_0_0"/>
          <p:cNvSpPr txBox="1"/>
          <p:nvPr>
            <p:ph idx="1" type="body"/>
          </p:nvPr>
        </p:nvSpPr>
        <p:spPr>
          <a:xfrm>
            <a:off x="685801" y="2142067"/>
            <a:ext cx="10131300" cy="3649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-CZ"/>
              <a:t>Rande s vánoční tématikou </a:t>
            </a:r>
            <a:endParaRPr b="1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1, P</a:t>
            </a:r>
            <a:r>
              <a:rPr lang="cs-CZ"/>
              <a:t>ečení cukroví a vánočky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2, Návštěva kavárny (horká čokoláda nebo perníkové latté)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3, Návštěva vánočních trhů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4, Jídlo v </a:t>
            </a:r>
            <a:r>
              <a:rPr lang="cs-CZ"/>
              <a:t>restauraci</a:t>
            </a:r>
            <a:r>
              <a:rPr lang="cs-CZ"/>
              <a:t> (Rybí polévka, kapr nebo kuřecí řízek s bramborovým salátem, dezert- vánoční       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    </a:t>
            </a:r>
            <a:r>
              <a:rPr lang="cs-CZ"/>
              <a:t>překvapení)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/>
              <a:t>5, Promítání vánočního filmu v kině									za osobu	1 900,-</a:t>
            </a:r>
            <a:endParaRPr/>
          </a:p>
        </p:txBody>
      </p:sp>
      <p:pic>
        <p:nvPicPr>
          <p:cNvPr id="206" name="Google Shape;206;g29646a27cb2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4975" y="124650"/>
            <a:ext cx="1388525" cy="13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ebe">
  <a:themeElements>
    <a:clrScheme name="Nebe">
      <a:dk1>
        <a:srgbClr val="000000"/>
      </a:dk1>
      <a:lt1>
        <a:srgbClr val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2023-10-12T11:03:33Z</dcterms:created>
  <dc:creator>Antim Tomov</dc:creator>
</cp:coreProperties>
</file>