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Now Bold" panose="020B0604020202020204" charset="-18"/>
      <p:regular r:id="rId16"/>
    </p:embeddedFont>
    <p:embeddedFont>
      <p:font typeface="Open Sans 1 Bold" panose="020B0604020202020204" charset="0"/>
      <p:regular r:id="rId17"/>
    </p:embeddedFont>
    <p:embeddedFont>
      <p:font typeface="Open Sans 2" panose="020B0604020202020204" charset="0"/>
      <p:regular r:id="rId18"/>
    </p:embeddedFont>
    <p:embeddedFont>
      <p:font typeface="Open Sans 2 Bold" panose="020B0604020202020204" charset="0"/>
      <p:regular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  <p:embeddedFont>
      <p:font typeface="Roboto Bold" panose="02000000000000000000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13.png"/><Relationship Id="rId3" Type="http://schemas.openxmlformats.org/officeDocument/2006/relationships/image" Target="../media/image40.sv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svg"/><Relationship Id="rId10" Type="http://schemas.openxmlformats.org/officeDocument/2006/relationships/image" Target="../media/image47.sv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14.svg"/><Relationship Id="rId5" Type="http://schemas.openxmlformats.org/officeDocument/2006/relationships/image" Target="../media/image27.png"/><Relationship Id="rId10" Type="http://schemas.openxmlformats.org/officeDocument/2006/relationships/image" Target="../media/image13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Relationship Id="rId9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09650" y="3277845"/>
            <a:ext cx="10854165" cy="38100"/>
            <a:chOff x="0" y="0"/>
            <a:chExt cx="14472220" cy="50800"/>
          </a:xfrm>
        </p:grpSpPr>
        <p:sp>
          <p:nvSpPr>
            <p:cNvPr id="3" name="Freeform 3"/>
            <p:cNvSpPr/>
            <p:nvPr/>
          </p:nvSpPr>
          <p:spPr>
            <a:xfrm>
              <a:off x="25400" y="0"/>
              <a:ext cx="14421358" cy="50800"/>
            </a:xfrm>
            <a:custGeom>
              <a:avLst/>
              <a:gdLst/>
              <a:ahLst/>
              <a:cxnLst/>
              <a:rect l="l" t="t" r="r" b="b"/>
              <a:pathLst>
                <a:path w="14421358" h="50800">
                  <a:moveTo>
                    <a:pt x="0" y="0"/>
                  </a:moveTo>
                  <a:lnTo>
                    <a:pt x="14421358" y="0"/>
                  </a:lnTo>
                  <a:lnTo>
                    <a:pt x="14421358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106828" y="6933904"/>
            <a:ext cx="10171522" cy="38100"/>
            <a:chOff x="0" y="0"/>
            <a:chExt cx="13562029" cy="50800"/>
          </a:xfrm>
        </p:grpSpPr>
        <p:sp>
          <p:nvSpPr>
            <p:cNvPr id="5" name="Freeform 5"/>
            <p:cNvSpPr/>
            <p:nvPr/>
          </p:nvSpPr>
          <p:spPr>
            <a:xfrm>
              <a:off x="25400" y="0"/>
              <a:ext cx="13511276" cy="50800"/>
            </a:xfrm>
            <a:custGeom>
              <a:avLst/>
              <a:gdLst/>
              <a:ahLst/>
              <a:cxnLst/>
              <a:rect l="l" t="t" r="r" b="b"/>
              <a:pathLst>
                <a:path w="13511276" h="50800">
                  <a:moveTo>
                    <a:pt x="0" y="0"/>
                  </a:moveTo>
                  <a:lnTo>
                    <a:pt x="13511276" y="0"/>
                  </a:lnTo>
                  <a:lnTo>
                    <a:pt x="13511276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5400000">
            <a:off x="11293767" y="3770743"/>
            <a:ext cx="1063895" cy="38100"/>
            <a:chOff x="0" y="0"/>
            <a:chExt cx="1418527" cy="50800"/>
          </a:xfrm>
        </p:grpSpPr>
        <p:sp>
          <p:nvSpPr>
            <p:cNvPr id="7" name="Freeform 7"/>
            <p:cNvSpPr/>
            <p:nvPr/>
          </p:nvSpPr>
          <p:spPr>
            <a:xfrm>
              <a:off x="25400" y="0"/>
              <a:ext cx="1367790" cy="50800"/>
            </a:xfrm>
            <a:custGeom>
              <a:avLst/>
              <a:gdLst/>
              <a:ahLst/>
              <a:cxnLst/>
              <a:rect l="l" t="t" r="r" b="b"/>
              <a:pathLst>
                <a:path w="1367790" h="50800">
                  <a:moveTo>
                    <a:pt x="0" y="0"/>
                  </a:moveTo>
                  <a:lnTo>
                    <a:pt x="1367790" y="0"/>
                  </a:lnTo>
                  <a:lnTo>
                    <a:pt x="1367790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 rot="5400000">
            <a:off x="6612981" y="6440057"/>
            <a:ext cx="1063895" cy="38100"/>
            <a:chOff x="0" y="0"/>
            <a:chExt cx="1418527" cy="50800"/>
          </a:xfrm>
        </p:grpSpPr>
        <p:sp>
          <p:nvSpPr>
            <p:cNvPr id="9" name="Freeform 9"/>
            <p:cNvSpPr/>
            <p:nvPr/>
          </p:nvSpPr>
          <p:spPr>
            <a:xfrm>
              <a:off x="25400" y="0"/>
              <a:ext cx="1367790" cy="50800"/>
            </a:xfrm>
            <a:custGeom>
              <a:avLst/>
              <a:gdLst/>
              <a:ahLst/>
              <a:cxnLst/>
              <a:rect l="l" t="t" r="r" b="b"/>
              <a:pathLst>
                <a:path w="1367790" h="50800">
                  <a:moveTo>
                    <a:pt x="0" y="0"/>
                  </a:moveTo>
                  <a:lnTo>
                    <a:pt x="1367790" y="0"/>
                  </a:lnTo>
                  <a:lnTo>
                    <a:pt x="1367790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1805330" y="8106119"/>
            <a:ext cx="1147039" cy="1152180"/>
          </a:xfrm>
          <a:custGeom>
            <a:avLst/>
            <a:gdLst/>
            <a:ahLst/>
            <a:cxnLst/>
            <a:rect l="l" t="t" r="r" b="b"/>
            <a:pathLst>
              <a:path w="1147039" h="1152180">
                <a:moveTo>
                  <a:pt x="0" y="0"/>
                </a:moveTo>
                <a:lnTo>
                  <a:pt x="1147039" y="0"/>
                </a:lnTo>
                <a:lnTo>
                  <a:pt x="1147039" y="1152180"/>
                </a:lnTo>
                <a:lnTo>
                  <a:pt x="0" y="11521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19329" y="7622689"/>
            <a:ext cx="966862" cy="966776"/>
          </a:xfrm>
          <a:custGeom>
            <a:avLst/>
            <a:gdLst/>
            <a:ahLst/>
            <a:cxnLst/>
            <a:rect l="l" t="t" r="r" b="b"/>
            <a:pathLst>
              <a:path w="966862" h="966776">
                <a:moveTo>
                  <a:pt x="0" y="0"/>
                </a:moveTo>
                <a:lnTo>
                  <a:pt x="966862" y="0"/>
                </a:lnTo>
                <a:lnTo>
                  <a:pt x="966862" y="966776"/>
                </a:lnTo>
                <a:lnTo>
                  <a:pt x="0" y="9667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31173" y="8106119"/>
            <a:ext cx="1103488" cy="1108434"/>
          </a:xfrm>
          <a:custGeom>
            <a:avLst/>
            <a:gdLst/>
            <a:ahLst/>
            <a:cxnLst/>
            <a:rect l="l" t="t" r="r" b="b"/>
            <a:pathLst>
              <a:path w="1103488" h="1108434">
                <a:moveTo>
                  <a:pt x="0" y="0"/>
                </a:moveTo>
                <a:lnTo>
                  <a:pt x="1103488" y="0"/>
                </a:lnTo>
                <a:lnTo>
                  <a:pt x="1103488" y="1108434"/>
                </a:lnTo>
                <a:lnTo>
                  <a:pt x="0" y="11084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85488" y="8106119"/>
            <a:ext cx="1147039" cy="1152180"/>
          </a:xfrm>
          <a:custGeom>
            <a:avLst/>
            <a:gdLst/>
            <a:ahLst/>
            <a:cxnLst/>
            <a:rect l="l" t="t" r="r" b="b"/>
            <a:pathLst>
              <a:path w="1147039" h="1152180">
                <a:moveTo>
                  <a:pt x="0" y="0"/>
                </a:moveTo>
                <a:lnTo>
                  <a:pt x="1147038" y="0"/>
                </a:lnTo>
                <a:lnTo>
                  <a:pt x="1147038" y="1152180"/>
                </a:lnTo>
                <a:lnTo>
                  <a:pt x="0" y="11521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70273" y="7622689"/>
            <a:ext cx="966862" cy="966776"/>
          </a:xfrm>
          <a:custGeom>
            <a:avLst/>
            <a:gdLst/>
            <a:ahLst/>
            <a:cxnLst/>
            <a:rect l="l" t="t" r="r" b="b"/>
            <a:pathLst>
              <a:path w="966862" h="966776">
                <a:moveTo>
                  <a:pt x="0" y="0"/>
                </a:moveTo>
                <a:lnTo>
                  <a:pt x="966862" y="0"/>
                </a:lnTo>
                <a:lnTo>
                  <a:pt x="966862" y="966776"/>
                </a:lnTo>
                <a:lnTo>
                  <a:pt x="0" y="9667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82917" y="8105718"/>
            <a:ext cx="1152581" cy="1152581"/>
          </a:xfrm>
          <a:custGeom>
            <a:avLst/>
            <a:gdLst/>
            <a:ahLst/>
            <a:cxnLst/>
            <a:rect l="l" t="t" r="r" b="b"/>
            <a:pathLst>
              <a:path w="1152581" h="1152581">
                <a:moveTo>
                  <a:pt x="0" y="0"/>
                </a:moveTo>
                <a:lnTo>
                  <a:pt x="1152581" y="0"/>
                </a:lnTo>
                <a:lnTo>
                  <a:pt x="1152581" y="1152581"/>
                </a:lnTo>
                <a:lnTo>
                  <a:pt x="0" y="115258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6435685" y="681202"/>
            <a:ext cx="952071" cy="1273674"/>
          </a:xfrm>
          <a:custGeom>
            <a:avLst/>
            <a:gdLst/>
            <a:ahLst/>
            <a:cxnLst/>
            <a:rect l="l" t="t" r="r" b="b"/>
            <a:pathLst>
              <a:path w="952071" h="1273674">
                <a:moveTo>
                  <a:pt x="0" y="0"/>
                </a:moveTo>
                <a:lnTo>
                  <a:pt x="952071" y="0"/>
                </a:lnTo>
                <a:lnTo>
                  <a:pt x="952071" y="1273674"/>
                </a:lnTo>
                <a:lnTo>
                  <a:pt x="0" y="127367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3162680" y="8478833"/>
            <a:ext cx="2787452" cy="540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36"/>
              </a:lnSpc>
            </a:pPr>
            <a:r>
              <a:rPr lang="en-US" sz="4436" spc="-221">
                <a:solidFill>
                  <a:srgbClr val="FFFFFF"/>
                </a:solidFill>
                <a:latin typeface="Now Bold"/>
              </a:rPr>
              <a:t>PPFB a. s.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3180370"/>
            <a:ext cx="10412787" cy="188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677"/>
              </a:lnSpc>
            </a:pPr>
            <a:r>
              <a:rPr lang="en-US" sz="9769">
                <a:solidFill>
                  <a:srgbClr val="FFFFFF"/>
                </a:solidFill>
                <a:latin typeface="Roboto Bold"/>
              </a:rPr>
              <a:t>PLZEŇSKÁ PRVNÍ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576312" y="6138745"/>
            <a:ext cx="8233629" cy="545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18"/>
              </a:lnSpc>
            </a:pPr>
            <a:r>
              <a:rPr lang="en-US" sz="2727">
                <a:solidFill>
                  <a:srgbClr val="FFFFFF"/>
                </a:solidFill>
                <a:latin typeface="Roboto Bold"/>
              </a:rPr>
              <a:t>BOHATSTVÍ A PROSPERITA, TO JE NAŠE IDENTITA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208332" y="4495977"/>
            <a:ext cx="10412787" cy="188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677"/>
              </a:lnSpc>
            </a:pPr>
            <a:r>
              <a:rPr lang="en-US" sz="9769">
                <a:solidFill>
                  <a:srgbClr val="FFFFFF"/>
                </a:solidFill>
                <a:latin typeface="Roboto Bold"/>
              </a:rPr>
              <a:t> FIKTIVNÍ BANKA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6088106" y="1998814"/>
            <a:ext cx="1647230" cy="539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3"/>
              </a:lnSpc>
              <a:spcBef>
                <a:spcPct val="0"/>
              </a:spcBef>
            </a:pPr>
            <a:r>
              <a:rPr lang="en-US" sz="3138">
                <a:solidFill>
                  <a:srgbClr val="FFFFFF"/>
                </a:solidFill>
                <a:latin typeface="Roboto"/>
              </a:rPr>
              <a:t>VFF MUB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5483818" y="4900776"/>
            <a:ext cx="7028653" cy="57150"/>
            <a:chOff x="0" y="0"/>
            <a:chExt cx="9371537" cy="76200"/>
          </a:xfrm>
        </p:grpSpPr>
        <p:sp>
          <p:nvSpPr>
            <p:cNvPr id="3" name="Freeform 3"/>
            <p:cNvSpPr/>
            <p:nvPr/>
          </p:nvSpPr>
          <p:spPr>
            <a:xfrm>
              <a:off x="38100" y="0"/>
              <a:ext cx="9295384" cy="76200"/>
            </a:xfrm>
            <a:custGeom>
              <a:avLst/>
              <a:gdLst/>
              <a:ahLst/>
              <a:cxnLst/>
              <a:rect l="l" t="t" r="r" b="b"/>
              <a:pathLst>
                <a:path w="9295384" h="76200">
                  <a:moveTo>
                    <a:pt x="0" y="0"/>
                  </a:moveTo>
                  <a:lnTo>
                    <a:pt x="9295384" y="0"/>
                  </a:lnTo>
                  <a:lnTo>
                    <a:pt x="9295384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2273604" y="5040677"/>
            <a:ext cx="13716375" cy="57150"/>
            <a:chOff x="0" y="0"/>
            <a:chExt cx="18288500" cy="76200"/>
          </a:xfrm>
        </p:grpSpPr>
        <p:sp>
          <p:nvSpPr>
            <p:cNvPr id="5" name="Freeform 5"/>
            <p:cNvSpPr/>
            <p:nvPr/>
          </p:nvSpPr>
          <p:spPr>
            <a:xfrm>
              <a:off x="38100" y="0"/>
              <a:ext cx="18212308" cy="76200"/>
            </a:xfrm>
            <a:custGeom>
              <a:avLst/>
              <a:gdLst/>
              <a:ahLst/>
              <a:cxnLst/>
              <a:rect l="l" t="t" r="r" b="b"/>
              <a:pathLst>
                <a:path w="18212308" h="76200">
                  <a:moveTo>
                    <a:pt x="0" y="0"/>
                  </a:moveTo>
                  <a:lnTo>
                    <a:pt x="18212308" y="0"/>
                  </a:lnTo>
                  <a:lnTo>
                    <a:pt x="18212308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0803230" y="6305529"/>
            <a:ext cx="437452" cy="437452"/>
          </a:xfrm>
          <a:custGeom>
            <a:avLst/>
            <a:gdLst/>
            <a:ahLst/>
            <a:cxnLst/>
            <a:rect l="l" t="t" r="r" b="b"/>
            <a:pathLst>
              <a:path w="437452" h="437452">
                <a:moveTo>
                  <a:pt x="0" y="0"/>
                </a:moveTo>
                <a:lnTo>
                  <a:pt x="437452" y="0"/>
                </a:lnTo>
                <a:lnTo>
                  <a:pt x="437452" y="437452"/>
                </a:lnTo>
                <a:lnTo>
                  <a:pt x="0" y="4374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436343" y="6223850"/>
            <a:ext cx="1025389" cy="1038834"/>
          </a:xfrm>
          <a:custGeom>
            <a:avLst/>
            <a:gdLst/>
            <a:ahLst/>
            <a:cxnLst/>
            <a:rect l="l" t="t" r="r" b="b"/>
            <a:pathLst>
              <a:path w="1025389" h="1038834">
                <a:moveTo>
                  <a:pt x="0" y="0"/>
                </a:moveTo>
                <a:lnTo>
                  <a:pt x="1025389" y="0"/>
                </a:lnTo>
                <a:lnTo>
                  <a:pt x="1025389" y="1038834"/>
                </a:lnTo>
                <a:lnTo>
                  <a:pt x="0" y="10388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533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462621" y="7649721"/>
            <a:ext cx="2257366" cy="2218713"/>
          </a:xfrm>
          <a:custGeom>
            <a:avLst/>
            <a:gdLst/>
            <a:ahLst/>
            <a:cxnLst/>
            <a:rect l="l" t="t" r="r" b="b"/>
            <a:pathLst>
              <a:path w="2257366" h="2218713">
                <a:moveTo>
                  <a:pt x="0" y="0"/>
                </a:moveTo>
                <a:lnTo>
                  <a:pt x="2257366" y="0"/>
                </a:lnTo>
                <a:lnTo>
                  <a:pt x="2257366" y="2218713"/>
                </a:lnTo>
                <a:lnTo>
                  <a:pt x="0" y="22187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2919" t="-5631" r="-20820" b="-40612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436343" y="2566171"/>
            <a:ext cx="1059394" cy="1051580"/>
          </a:xfrm>
          <a:custGeom>
            <a:avLst/>
            <a:gdLst/>
            <a:ahLst/>
            <a:cxnLst/>
            <a:rect l="l" t="t" r="r" b="b"/>
            <a:pathLst>
              <a:path w="1059394" h="1051580">
                <a:moveTo>
                  <a:pt x="0" y="0"/>
                </a:moveTo>
                <a:lnTo>
                  <a:pt x="1059394" y="0"/>
                </a:lnTo>
                <a:lnTo>
                  <a:pt x="1059394" y="1051580"/>
                </a:lnTo>
                <a:lnTo>
                  <a:pt x="0" y="10515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156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106550" y="2487892"/>
            <a:ext cx="1126896" cy="1126896"/>
          </a:xfrm>
          <a:custGeom>
            <a:avLst/>
            <a:gdLst/>
            <a:ahLst/>
            <a:cxnLst/>
            <a:rect l="l" t="t" r="r" b="b"/>
            <a:pathLst>
              <a:path w="1126896" h="1126896">
                <a:moveTo>
                  <a:pt x="0" y="0"/>
                </a:moveTo>
                <a:lnTo>
                  <a:pt x="1126896" y="0"/>
                </a:lnTo>
                <a:lnTo>
                  <a:pt x="1126896" y="1126896"/>
                </a:lnTo>
                <a:lnTo>
                  <a:pt x="0" y="11268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823453" y="5706923"/>
            <a:ext cx="1409994" cy="1197213"/>
          </a:xfrm>
          <a:custGeom>
            <a:avLst/>
            <a:gdLst/>
            <a:ahLst/>
            <a:cxnLst/>
            <a:rect l="l" t="t" r="r" b="b"/>
            <a:pathLst>
              <a:path w="1409994" h="1197213">
                <a:moveTo>
                  <a:pt x="0" y="0"/>
                </a:moveTo>
                <a:lnTo>
                  <a:pt x="1409994" y="0"/>
                </a:lnTo>
                <a:lnTo>
                  <a:pt x="1409994" y="1197213"/>
                </a:lnTo>
                <a:lnTo>
                  <a:pt x="0" y="119721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b="-383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716384" y="5453845"/>
            <a:ext cx="2497526" cy="620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7"/>
              </a:lnSpc>
            </a:pPr>
            <a:r>
              <a:rPr lang="en-US" sz="2891">
                <a:solidFill>
                  <a:srgbClr val="FFFFFF"/>
                </a:solidFill>
                <a:latin typeface="Roboto Bold"/>
              </a:rPr>
              <a:t>Adresa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643021" y="2278342"/>
            <a:ext cx="3216597" cy="701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65"/>
              </a:lnSpc>
            </a:pPr>
            <a:r>
              <a:rPr lang="en-US" sz="3310">
                <a:solidFill>
                  <a:srgbClr val="FFFFFF"/>
                </a:solidFill>
                <a:latin typeface="Roboto Bold"/>
              </a:rPr>
              <a:t>Kontaktní údaje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803230" y="2471802"/>
            <a:ext cx="2497526" cy="620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7"/>
              </a:lnSpc>
            </a:pPr>
            <a:r>
              <a:rPr lang="en-US" sz="2891">
                <a:solidFill>
                  <a:srgbClr val="FFFFFF"/>
                </a:solidFill>
                <a:latin typeface="Roboto Bold"/>
              </a:rPr>
              <a:t>Firma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677591" y="6115029"/>
            <a:ext cx="5033394" cy="1699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7"/>
              </a:lnSpc>
            </a:pPr>
            <a:r>
              <a:rPr lang="en-US" sz="2891">
                <a:solidFill>
                  <a:srgbClr val="FFFFFF"/>
                </a:solidFill>
                <a:latin typeface="Roboto"/>
              </a:rPr>
              <a:t>Střední škola informatiky</a:t>
            </a:r>
          </a:p>
          <a:p>
            <a:pPr algn="l">
              <a:lnSpc>
                <a:spcPts val="4337"/>
              </a:lnSpc>
            </a:pPr>
            <a:r>
              <a:rPr lang="en-US" sz="2891">
                <a:solidFill>
                  <a:srgbClr val="FFFFFF"/>
                </a:solidFill>
                <a:latin typeface="Roboto"/>
              </a:rPr>
              <a:t>a finančních služeb, </a:t>
            </a:r>
          </a:p>
          <a:p>
            <a:pPr algn="l">
              <a:lnSpc>
                <a:spcPts val="4337"/>
              </a:lnSpc>
            </a:pPr>
            <a:r>
              <a:rPr lang="en-US" sz="2891">
                <a:solidFill>
                  <a:srgbClr val="FFFFFF"/>
                </a:solidFill>
                <a:latin typeface="Roboto"/>
              </a:rPr>
              <a:t>Plzeň 301 00 Klatovská 200G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643021" y="3643696"/>
            <a:ext cx="5454201" cy="701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65"/>
              </a:lnSpc>
            </a:pPr>
            <a:r>
              <a:rPr lang="en-US" sz="3310">
                <a:solidFill>
                  <a:srgbClr val="FFFFFF"/>
                </a:solidFill>
                <a:latin typeface="Roboto"/>
              </a:rPr>
              <a:t>fiba@infis.cz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43021" y="2962622"/>
            <a:ext cx="5454201" cy="701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65"/>
              </a:lnSpc>
            </a:pPr>
            <a:r>
              <a:rPr lang="en-US" sz="3310">
                <a:solidFill>
                  <a:srgbClr val="FFFFFF"/>
                </a:solidFill>
                <a:latin typeface="Roboto"/>
              </a:rPr>
              <a:t>+420 377 832 413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803230" y="5453845"/>
            <a:ext cx="2497526" cy="620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7"/>
              </a:lnSpc>
            </a:pPr>
            <a:r>
              <a:rPr lang="en-US" sz="2891">
                <a:solidFill>
                  <a:srgbClr val="FFFFFF"/>
                </a:solidFill>
                <a:latin typeface="Roboto Bold"/>
              </a:rPr>
              <a:t>Sociální sítě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461020" y="6229329"/>
            <a:ext cx="5349032" cy="513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53"/>
              </a:lnSpc>
            </a:pPr>
            <a:r>
              <a:rPr lang="en-US" sz="2891" spc="43">
                <a:solidFill>
                  <a:srgbClr val="FFFFFF"/>
                </a:solidFill>
                <a:latin typeface="Roboto"/>
              </a:rPr>
              <a:t>ppfb_a.s._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803230" y="6765117"/>
            <a:ext cx="5349032" cy="513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53"/>
              </a:lnSpc>
            </a:pPr>
            <a:r>
              <a:rPr lang="en-US" sz="2891" spc="43">
                <a:solidFill>
                  <a:srgbClr val="FFFFFF"/>
                </a:solidFill>
                <a:latin typeface="Roboto"/>
              </a:rPr>
              <a:t>https://ppfb.sumavaregion.cz/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803230" y="3011182"/>
            <a:ext cx="4764200" cy="620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7"/>
              </a:lnSpc>
            </a:pPr>
            <a:r>
              <a:rPr lang="en-US" sz="2891">
                <a:solidFill>
                  <a:srgbClr val="FFFFFF"/>
                </a:solidFill>
                <a:latin typeface="Roboto"/>
              </a:rPr>
              <a:t>IČ: 13102401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803230" y="3499174"/>
            <a:ext cx="4764200" cy="620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7"/>
              </a:lnSpc>
            </a:pPr>
            <a:r>
              <a:rPr lang="en-US" sz="2891">
                <a:solidFill>
                  <a:srgbClr val="FFFFFF"/>
                </a:solidFill>
                <a:latin typeface="Roboto"/>
              </a:rPr>
              <a:t>Bankovní číslo: 100001/9100</a:t>
            </a:r>
          </a:p>
        </p:txBody>
      </p:sp>
      <p:sp>
        <p:nvSpPr>
          <p:cNvPr id="23" name="Freeform 23"/>
          <p:cNvSpPr/>
          <p:nvPr/>
        </p:nvSpPr>
        <p:spPr>
          <a:xfrm>
            <a:off x="16435685" y="681202"/>
            <a:ext cx="952071" cy="1273674"/>
          </a:xfrm>
          <a:custGeom>
            <a:avLst/>
            <a:gdLst/>
            <a:ahLst/>
            <a:cxnLst/>
            <a:rect l="l" t="t" r="r" b="b"/>
            <a:pathLst>
              <a:path w="952071" h="1273674">
                <a:moveTo>
                  <a:pt x="0" y="0"/>
                </a:moveTo>
                <a:lnTo>
                  <a:pt x="952071" y="0"/>
                </a:lnTo>
                <a:lnTo>
                  <a:pt x="952071" y="1273674"/>
                </a:lnTo>
                <a:lnTo>
                  <a:pt x="0" y="127367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16088106" y="1998814"/>
            <a:ext cx="1647230" cy="539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3"/>
              </a:lnSpc>
              <a:spcBef>
                <a:spcPct val="0"/>
              </a:spcBef>
            </a:pPr>
            <a:r>
              <a:rPr lang="en-US" sz="3138">
                <a:solidFill>
                  <a:srgbClr val="FFFFFF"/>
                </a:solidFill>
                <a:latin typeface="Roboto"/>
              </a:rPr>
              <a:t>VFF MUB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1623" y="3787758"/>
            <a:ext cx="7088780" cy="19050"/>
            <a:chOff x="0" y="0"/>
            <a:chExt cx="9451707" cy="25400"/>
          </a:xfrm>
        </p:grpSpPr>
        <p:sp>
          <p:nvSpPr>
            <p:cNvPr id="3" name="Freeform 3"/>
            <p:cNvSpPr/>
            <p:nvPr/>
          </p:nvSpPr>
          <p:spPr>
            <a:xfrm>
              <a:off x="12700" y="0"/>
              <a:ext cx="9426321" cy="25400"/>
            </a:xfrm>
            <a:custGeom>
              <a:avLst/>
              <a:gdLst/>
              <a:ahLst/>
              <a:cxnLst/>
              <a:rect l="l" t="t" r="r" b="b"/>
              <a:pathLst>
                <a:path w="9426321" h="25400">
                  <a:moveTo>
                    <a:pt x="0" y="0"/>
                  </a:moveTo>
                  <a:lnTo>
                    <a:pt x="9426321" y="0"/>
                  </a:lnTo>
                  <a:lnTo>
                    <a:pt x="9426321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 rot="5400000">
            <a:off x="7543655" y="4109932"/>
            <a:ext cx="689543" cy="19050"/>
            <a:chOff x="0" y="0"/>
            <a:chExt cx="919391" cy="25400"/>
          </a:xfrm>
        </p:grpSpPr>
        <p:sp>
          <p:nvSpPr>
            <p:cNvPr id="5" name="Freeform 5"/>
            <p:cNvSpPr/>
            <p:nvPr/>
          </p:nvSpPr>
          <p:spPr>
            <a:xfrm>
              <a:off x="12700" y="0"/>
              <a:ext cx="893953" cy="25400"/>
            </a:xfrm>
            <a:custGeom>
              <a:avLst/>
              <a:gdLst/>
              <a:ahLst/>
              <a:cxnLst/>
              <a:rect l="l" t="t" r="r" b="b"/>
              <a:pathLst>
                <a:path w="893953" h="25400">
                  <a:moveTo>
                    <a:pt x="0" y="0"/>
                  </a:moveTo>
                  <a:lnTo>
                    <a:pt x="893953" y="0"/>
                  </a:lnTo>
                  <a:lnTo>
                    <a:pt x="893953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094208" y="8936798"/>
            <a:ext cx="6417086" cy="19050"/>
            <a:chOff x="0" y="0"/>
            <a:chExt cx="8556115" cy="25400"/>
          </a:xfrm>
        </p:grpSpPr>
        <p:sp>
          <p:nvSpPr>
            <p:cNvPr id="7" name="Freeform 7"/>
            <p:cNvSpPr/>
            <p:nvPr/>
          </p:nvSpPr>
          <p:spPr>
            <a:xfrm>
              <a:off x="12700" y="0"/>
              <a:ext cx="8530717" cy="25400"/>
            </a:xfrm>
            <a:custGeom>
              <a:avLst/>
              <a:gdLst/>
              <a:ahLst/>
              <a:cxnLst/>
              <a:rect l="l" t="t" r="r" b="b"/>
              <a:pathLst>
                <a:path w="8530717" h="25400">
                  <a:moveTo>
                    <a:pt x="0" y="0"/>
                  </a:moveTo>
                  <a:lnTo>
                    <a:pt x="8530717" y="0"/>
                  </a:lnTo>
                  <a:lnTo>
                    <a:pt x="8530717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 rot="5400000">
            <a:off x="3770375" y="8612965"/>
            <a:ext cx="666716" cy="19050"/>
            <a:chOff x="0" y="0"/>
            <a:chExt cx="888955" cy="25400"/>
          </a:xfrm>
        </p:grpSpPr>
        <p:sp>
          <p:nvSpPr>
            <p:cNvPr id="9" name="Freeform 9"/>
            <p:cNvSpPr/>
            <p:nvPr/>
          </p:nvSpPr>
          <p:spPr>
            <a:xfrm>
              <a:off x="12700" y="0"/>
              <a:ext cx="863600" cy="25400"/>
            </a:xfrm>
            <a:custGeom>
              <a:avLst/>
              <a:gdLst/>
              <a:ahLst/>
              <a:cxnLst/>
              <a:rect l="l" t="t" r="r" b="b"/>
              <a:pathLst>
                <a:path w="863600" h="25400">
                  <a:moveTo>
                    <a:pt x="0" y="0"/>
                  </a:moveTo>
                  <a:lnTo>
                    <a:pt x="863600" y="0"/>
                  </a:lnTo>
                  <a:lnTo>
                    <a:pt x="863600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9301053" y="2294123"/>
            <a:ext cx="6511456" cy="4359261"/>
            <a:chOff x="0" y="0"/>
            <a:chExt cx="8681942" cy="5812348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8681942" cy="5812348"/>
              <a:chOff x="0" y="0"/>
              <a:chExt cx="1714951" cy="1148118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714952" cy="1148118"/>
              </a:xfrm>
              <a:custGeom>
                <a:avLst/>
                <a:gdLst/>
                <a:ahLst/>
                <a:cxnLst/>
                <a:rect l="l" t="t" r="r" b="b"/>
                <a:pathLst>
                  <a:path w="1714952" h="1148118">
                    <a:moveTo>
                      <a:pt x="0" y="0"/>
                    </a:moveTo>
                    <a:lnTo>
                      <a:pt x="1714952" y="0"/>
                    </a:lnTo>
                    <a:lnTo>
                      <a:pt x="1714952" y="1148118"/>
                    </a:lnTo>
                    <a:lnTo>
                      <a:pt x="0" y="1148118"/>
                    </a:lnTo>
                    <a:close/>
                  </a:path>
                </a:pathLst>
              </a:custGeom>
              <a:solidFill>
                <a:srgbClr val="FFFFFF">
                  <a:alpha val="98824"/>
                </a:srgbClr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1714951" cy="11862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4" name="Freeform 14"/>
            <p:cNvSpPr/>
            <p:nvPr/>
          </p:nvSpPr>
          <p:spPr>
            <a:xfrm>
              <a:off x="239268" y="312613"/>
              <a:ext cx="8178005" cy="5066956"/>
            </a:xfrm>
            <a:custGeom>
              <a:avLst/>
              <a:gdLst/>
              <a:ahLst/>
              <a:cxnLst/>
              <a:rect l="l" t="t" r="r" b="b"/>
              <a:pathLst>
                <a:path w="8178005" h="5066956">
                  <a:moveTo>
                    <a:pt x="0" y="0"/>
                  </a:moveTo>
                  <a:lnTo>
                    <a:pt x="8178005" y="0"/>
                  </a:lnTo>
                  <a:lnTo>
                    <a:pt x="8178005" y="5066956"/>
                  </a:lnTo>
                  <a:lnTo>
                    <a:pt x="0" y="50669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963840" y="885825"/>
            <a:ext cx="3316410" cy="1309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758"/>
              </a:lnSpc>
            </a:pPr>
            <a:r>
              <a:rPr lang="en-US" sz="7684">
                <a:solidFill>
                  <a:srgbClr val="FFFFFF"/>
                </a:solidFill>
                <a:latin typeface="Open Sans 2 Bold"/>
              </a:rPr>
              <a:t>O nás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280250" y="7113146"/>
            <a:ext cx="7493585" cy="1579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69"/>
              </a:lnSpc>
            </a:pPr>
            <a:r>
              <a:rPr lang="en-US" sz="3212" spc="9">
                <a:solidFill>
                  <a:srgbClr val="FFFFFF"/>
                </a:solidFill>
                <a:latin typeface="Roboto"/>
              </a:rPr>
              <a:t>Byli jsme založeni roku 1994, a proto máme spoustu zkušeností týkajících se financí a jak s nimi nakládat.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63840" y="3417044"/>
            <a:ext cx="6946563" cy="2056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87"/>
              </a:lnSpc>
            </a:pPr>
            <a:endParaRPr/>
          </a:p>
          <a:p>
            <a:pPr algn="l">
              <a:lnSpc>
                <a:spcPts val="4088"/>
              </a:lnSpc>
            </a:pPr>
            <a:r>
              <a:rPr lang="en-US" sz="3149" spc="18">
                <a:solidFill>
                  <a:srgbClr val="FFFFFF"/>
                </a:solidFill>
                <a:latin typeface="Roboto"/>
              </a:rPr>
              <a:t>Jsme členy fiktivní banky, staráme se o vaše finance a pomáháme vám zahájit a udržet vaše investice.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49603" y="2256845"/>
            <a:ext cx="5411262" cy="892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66"/>
              </a:lnSpc>
            </a:pPr>
            <a:r>
              <a:rPr lang="en-US" sz="4618">
                <a:solidFill>
                  <a:srgbClr val="FFFFFF"/>
                </a:solidFill>
                <a:latin typeface="Roboto"/>
              </a:rPr>
              <a:t>Kdo vlastně jsme?</a:t>
            </a:r>
          </a:p>
        </p:txBody>
      </p:sp>
      <p:sp>
        <p:nvSpPr>
          <p:cNvPr id="19" name="Freeform 19"/>
          <p:cNvSpPr/>
          <p:nvPr/>
        </p:nvSpPr>
        <p:spPr>
          <a:xfrm>
            <a:off x="16435685" y="681202"/>
            <a:ext cx="952071" cy="1273674"/>
          </a:xfrm>
          <a:custGeom>
            <a:avLst/>
            <a:gdLst/>
            <a:ahLst/>
            <a:cxnLst/>
            <a:rect l="l" t="t" r="r" b="b"/>
            <a:pathLst>
              <a:path w="952071" h="1273674">
                <a:moveTo>
                  <a:pt x="0" y="0"/>
                </a:moveTo>
                <a:lnTo>
                  <a:pt x="952071" y="0"/>
                </a:lnTo>
                <a:lnTo>
                  <a:pt x="952071" y="1273674"/>
                </a:lnTo>
                <a:lnTo>
                  <a:pt x="0" y="12736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6088106" y="1998814"/>
            <a:ext cx="1647230" cy="539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3"/>
              </a:lnSpc>
              <a:spcBef>
                <a:spcPct val="0"/>
              </a:spcBef>
            </a:pPr>
            <a:r>
              <a:rPr lang="en-US" sz="3138">
                <a:solidFill>
                  <a:srgbClr val="FFFFFF"/>
                </a:solidFill>
                <a:latin typeface="Roboto"/>
              </a:rPr>
              <a:t>VFF MUB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220444" y="4461010"/>
            <a:ext cx="5516686" cy="19050"/>
            <a:chOff x="0" y="0"/>
            <a:chExt cx="7355581" cy="25400"/>
          </a:xfrm>
        </p:grpSpPr>
        <p:sp>
          <p:nvSpPr>
            <p:cNvPr id="3" name="Freeform 3"/>
            <p:cNvSpPr/>
            <p:nvPr/>
          </p:nvSpPr>
          <p:spPr>
            <a:xfrm>
              <a:off x="12700" y="0"/>
              <a:ext cx="7330186" cy="25400"/>
            </a:xfrm>
            <a:custGeom>
              <a:avLst/>
              <a:gdLst/>
              <a:ahLst/>
              <a:cxnLst/>
              <a:rect l="l" t="t" r="r" b="b"/>
              <a:pathLst>
                <a:path w="7330186" h="25400">
                  <a:moveTo>
                    <a:pt x="0" y="0"/>
                  </a:moveTo>
                  <a:lnTo>
                    <a:pt x="7330186" y="0"/>
                  </a:lnTo>
                  <a:lnTo>
                    <a:pt x="7330186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 rot="5400000">
            <a:off x="16428780" y="4724846"/>
            <a:ext cx="576928" cy="19050"/>
            <a:chOff x="0" y="0"/>
            <a:chExt cx="769237" cy="25400"/>
          </a:xfrm>
        </p:grpSpPr>
        <p:sp>
          <p:nvSpPr>
            <p:cNvPr id="5" name="Freeform 5"/>
            <p:cNvSpPr/>
            <p:nvPr/>
          </p:nvSpPr>
          <p:spPr>
            <a:xfrm>
              <a:off x="12700" y="0"/>
              <a:ext cx="743839" cy="25400"/>
            </a:xfrm>
            <a:custGeom>
              <a:avLst/>
              <a:gdLst/>
              <a:ahLst/>
              <a:cxnLst/>
              <a:rect l="l" t="t" r="r" b="b"/>
              <a:pathLst>
                <a:path w="743839" h="25400">
                  <a:moveTo>
                    <a:pt x="0" y="0"/>
                  </a:moveTo>
                  <a:lnTo>
                    <a:pt x="743839" y="0"/>
                  </a:lnTo>
                  <a:lnTo>
                    <a:pt x="743839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6604">
            <a:off x="10595077" y="6233183"/>
            <a:ext cx="5177091" cy="19050"/>
            <a:chOff x="0" y="0"/>
            <a:chExt cx="6902788" cy="25400"/>
          </a:xfrm>
        </p:grpSpPr>
        <p:sp>
          <p:nvSpPr>
            <p:cNvPr id="7" name="Freeform 7"/>
            <p:cNvSpPr/>
            <p:nvPr/>
          </p:nvSpPr>
          <p:spPr>
            <a:xfrm>
              <a:off x="12700" y="0"/>
              <a:ext cx="6877431" cy="25400"/>
            </a:xfrm>
            <a:custGeom>
              <a:avLst/>
              <a:gdLst/>
              <a:ahLst/>
              <a:cxnLst/>
              <a:rect l="l" t="t" r="r" b="b"/>
              <a:pathLst>
                <a:path w="6877431" h="25400">
                  <a:moveTo>
                    <a:pt x="0" y="0"/>
                  </a:moveTo>
                  <a:lnTo>
                    <a:pt x="6877431" y="0"/>
                  </a:lnTo>
                  <a:lnTo>
                    <a:pt x="6877431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 rot="5400000">
            <a:off x="10303552" y="5916851"/>
            <a:ext cx="620648" cy="19050"/>
            <a:chOff x="0" y="0"/>
            <a:chExt cx="827531" cy="25400"/>
          </a:xfrm>
        </p:grpSpPr>
        <p:sp>
          <p:nvSpPr>
            <p:cNvPr id="9" name="Freeform 9"/>
            <p:cNvSpPr/>
            <p:nvPr/>
          </p:nvSpPr>
          <p:spPr>
            <a:xfrm>
              <a:off x="12700" y="0"/>
              <a:ext cx="802132" cy="25400"/>
            </a:xfrm>
            <a:custGeom>
              <a:avLst/>
              <a:gdLst/>
              <a:ahLst/>
              <a:cxnLst/>
              <a:rect l="l" t="t" r="r" b="b"/>
              <a:pathLst>
                <a:path w="802132" h="25400">
                  <a:moveTo>
                    <a:pt x="0" y="0"/>
                  </a:moveTo>
                  <a:lnTo>
                    <a:pt x="802132" y="0"/>
                  </a:lnTo>
                  <a:lnTo>
                    <a:pt x="802132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1364685" y="7027813"/>
            <a:ext cx="5013658" cy="17941"/>
            <a:chOff x="0" y="0"/>
            <a:chExt cx="7098096" cy="25400"/>
          </a:xfrm>
        </p:grpSpPr>
        <p:sp>
          <p:nvSpPr>
            <p:cNvPr id="11" name="Freeform 11"/>
            <p:cNvSpPr/>
            <p:nvPr/>
          </p:nvSpPr>
          <p:spPr>
            <a:xfrm>
              <a:off x="12700" y="0"/>
              <a:ext cx="7072757" cy="25400"/>
            </a:xfrm>
            <a:custGeom>
              <a:avLst/>
              <a:gdLst/>
              <a:ahLst/>
              <a:cxnLst/>
              <a:rect l="l" t="t" r="r" b="b"/>
              <a:pathLst>
                <a:path w="7072757" h="25400">
                  <a:moveTo>
                    <a:pt x="0" y="0"/>
                  </a:moveTo>
                  <a:lnTo>
                    <a:pt x="7072757" y="0"/>
                  </a:lnTo>
                  <a:lnTo>
                    <a:pt x="7072757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 rot="5400000">
            <a:off x="16097514" y="7267561"/>
            <a:ext cx="524887" cy="17941"/>
            <a:chOff x="0" y="0"/>
            <a:chExt cx="743109" cy="25400"/>
          </a:xfrm>
        </p:grpSpPr>
        <p:sp>
          <p:nvSpPr>
            <p:cNvPr id="13" name="Freeform 13"/>
            <p:cNvSpPr/>
            <p:nvPr/>
          </p:nvSpPr>
          <p:spPr>
            <a:xfrm>
              <a:off x="12700" y="0"/>
              <a:ext cx="717677" cy="25400"/>
            </a:xfrm>
            <a:custGeom>
              <a:avLst/>
              <a:gdLst/>
              <a:ahLst/>
              <a:cxnLst/>
              <a:rect l="l" t="t" r="r" b="b"/>
              <a:pathLst>
                <a:path w="717677" h="25400">
                  <a:moveTo>
                    <a:pt x="0" y="0"/>
                  </a:moveTo>
                  <a:lnTo>
                    <a:pt x="717677" y="0"/>
                  </a:lnTo>
                  <a:lnTo>
                    <a:pt x="717677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0574038" y="8589617"/>
            <a:ext cx="4893721" cy="17941"/>
            <a:chOff x="0" y="0"/>
            <a:chExt cx="6928296" cy="25400"/>
          </a:xfrm>
        </p:grpSpPr>
        <p:sp>
          <p:nvSpPr>
            <p:cNvPr id="15" name="Freeform 15"/>
            <p:cNvSpPr/>
            <p:nvPr/>
          </p:nvSpPr>
          <p:spPr>
            <a:xfrm>
              <a:off x="12700" y="0"/>
              <a:ext cx="6902958" cy="25400"/>
            </a:xfrm>
            <a:custGeom>
              <a:avLst/>
              <a:gdLst/>
              <a:ahLst/>
              <a:cxnLst/>
              <a:rect l="l" t="t" r="r" b="b"/>
              <a:pathLst>
                <a:path w="6902958" h="25400">
                  <a:moveTo>
                    <a:pt x="0" y="0"/>
                  </a:moveTo>
                  <a:lnTo>
                    <a:pt x="6902958" y="0"/>
                  </a:lnTo>
                  <a:lnTo>
                    <a:pt x="6902958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6" name="Group 16"/>
          <p:cNvGrpSpPr/>
          <p:nvPr/>
        </p:nvGrpSpPr>
        <p:grpSpPr>
          <a:xfrm rot="5400000">
            <a:off x="10293261" y="8289039"/>
            <a:ext cx="601157" cy="17941"/>
            <a:chOff x="0" y="0"/>
            <a:chExt cx="851089" cy="25400"/>
          </a:xfrm>
        </p:grpSpPr>
        <p:sp>
          <p:nvSpPr>
            <p:cNvPr id="17" name="Freeform 17"/>
            <p:cNvSpPr/>
            <p:nvPr/>
          </p:nvSpPr>
          <p:spPr>
            <a:xfrm>
              <a:off x="12700" y="0"/>
              <a:ext cx="825627" cy="25400"/>
            </a:xfrm>
            <a:custGeom>
              <a:avLst/>
              <a:gdLst/>
              <a:ahLst/>
              <a:cxnLst/>
              <a:rect l="l" t="t" r="r" b="b"/>
              <a:pathLst>
                <a:path w="825627" h="25400">
                  <a:moveTo>
                    <a:pt x="0" y="0"/>
                  </a:moveTo>
                  <a:lnTo>
                    <a:pt x="825627" y="0"/>
                  </a:lnTo>
                  <a:lnTo>
                    <a:pt x="825627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8" name="Freeform 18"/>
          <p:cNvSpPr/>
          <p:nvPr/>
        </p:nvSpPr>
        <p:spPr>
          <a:xfrm rot="1350570">
            <a:off x="15615226" y="7644732"/>
            <a:ext cx="1264850" cy="1658480"/>
          </a:xfrm>
          <a:custGeom>
            <a:avLst/>
            <a:gdLst/>
            <a:ahLst/>
            <a:cxnLst/>
            <a:rect l="l" t="t" r="r" b="b"/>
            <a:pathLst>
              <a:path w="1264850" h="1658480">
                <a:moveTo>
                  <a:pt x="0" y="0"/>
                </a:moveTo>
                <a:lnTo>
                  <a:pt x="1264850" y="0"/>
                </a:lnTo>
                <a:lnTo>
                  <a:pt x="1264850" y="1658480"/>
                </a:lnTo>
                <a:lnTo>
                  <a:pt x="0" y="16584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65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209879" y="3532537"/>
            <a:ext cx="5686148" cy="6166990"/>
          </a:xfrm>
          <a:custGeom>
            <a:avLst/>
            <a:gdLst/>
            <a:ahLst/>
            <a:cxnLst/>
            <a:rect l="l" t="t" r="r" b="b"/>
            <a:pathLst>
              <a:path w="5686148" h="6166990">
                <a:moveTo>
                  <a:pt x="0" y="0"/>
                </a:moveTo>
                <a:lnTo>
                  <a:pt x="5686148" y="0"/>
                </a:lnTo>
                <a:lnTo>
                  <a:pt x="5686148" y="6166989"/>
                </a:lnTo>
                <a:lnTo>
                  <a:pt x="0" y="61669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028700" y="885825"/>
            <a:ext cx="4048506" cy="1309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752"/>
              </a:lnSpc>
            </a:pPr>
            <a:r>
              <a:rPr lang="en-US" sz="7680">
                <a:solidFill>
                  <a:srgbClr val="FFFFFF"/>
                </a:solidFill>
                <a:latin typeface="Open Sans 1 Bold"/>
              </a:rPr>
              <a:t>Medaile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265385" y="4667696"/>
            <a:ext cx="5112957" cy="1144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18"/>
              </a:lnSpc>
            </a:pPr>
            <a:r>
              <a:rPr lang="en-US" sz="3298">
                <a:solidFill>
                  <a:srgbClr val="FFFFFF"/>
                </a:solidFill>
                <a:latin typeface="Open Sans 2"/>
              </a:rPr>
              <a:t>"Může být jak investicí tak i památka na veletrh!"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304397" y="7186409"/>
            <a:ext cx="755640" cy="548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7"/>
              </a:lnSpc>
            </a:pPr>
            <a:r>
              <a:rPr lang="en-US" sz="3333">
                <a:solidFill>
                  <a:srgbClr val="FFFFFF"/>
                </a:solidFill>
                <a:latin typeface="Roboto"/>
              </a:rPr>
              <a:t>4 g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508802" y="7238794"/>
            <a:ext cx="4194283" cy="1089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5"/>
              </a:lnSpc>
            </a:pPr>
            <a:r>
              <a:rPr lang="en-US" sz="2996">
                <a:solidFill>
                  <a:srgbClr val="FFFFFF"/>
                </a:solidFill>
                <a:latin typeface="Open Sans 2"/>
              </a:rPr>
              <a:t>Další medaile najdete na našem stánku!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304397" y="6200056"/>
            <a:ext cx="3250676" cy="415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27"/>
              </a:lnSpc>
            </a:pPr>
            <a:r>
              <a:rPr lang="en-US" sz="2377">
                <a:solidFill>
                  <a:srgbClr val="FFFFFF"/>
                </a:solidFill>
                <a:latin typeface="Roboto"/>
              </a:rPr>
              <a:t> 3 719 Kč bez DPH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935667" y="5556692"/>
            <a:ext cx="3601097" cy="663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1"/>
              </a:lnSpc>
            </a:pPr>
            <a:r>
              <a:rPr lang="en-US" sz="3894">
                <a:solidFill>
                  <a:srgbClr val="FFFFFF"/>
                </a:solidFill>
                <a:latin typeface="Roboto Bold"/>
              </a:rPr>
              <a:t>Cena: 4 500 Kč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935667" y="7072202"/>
            <a:ext cx="1368730" cy="663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1"/>
              </a:lnSpc>
            </a:pPr>
            <a:r>
              <a:rPr lang="en-US" sz="3894">
                <a:solidFill>
                  <a:srgbClr val="FFFFFF"/>
                </a:solidFill>
                <a:latin typeface="Roboto Bold"/>
              </a:rPr>
              <a:t>Váha: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28700" y="2497493"/>
            <a:ext cx="9105900" cy="621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2"/>
              </a:lnSpc>
              <a:spcBef>
                <a:spcPct val="0"/>
              </a:spcBef>
            </a:pPr>
            <a:r>
              <a:rPr lang="en-US" sz="3637" dirty="0" err="1">
                <a:solidFill>
                  <a:srgbClr val="FFFFFF"/>
                </a:solidFill>
                <a:latin typeface="Roboto"/>
              </a:rPr>
              <a:t>Naše</a:t>
            </a:r>
            <a:r>
              <a:rPr lang="en-US" sz="3637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3637" dirty="0" err="1">
                <a:solidFill>
                  <a:srgbClr val="FFFFFF"/>
                </a:solidFill>
                <a:latin typeface="Roboto"/>
              </a:rPr>
              <a:t>celoroční</a:t>
            </a:r>
            <a:r>
              <a:rPr lang="en-US" sz="3637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3637" dirty="0" err="1">
                <a:solidFill>
                  <a:srgbClr val="FFFFFF"/>
                </a:solidFill>
                <a:latin typeface="Roboto"/>
              </a:rPr>
              <a:t>medaile</a:t>
            </a:r>
            <a:r>
              <a:rPr lang="en-US" sz="3637" dirty="0">
                <a:solidFill>
                  <a:srgbClr val="FFFFFF"/>
                </a:solidFill>
                <a:latin typeface="Roboto"/>
              </a:rPr>
              <a:t> s </a:t>
            </a:r>
            <a:r>
              <a:rPr lang="en-US" sz="3637" dirty="0" err="1">
                <a:solidFill>
                  <a:srgbClr val="FFFFFF"/>
                </a:solidFill>
                <a:latin typeface="Roboto"/>
              </a:rPr>
              <a:t>potiskem</a:t>
            </a:r>
            <a:r>
              <a:rPr lang="en-US" sz="3637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3637" dirty="0" err="1">
                <a:solidFill>
                  <a:srgbClr val="FFFFFF"/>
                </a:solidFill>
                <a:latin typeface="Roboto"/>
              </a:rPr>
              <a:t>Plzně</a:t>
            </a:r>
            <a:endParaRPr lang="en-US" sz="3637" dirty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16435685" y="681202"/>
            <a:ext cx="952071" cy="1273674"/>
          </a:xfrm>
          <a:custGeom>
            <a:avLst/>
            <a:gdLst/>
            <a:ahLst/>
            <a:cxnLst/>
            <a:rect l="l" t="t" r="r" b="b"/>
            <a:pathLst>
              <a:path w="952071" h="1273674">
                <a:moveTo>
                  <a:pt x="0" y="0"/>
                </a:moveTo>
                <a:lnTo>
                  <a:pt x="952071" y="0"/>
                </a:lnTo>
                <a:lnTo>
                  <a:pt x="952071" y="1273674"/>
                </a:lnTo>
                <a:lnTo>
                  <a:pt x="0" y="12736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16088106" y="1998814"/>
            <a:ext cx="1647230" cy="539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3"/>
              </a:lnSpc>
              <a:spcBef>
                <a:spcPct val="0"/>
              </a:spcBef>
            </a:pPr>
            <a:r>
              <a:rPr lang="en-US" sz="3138">
                <a:solidFill>
                  <a:srgbClr val="FFFFFF"/>
                </a:solidFill>
                <a:latin typeface="Roboto"/>
              </a:rPr>
              <a:t>VFF MUB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220444" y="4461010"/>
            <a:ext cx="5516686" cy="19050"/>
            <a:chOff x="0" y="0"/>
            <a:chExt cx="7355581" cy="25400"/>
          </a:xfrm>
        </p:grpSpPr>
        <p:sp>
          <p:nvSpPr>
            <p:cNvPr id="3" name="Freeform 3"/>
            <p:cNvSpPr/>
            <p:nvPr/>
          </p:nvSpPr>
          <p:spPr>
            <a:xfrm>
              <a:off x="12700" y="0"/>
              <a:ext cx="7330186" cy="25400"/>
            </a:xfrm>
            <a:custGeom>
              <a:avLst/>
              <a:gdLst/>
              <a:ahLst/>
              <a:cxnLst/>
              <a:rect l="l" t="t" r="r" b="b"/>
              <a:pathLst>
                <a:path w="7330186" h="25400">
                  <a:moveTo>
                    <a:pt x="0" y="0"/>
                  </a:moveTo>
                  <a:lnTo>
                    <a:pt x="7330186" y="0"/>
                  </a:lnTo>
                  <a:lnTo>
                    <a:pt x="7330186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 rot="5400000">
            <a:off x="16428780" y="4724846"/>
            <a:ext cx="576928" cy="19050"/>
            <a:chOff x="0" y="0"/>
            <a:chExt cx="769237" cy="25400"/>
          </a:xfrm>
        </p:grpSpPr>
        <p:sp>
          <p:nvSpPr>
            <p:cNvPr id="5" name="Freeform 5"/>
            <p:cNvSpPr/>
            <p:nvPr/>
          </p:nvSpPr>
          <p:spPr>
            <a:xfrm>
              <a:off x="12700" y="0"/>
              <a:ext cx="743839" cy="25400"/>
            </a:xfrm>
            <a:custGeom>
              <a:avLst/>
              <a:gdLst/>
              <a:ahLst/>
              <a:cxnLst/>
              <a:rect l="l" t="t" r="r" b="b"/>
              <a:pathLst>
                <a:path w="743839" h="25400">
                  <a:moveTo>
                    <a:pt x="0" y="0"/>
                  </a:moveTo>
                  <a:lnTo>
                    <a:pt x="743839" y="0"/>
                  </a:lnTo>
                  <a:lnTo>
                    <a:pt x="743839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6604">
            <a:off x="10595077" y="6233183"/>
            <a:ext cx="5177091" cy="19050"/>
            <a:chOff x="0" y="0"/>
            <a:chExt cx="6902788" cy="25400"/>
          </a:xfrm>
        </p:grpSpPr>
        <p:sp>
          <p:nvSpPr>
            <p:cNvPr id="7" name="Freeform 7"/>
            <p:cNvSpPr/>
            <p:nvPr/>
          </p:nvSpPr>
          <p:spPr>
            <a:xfrm>
              <a:off x="12700" y="0"/>
              <a:ext cx="6877431" cy="25400"/>
            </a:xfrm>
            <a:custGeom>
              <a:avLst/>
              <a:gdLst/>
              <a:ahLst/>
              <a:cxnLst/>
              <a:rect l="l" t="t" r="r" b="b"/>
              <a:pathLst>
                <a:path w="6877431" h="25400">
                  <a:moveTo>
                    <a:pt x="0" y="0"/>
                  </a:moveTo>
                  <a:lnTo>
                    <a:pt x="6877431" y="0"/>
                  </a:lnTo>
                  <a:lnTo>
                    <a:pt x="6877431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 rot="5400000">
            <a:off x="10303552" y="5916851"/>
            <a:ext cx="620648" cy="19050"/>
            <a:chOff x="0" y="0"/>
            <a:chExt cx="827531" cy="25400"/>
          </a:xfrm>
        </p:grpSpPr>
        <p:sp>
          <p:nvSpPr>
            <p:cNvPr id="9" name="Freeform 9"/>
            <p:cNvSpPr/>
            <p:nvPr/>
          </p:nvSpPr>
          <p:spPr>
            <a:xfrm>
              <a:off x="12700" y="0"/>
              <a:ext cx="802132" cy="25400"/>
            </a:xfrm>
            <a:custGeom>
              <a:avLst/>
              <a:gdLst/>
              <a:ahLst/>
              <a:cxnLst/>
              <a:rect l="l" t="t" r="r" b="b"/>
              <a:pathLst>
                <a:path w="802132" h="25400">
                  <a:moveTo>
                    <a:pt x="0" y="0"/>
                  </a:moveTo>
                  <a:lnTo>
                    <a:pt x="802132" y="0"/>
                  </a:lnTo>
                  <a:lnTo>
                    <a:pt x="802132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1364685" y="7027813"/>
            <a:ext cx="5013658" cy="17941"/>
            <a:chOff x="0" y="0"/>
            <a:chExt cx="7098096" cy="25400"/>
          </a:xfrm>
        </p:grpSpPr>
        <p:sp>
          <p:nvSpPr>
            <p:cNvPr id="11" name="Freeform 11"/>
            <p:cNvSpPr/>
            <p:nvPr/>
          </p:nvSpPr>
          <p:spPr>
            <a:xfrm>
              <a:off x="12700" y="0"/>
              <a:ext cx="7072757" cy="25400"/>
            </a:xfrm>
            <a:custGeom>
              <a:avLst/>
              <a:gdLst/>
              <a:ahLst/>
              <a:cxnLst/>
              <a:rect l="l" t="t" r="r" b="b"/>
              <a:pathLst>
                <a:path w="7072757" h="25400">
                  <a:moveTo>
                    <a:pt x="0" y="0"/>
                  </a:moveTo>
                  <a:lnTo>
                    <a:pt x="7072757" y="0"/>
                  </a:lnTo>
                  <a:lnTo>
                    <a:pt x="7072757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 rot="5400000">
            <a:off x="16097514" y="7267561"/>
            <a:ext cx="524887" cy="17941"/>
            <a:chOff x="0" y="0"/>
            <a:chExt cx="743109" cy="25400"/>
          </a:xfrm>
        </p:grpSpPr>
        <p:sp>
          <p:nvSpPr>
            <p:cNvPr id="13" name="Freeform 13"/>
            <p:cNvSpPr/>
            <p:nvPr/>
          </p:nvSpPr>
          <p:spPr>
            <a:xfrm>
              <a:off x="12700" y="0"/>
              <a:ext cx="717677" cy="25400"/>
            </a:xfrm>
            <a:custGeom>
              <a:avLst/>
              <a:gdLst/>
              <a:ahLst/>
              <a:cxnLst/>
              <a:rect l="l" t="t" r="r" b="b"/>
              <a:pathLst>
                <a:path w="717677" h="25400">
                  <a:moveTo>
                    <a:pt x="0" y="0"/>
                  </a:moveTo>
                  <a:lnTo>
                    <a:pt x="717677" y="0"/>
                  </a:lnTo>
                  <a:lnTo>
                    <a:pt x="717677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0574038" y="8589617"/>
            <a:ext cx="4893721" cy="17941"/>
            <a:chOff x="0" y="0"/>
            <a:chExt cx="6928296" cy="25400"/>
          </a:xfrm>
        </p:grpSpPr>
        <p:sp>
          <p:nvSpPr>
            <p:cNvPr id="15" name="Freeform 15"/>
            <p:cNvSpPr/>
            <p:nvPr/>
          </p:nvSpPr>
          <p:spPr>
            <a:xfrm>
              <a:off x="12700" y="0"/>
              <a:ext cx="6902958" cy="25400"/>
            </a:xfrm>
            <a:custGeom>
              <a:avLst/>
              <a:gdLst/>
              <a:ahLst/>
              <a:cxnLst/>
              <a:rect l="l" t="t" r="r" b="b"/>
              <a:pathLst>
                <a:path w="6902958" h="25400">
                  <a:moveTo>
                    <a:pt x="0" y="0"/>
                  </a:moveTo>
                  <a:lnTo>
                    <a:pt x="6902958" y="0"/>
                  </a:lnTo>
                  <a:lnTo>
                    <a:pt x="6902958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6" name="Group 16"/>
          <p:cNvGrpSpPr/>
          <p:nvPr/>
        </p:nvGrpSpPr>
        <p:grpSpPr>
          <a:xfrm rot="5400000">
            <a:off x="10293261" y="8289039"/>
            <a:ext cx="601157" cy="17941"/>
            <a:chOff x="0" y="0"/>
            <a:chExt cx="851089" cy="25400"/>
          </a:xfrm>
        </p:grpSpPr>
        <p:sp>
          <p:nvSpPr>
            <p:cNvPr id="17" name="Freeform 17"/>
            <p:cNvSpPr/>
            <p:nvPr/>
          </p:nvSpPr>
          <p:spPr>
            <a:xfrm>
              <a:off x="12700" y="0"/>
              <a:ext cx="825627" cy="25400"/>
            </a:xfrm>
            <a:custGeom>
              <a:avLst/>
              <a:gdLst/>
              <a:ahLst/>
              <a:cxnLst/>
              <a:rect l="l" t="t" r="r" b="b"/>
              <a:pathLst>
                <a:path w="825627" h="25400">
                  <a:moveTo>
                    <a:pt x="0" y="0"/>
                  </a:moveTo>
                  <a:lnTo>
                    <a:pt x="825627" y="0"/>
                  </a:lnTo>
                  <a:lnTo>
                    <a:pt x="825627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8" name="Freeform 18"/>
          <p:cNvSpPr/>
          <p:nvPr/>
        </p:nvSpPr>
        <p:spPr>
          <a:xfrm rot="1350570">
            <a:off x="15615226" y="7644732"/>
            <a:ext cx="1264850" cy="1658480"/>
          </a:xfrm>
          <a:custGeom>
            <a:avLst/>
            <a:gdLst/>
            <a:ahLst/>
            <a:cxnLst/>
            <a:rect l="l" t="t" r="r" b="b"/>
            <a:pathLst>
              <a:path w="1264850" h="1658480">
                <a:moveTo>
                  <a:pt x="0" y="0"/>
                </a:moveTo>
                <a:lnTo>
                  <a:pt x="1264850" y="0"/>
                </a:lnTo>
                <a:lnTo>
                  <a:pt x="1264850" y="1658480"/>
                </a:lnTo>
                <a:lnTo>
                  <a:pt x="0" y="16584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65"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028699" y="885825"/>
            <a:ext cx="11429997" cy="1292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752"/>
              </a:lnSpc>
            </a:pPr>
            <a:r>
              <a:rPr lang="cs-CZ" sz="7680" dirty="0">
                <a:solidFill>
                  <a:srgbClr val="FFFFFF"/>
                </a:solidFill>
                <a:latin typeface="Open Sans 1 Bold"/>
              </a:rPr>
              <a:t>Příležitostní M</a:t>
            </a:r>
            <a:r>
              <a:rPr lang="en-US" sz="7680" dirty="0" err="1">
                <a:solidFill>
                  <a:srgbClr val="FFFFFF"/>
                </a:solidFill>
                <a:latin typeface="Open Sans 1 Bold"/>
              </a:rPr>
              <a:t>edaile</a:t>
            </a:r>
            <a:endParaRPr lang="en-US" sz="7680" dirty="0">
              <a:solidFill>
                <a:srgbClr val="FFFFFF"/>
              </a:solidFill>
              <a:latin typeface="Open Sans 1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1265385" y="4667696"/>
            <a:ext cx="5112957" cy="1144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18"/>
              </a:lnSpc>
            </a:pPr>
            <a:r>
              <a:rPr lang="en-US" sz="3298" dirty="0">
                <a:solidFill>
                  <a:srgbClr val="FFFFFF"/>
                </a:solidFill>
                <a:latin typeface="Open Sans 2"/>
              </a:rPr>
              <a:t>"</a:t>
            </a:r>
            <a:r>
              <a:rPr lang="en-US" sz="3298" dirty="0" err="1">
                <a:solidFill>
                  <a:srgbClr val="FFFFFF"/>
                </a:solidFill>
                <a:latin typeface="Open Sans 2"/>
              </a:rPr>
              <a:t>Může</a:t>
            </a:r>
            <a:r>
              <a:rPr lang="en-US" sz="3298" dirty="0">
                <a:solidFill>
                  <a:srgbClr val="FFFFFF"/>
                </a:solidFill>
                <a:latin typeface="Open Sans 2"/>
              </a:rPr>
              <a:t> </a:t>
            </a:r>
            <a:r>
              <a:rPr lang="en-US" sz="3298" dirty="0" err="1">
                <a:solidFill>
                  <a:srgbClr val="FFFFFF"/>
                </a:solidFill>
                <a:latin typeface="Open Sans 2"/>
              </a:rPr>
              <a:t>být</a:t>
            </a:r>
            <a:r>
              <a:rPr lang="en-US" sz="3298" dirty="0">
                <a:solidFill>
                  <a:srgbClr val="FFFFFF"/>
                </a:solidFill>
                <a:latin typeface="Open Sans 2"/>
              </a:rPr>
              <a:t> jak </a:t>
            </a:r>
            <a:r>
              <a:rPr lang="en-US" sz="3298" dirty="0" err="1">
                <a:solidFill>
                  <a:srgbClr val="FFFFFF"/>
                </a:solidFill>
                <a:latin typeface="Open Sans 2"/>
              </a:rPr>
              <a:t>investicí</a:t>
            </a:r>
            <a:r>
              <a:rPr lang="en-US" sz="3298" dirty="0">
                <a:solidFill>
                  <a:srgbClr val="FFFFFF"/>
                </a:solidFill>
                <a:latin typeface="Open Sans 2"/>
              </a:rPr>
              <a:t> </a:t>
            </a:r>
            <a:r>
              <a:rPr lang="en-US" sz="3298" dirty="0" err="1">
                <a:solidFill>
                  <a:srgbClr val="FFFFFF"/>
                </a:solidFill>
                <a:latin typeface="Open Sans 2"/>
              </a:rPr>
              <a:t>tak</a:t>
            </a:r>
            <a:r>
              <a:rPr lang="en-US" sz="3298" dirty="0">
                <a:solidFill>
                  <a:srgbClr val="FFFFFF"/>
                </a:solidFill>
                <a:latin typeface="Open Sans 2"/>
              </a:rPr>
              <a:t> </a:t>
            </a:r>
            <a:r>
              <a:rPr lang="en-US" sz="3298" dirty="0" err="1">
                <a:solidFill>
                  <a:srgbClr val="FFFFFF"/>
                </a:solidFill>
                <a:latin typeface="Open Sans 2"/>
              </a:rPr>
              <a:t>i</a:t>
            </a:r>
            <a:r>
              <a:rPr lang="en-US" sz="3298" dirty="0">
                <a:solidFill>
                  <a:srgbClr val="FFFFFF"/>
                </a:solidFill>
                <a:latin typeface="Open Sans 2"/>
              </a:rPr>
              <a:t> </a:t>
            </a:r>
            <a:r>
              <a:rPr lang="en-US" sz="3298" dirty="0" err="1">
                <a:solidFill>
                  <a:srgbClr val="FFFFFF"/>
                </a:solidFill>
                <a:latin typeface="Open Sans 2"/>
              </a:rPr>
              <a:t>památka</a:t>
            </a:r>
            <a:r>
              <a:rPr lang="en-US" sz="3298" dirty="0">
                <a:solidFill>
                  <a:srgbClr val="FFFFFF"/>
                </a:solidFill>
                <a:latin typeface="Open Sans 2"/>
              </a:rPr>
              <a:t> </a:t>
            </a:r>
            <a:r>
              <a:rPr lang="en-US" sz="3298" dirty="0" err="1">
                <a:solidFill>
                  <a:srgbClr val="FFFFFF"/>
                </a:solidFill>
                <a:latin typeface="Open Sans 2"/>
              </a:rPr>
              <a:t>na</a:t>
            </a:r>
            <a:r>
              <a:rPr lang="en-US" sz="3298" dirty="0">
                <a:solidFill>
                  <a:srgbClr val="FFFFFF"/>
                </a:solidFill>
                <a:latin typeface="Open Sans 2"/>
              </a:rPr>
              <a:t> </a:t>
            </a:r>
            <a:r>
              <a:rPr lang="en-US" sz="3298" dirty="0" err="1">
                <a:solidFill>
                  <a:srgbClr val="FFFFFF"/>
                </a:solidFill>
                <a:latin typeface="Open Sans 2"/>
              </a:rPr>
              <a:t>veletrh</a:t>
            </a:r>
            <a:r>
              <a:rPr lang="en-US" sz="3298" dirty="0">
                <a:solidFill>
                  <a:srgbClr val="FFFFFF"/>
                </a:solidFill>
                <a:latin typeface="Open Sans 2"/>
              </a:rPr>
              <a:t>!"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304397" y="7186409"/>
            <a:ext cx="755640" cy="548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7"/>
              </a:lnSpc>
            </a:pPr>
            <a:r>
              <a:rPr lang="en-US" sz="3333">
                <a:solidFill>
                  <a:srgbClr val="FFFFFF"/>
                </a:solidFill>
                <a:latin typeface="Roboto"/>
              </a:rPr>
              <a:t>4 g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508802" y="7238794"/>
            <a:ext cx="4194283" cy="1089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5"/>
              </a:lnSpc>
            </a:pPr>
            <a:r>
              <a:rPr lang="en-US" sz="2996">
                <a:solidFill>
                  <a:srgbClr val="FFFFFF"/>
                </a:solidFill>
                <a:latin typeface="Open Sans 2"/>
              </a:rPr>
              <a:t>Další medaile najdete na našem stánku!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304397" y="6200056"/>
            <a:ext cx="3250676" cy="415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27"/>
              </a:lnSpc>
            </a:pPr>
            <a:r>
              <a:rPr lang="en-US" sz="2377" dirty="0">
                <a:solidFill>
                  <a:srgbClr val="FFFFFF"/>
                </a:solidFill>
                <a:latin typeface="Roboto"/>
              </a:rPr>
              <a:t> 3 719 </a:t>
            </a:r>
            <a:r>
              <a:rPr lang="en-US" sz="2377" dirty="0" err="1">
                <a:solidFill>
                  <a:srgbClr val="FFFFFF"/>
                </a:solidFill>
                <a:latin typeface="Roboto"/>
              </a:rPr>
              <a:t>Kč</a:t>
            </a:r>
            <a:r>
              <a:rPr lang="en-US" sz="2377" dirty="0">
                <a:solidFill>
                  <a:srgbClr val="FFFFFF"/>
                </a:solidFill>
                <a:latin typeface="Roboto"/>
              </a:rPr>
              <a:t> bez DPH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935667" y="5556692"/>
            <a:ext cx="3601097" cy="663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1"/>
              </a:lnSpc>
            </a:pPr>
            <a:r>
              <a:rPr lang="en-US" sz="3894" dirty="0">
                <a:solidFill>
                  <a:srgbClr val="FFFFFF"/>
                </a:solidFill>
                <a:latin typeface="Roboto Bold"/>
              </a:rPr>
              <a:t>Cena: 4 500 </a:t>
            </a:r>
            <a:r>
              <a:rPr lang="en-US" sz="3894" dirty="0" err="1">
                <a:solidFill>
                  <a:srgbClr val="FFFFFF"/>
                </a:solidFill>
                <a:latin typeface="Roboto Bold"/>
              </a:rPr>
              <a:t>Kč</a:t>
            </a:r>
            <a:endParaRPr lang="en-US" sz="3894" dirty="0">
              <a:solidFill>
                <a:srgbClr val="FFFFFF"/>
              </a:solidFill>
              <a:latin typeface="Roboto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5935667" y="7072202"/>
            <a:ext cx="1368730" cy="663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1"/>
              </a:lnSpc>
            </a:pPr>
            <a:r>
              <a:rPr lang="en-US" sz="3894" dirty="0" err="1">
                <a:solidFill>
                  <a:srgbClr val="FFFFFF"/>
                </a:solidFill>
                <a:latin typeface="Roboto Bold"/>
              </a:rPr>
              <a:t>Váha</a:t>
            </a:r>
            <a:r>
              <a:rPr lang="en-US" sz="3894" dirty="0">
                <a:solidFill>
                  <a:srgbClr val="FFFFFF"/>
                </a:solidFill>
                <a:latin typeface="Roboto Bold"/>
              </a:rPr>
              <a:t>: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28699" y="2211055"/>
            <a:ext cx="9105900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FFFFFF"/>
                </a:solidFill>
                <a:latin typeface="Roboto"/>
              </a:rPr>
              <a:t>Zlatá</a:t>
            </a:r>
            <a:r>
              <a:rPr lang="en-US" sz="360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Roboto"/>
              </a:rPr>
              <a:t>medaile</a:t>
            </a:r>
            <a:r>
              <a:rPr lang="en-US" sz="3600" dirty="0">
                <a:solidFill>
                  <a:srgbClr val="FFFFFF"/>
                </a:solidFill>
                <a:latin typeface="Roboto"/>
              </a:rPr>
              <a:t> s </a:t>
            </a:r>
            <a:r>
              <a:rPr lang="en-US" sz="3600" dirty="0" err="1">
                <a:solidFill>
                  <a:srgbClr val="FFFFFF"/>
                </a:solidFill>
                <a:latin typeface="Roboto"/>
              </a:rPr>
              <a:t>potiskem</a:t>
            </a:r>
            <a:r>
              <a:rPr lang="en-US" sz="360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Roboto"/>
              </a:rPr>
              <a:t>Vánoc</a:t>
            </a:r>
            <a:endParaRPr lang="en-US" sz="3600" dirty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16435685" y="681202"/>
            <a:ext cx="952071" cy="1273674"/>
          </a:xfrm>
          <a:custGeom>
            <a:avLst/>
            <a:gdLst/>
            <a:ahLst/>
            <a:cxnLst/>
            <a:rect l="l" t="t" r="r" b="b"/>
            <a:pathLst>
              <a:path w="952071" h="1273674">
                <a:moveTo>
                  <a:pt x="0" y="0"/>
                </a:moveTo>
                <a:lnTo>
                  <a:pt x="952071" y="0"/>
                </a:lnTo>
                <a:lnTo>
                  <a:pt x="952071" y="1273674"/>
                </a:lnTo>
                <a:lnTo>
                  <a:pt x="0" y="12736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16088106" y="1998814"/>
            <a:ext cx="1647230" cy="539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3"/>
              </a:lnSpc>
              <a:spcBef>
                <a:spcPct val="0"/>
              </a:spcBef>
            </a:pPr>
            <a:r>
              <a:rPr lang="en-US" sz="3138">
                <a:solidFill>
                  <a:srgbClr val="FFFFFF"/>
                </a:solidFill>
                <a:latin typeface="Roboto"/>
              </a:rPr>
              <a:t>VFF MUB</a:t>
            </a:r>
          </a:p>
        </p:txBody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4D4EF44F-0ACD-4E90-9008-0F2FF2610639}"/>
              </a:ext>
            </a:extLst>
          </p:cNvPr>
          <p:cNvSpPr/>
          <p:nvPr/>
        </p:nvSpPr>
        <p:spPr>
          <a:xfrm>
            <a:off x="285890" y="3291251"/>
            <a:ext cx="5636942" cy="6109840"/>
          </a:xfrm>
          <a:custGeom>
            <a:avLst/>
            <a:gdLst/>
            <a:ahLst/>
            <a:cxnLst/>
            <a:rect l="l" t="t" r="r" b="b"/>
            <a:pathLst>
              <a:path w="6774800" h="7343156">
                <a:moveTo>
                  <a:pt x="0" y="0"/>
                </a:moveTo>
                <a:lnTo>
                  <a:pt x="6774800" y="0"/>
                </a:lnTo>
                <a:lnTo>
                  <a:pt x="6774800" y="7343156"/>
                </a:lnTo>
                <a:lnTo>
                  <a:pt x="0" y="73431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74873227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3596" y="2894607"/>
            <a:ext cx="6334251" cy="6402868"/>
          </a:xfrm>
          <a:custGeom>
            <a:avLst/>
            <a:gdLst/>
            <a:ahLst/>
            <a:cxnLst/>
            <a:rect l="l" t="t" r="r" b="b"/>
            <a:pathLst>
              <a:path w="6334251" h="6402868">
                <a:moveTo>
                  <a:pt x="0" y="0"/>
                </a:moveTo>
                <a:lnTo>
                  <a:pt x="6334251" y="0"/>
                </a:lnTo>
                <a:lnTo>
                  <a:pt x="6334251" y="6402868"/>
                </a:lnTo>
                <a:lnTo>
                  <a:pt x="0" y="64028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227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699215" y="3114591"/>
            <a:ext cx="10036121" cy="1295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32"/>
              </a:lnSpc>
              <a:spcBef>
                <a:spcPct val="0"/>
              </a:spcBef>
            </a:pPr>
            <a:r>
              <a:rPr lang="en-US" sz="3737">
                <a:solidFill>
                  <a:srgbClr val="FFFFFF"/>
                </a:solidFill>
                <a:latin typeface="Roboto"/>
              </a:rPr>
              <a:t>Zlaté medaile Metropolitní Univerzitní Banky připravené speciálně pro tento veletrh </a:t>
            </a:r>
          </a:p>
        </p:txBody>
      </p:sp>
      <p:sp>
        <p:nvSpPr>
          <p:cNvPr id="4" name="Freeform 4"/>
          <p:cNvSpPr/>
          <p:nvPr/>
        </p:nvSpPr>
        <p:spPr>
          <a:xfrm>
            <a:off x="16435685" y="681202"/>
            <a:ext cx="952071" cy="1273674"/>
          </a:xfrm>
          <a:custGeom>
            <a:avLst/>
            <a:gdLst/>
            <a:ahLst/>
            <a:cxnLst/>
            <a:rect l="l" t="t" r="r" b="b"/>
            <a:pathLst>
              <a:path w="952071" h="1273674">
                <a:moveTo>
                  <a:pt x="0" y="0"/>
                </a:moveTo>
                <a:lnTo>
                  <a:pt x="952071" y="0"/>
                </a:lnTo>
                <a:lnTo>
                  <a:pt x="952071" y="1273674"/>
                </a:lnTo>
                <a:lnTo>
                  <a:pt x="0" y="12736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7699215" y="2855432"/>
            <a:ext cx="6112091" cy="21106"/>
            <a:chOff x="0" y="0"/>
            <a:chExt cx="7355581" cy="25400"/>
          </a:xfrm>
        </p:grpSpPr>
        <p:sp>
          <p:nvSpPr>
            <p:cNvPr id="6" name="Freeform 6"/>
            <p:cNvSpPr/>
            <p:nvPr/>
          </p:nvSpPr>
          <p:spPr>
            <a:xfrm>
              <a:off x="12700" y="0"/>
              <a:ext cx="7330186" cy="25400"/>
            </a:xfrm>
            <a:custGeom>
              <a:avLst/>
              <a:gdLst/>
              <a:ahLst/>
              <a:cxnLst/>
              <a:rect l="l" t="t" r="r" b="b"/>
              <a:pathLst>
                <a:path w="7330186" h="25400">
                  <a:moveTo>
                    <a:pt x="0" y="0"/>
                  </a:moveTo>
                  <a:lnTo>
                    <a:pt x="7330186" y="0"/>
                  </a:lnTo>
                  <a:lnTo>
                    <a:pt x="7330186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 rot="5400000">
            <a:off x="7015088" y="3570191"/>
            <a:ext cx="1477142" cy="47625"/>
            <a:chOff x="0" y="0"/>
            <a:chExt cx="851089" cy="27440"/>
          </a:xfrm>
        </p:grpSpPr>
        <p:sp>
          <p:nvSpPr>
            <p:cNvPr id="8" name="Freeform 8"/>
            <p:cNvSpPr/>
            <p:nvPr/>
          </p:nvSpPr>
          <p:spPr>
            <a:xfrm>
              <a:off x="12700" y="0"/>
              <a:ext cx="825627" cy="27440"/>
            </a:xfrm>
            <a:custGeom>
              <a:avLst/>
              <a:gdLst/>
              <a:ahLst/>
              <a:cxnLst/>
              <a:rect l="l" t="t" r="r" b="b"/>
              <a:pathLst>
                <a:path w="825627" h="27440">
                  <a:moveTo>
                    <a:pt x="0" y="0"/>
                  </a:moveTo>
                  <a:lnTo>
                    <a:pt x="825627" y="0"/>
                  </a:lnTo>
                  <a:lnTo>
                    <a:pt x="825627" y="27440"/>
                  </a:lnTo>
                  <a:lnTo>
                    <a:pt x="0" y="27440"/>
                  </a:lnTo>
                  <a:close/>
                </a:path>
              </a:pathLst>
            </a:custGeom>
            <a:solidFill>
              <a:srgbClr val="FFFFFF">
                <a:alpha val="71765"/>
              </a:srgbClr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1623245" y="4693265"/>
            <a:ext cx="6112091" cy="21106"/>
            <a:chOff x="0" y="0"/>
            <a:chExt cx="7355581" cy="25400"/>
          </a:xfrm>
        </p:grpSpPr>
        <p:sp>
          <p:nvSpPr>
            <p:cNvPr id="10" name="Freeform 10"/>
            <p:cNvSpPr/>
            <p:nvPr/>
          </p:nvSpPr>
          <p:spPr>
            <a:xfrm>
              <a:off x="12700" y="0"/>
              <a:ext cx="7330186" cy="25400"/>
            </a:xfrm>
            <a:custGeom>
              <a:avLst/>
              <a:gdLst/>
              <a:ahLst/>
              <a:cxnLst/>
              <a:rect l="l" t="t" r="r" b="b"/>
              <a:pathLst>
                <a:path w="7330186" h="25400">
                  <a:moveTo>
                    <a:pt x="0" y="0"/>
                  </a:moveTo>
                  <a:lnTo>
                    <a:pt x="7330186" y="0"/>
                  </a:lnTo>
                  <a:lnTo>
                    <a:pt x="7330186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</p:spPr>
        </p:sp>
      </p:grpSp>
      <p:grpSp>
        <p:nvGrpSpPr>
          <p:cNvPr id="11" name="Group 11"/>
          <p:cNvGrpSpPr/>
          <p:nvPr/>
        </p:nvGrpSpPr>
        <p:grpSpPr>
          <a:xfrm rot="5400000">
            <a:off x="16972952" y="3930882"/>
            <a:ext cx="1477142" cy="47625"/>
            <a:chOff x="0" y="0"/>
            <a:chExt cx="851089" cy="27440"/>
          </a:xfrm>
        </p:grpSpPr>
        <p:sp>
          <p:nvSpPr>
            <p:cNvPr id="12" name="Freeform 12"/>
            <p:cNvSpPr/>
            <p:nvPr/>
          </p:nvSpPr>
          <p:spPr>
            <a:xfrm>
              <a:off x="12700" y="0"/>
              <a:ext cx="825627" cy="27440"/>
            </a:xfrm>
            <a:custGeom>
              <a:avLst/>
              <a:gdLst/>
              <a:ahLst/>
              <a:cxnLst/>
              <a:rect l="l" t="t" r="r" b="b"/>
              <a:pathLst>
                <a:path w="825627" h="27440">
                  <a:moveTo>
                    <a:pt x="0" y="0"/>
                  </a:moveTo>
                  <a:lnTo>
                    <a:pt x="825627" y="0"/>
                  </a:lnTo>
                  <a:lnTo>
                    <a:pt x="825627" y="27440"/>
                  </a:lnTo>
                  <a:lnTo>
                    <a:pt x="0" y="27440"/>
                  </a:lnTo>
                  <a:close/>
                </a:path>
              </a:pathLst>
            </a:custGeom>
            <a:solidFill>
              <a:srgbClr val="FFFFFF">
                <a:alpha val="71765"/>
              </a:srgbClr>
            </a:solidFill>
          </p:spPr>
        </p:sp>
      </p:grpSp>
      <p:sp>
        <p:nvSpPr>
          <p:cNvPr id="13" name="Freeform 13"/>
          <p:cNvSpPr/>
          <p:nvPr/>
        </p:nvSpPr>
        <p:spPr>
          <a:xfrm>
            <a:off x="3717022" y="4524685"/>
            <a:ext cx="5549819" cy="6015408"/>
          </a:xfrm>
          <a:custGeom>
            <a:avLst/>
            <a:gdLst/>
            <a:ahLst/>
            <a:cxnLst/>
            <a:rect l="l" t="t" r="r" b="b"/>
            <a:pathLst>
              <a:path w="5549819" h="6015408">
                <a:moveTo>
                  <a:pt x="0" y="0"/>
                </a:moveTo>
                <a:lnTo>
                  <a:pt x="5549820" y="0"/>
                </a:lnTo>
                <a:lnTo>
                  <a:pt x="5549820" y="6015408"/>
                </a:lnTo>
                <a:lnTo>
                  <a:pt x="0" y="60154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028700" y="885825"/>
            <a:ext cx="8835898" cy="1309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51"/>
              </a:lnSpc>
              <a:spcBef>
                <a:spcPct val="0"/>
              </a:spcBef>
            </a:pPr>
            <a:r>
              <a:rPr lang="en-US" sz="7680">
                <a:solidFill>
                  <a:srgbClr val="FFFFFF"/>
                </a:solidFill>
                <a:latin typeface="Open Sans 2 Bold"/>
              </a:rPr>
              <a:t>Speciální medaile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088106" y="1998814"/>
            <a:ext cx="1647230" cy="539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3"/>
              </a:lnSpc>
              <a:spcBef>
                <a:spcPct val="0"/>
              </a:spcBef>
            </a:pPr>
            <a:r>
              <a:rPr lang="en-US" sz="3138">
                <a:solidFill>
                  <a:srgbClr val="FFFFFF"/>
                </a:solidFill>
                <a:latin typeface="Roboto"/>
              </a:rPr>
              <a:t>VFF MUB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1926227" y="7544096"/>
            <a:ext cx="5013658" cy="17941"/>
            <a:chOff x="0" y="0"/>
            <a:chExt cx="7098096" cy="25400"/>
          </a:xfrm>
        </p:grpSpPr>
        <p:sp>
          <p:nvSpPr>
            <p:cNvPr id="17" name="Freeform 17"/>
            <p:cNvSpPr/>
            <p:nvPr/>
          </p:nvSpPr>
          <p:spPr>
            <a:xfrm>
              <a:off x="12700" y="0"/>
              <a:ext cx="7072757" cy="25400"/>
            </a:xfrm>
            <a:custGeom>
              <a:avLst/>
              <a:gdLst/>
              <a:ahLst/>
              <a:cxnLst/>
              <a:rect l="l" t="t" r="r" b="b"/>
              <a:pathLst>
                <a:path w="7072757" h="25400">
                  <a:moveTo>
                    <a:pt x="0" y="0"/>
                  </a:moveTo>
                  <a:lnTo>
                    <a:pt x="7072757" y="0"/>
                  </a:lnTo>
                  <a:lnTo>
                    <a:pt x="7072757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1135580" y="9105900"/>
            <a:ext cx="4893721" cy="17941"/>
            <a:chOff x="0" y="0"/>
            <a:chExt cx="6928296" cy="25400"/>
          </a:xfrm>
        </p:grpSpPr>
        <p:sp>
          <p:nvSpPr>
            <p:cNvPr id="19" name="Freeform 19"/>
            <p:cNvSpPr/>
            <p:nvPr/>
          </p:nvSpPr>
          <p:spPr>
            <a:xfrm>
              <a:off x="12700" y="0"/>
              <a:ext cx="6902958" cy="25400"/>
            </a:xfrm>
            <a:custGeom>
              <a:avLst/>
              <a:gdLst/>
              <a:ahLst/>
              <a:cxnLst/>
              <a:rect l="l" t="t" r="r" b="b"/>
              <a:pathLst>
                <a:path w="6902958" h="25400">
                  <a:moveTo>
                    <a:pt x="0" y="0"/>
                  </a:moveTo>
                  <a:lnTo>
                    <a:pt x="6902958" y="0"/>
                  </a:lnTo>
                  <a:lnTo>
                    <a:pt x="6902958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0" name="Group 20"/>
          <p:cNvGrpSpPr/>
          <p:nvPr/>
        </p:nvGrpSpPr>
        <p:grpSpPr>
          <a:xfrm rot="5400000">
            <a:off x="10854803" y="8765132"/>
            <a:ext cx="601157" cy="17941"/>
            <a:chOff x="0" y="0"/>
            <a:chExt cx="851089" cy="25400"/>
          </a:xfrm>
        </p:grpSpPr>
        <p:sp>
          <p:nvSpPr>
            <p:cNvPr id="21" name="Freeform 21"/>
            <p:cNvSpPr/>
            <p:nvPr/>
          </p:nvSpPr>
          <p:spPr>
            <a:xfrm>
              <a:off x="12700" y="0"/>
              <a:ext cx="825627" cy="25400"/>
            </a:xfrm>
            <a:custGeom>
              <a:avLst/>
              <a:gdLst/>
              <a:ahLst/>
              <a:cxnLst/>
              <a:rect l="l" t="t" r="r" b="b"/>
              <a:pathLst>
                <a:path w="825627" h="25400">
                  <a:moveTo>
                    <a:pt x="0" y="0"/>
                  </a:moveTo>
                  <a:lnTo>
                    <a:pt x="825627" y="0"/>
                  </a:lnTo>
                  <a:lnTo>
                    <a:pt x="825627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2" name="Freeform 22"/>
          <p:cNvSpPr/>
          <p:nvPr/>
        </p:nvSpPr>
        <p:spPr>
          <a:xfrm rot="1350570">
            <a:off x="16176768" y="8161015"/>
            <a:ext cx="1264850" cy="1658480"/>
          </a:xfrm>
          <a:custGeom>
            <a:avLst/>
            <a:gdLst/>
            <a:ahLst/>
            <a:cxnLst/>
            <a:rect l="l" t="t" r="r" b="b"/>
            <a:pathLst>
              <a:path w="1264850" h="1658480">
                <a:moveTo>
                  <a:pt x="0" y="0"/>
                </a:moveTo>
                <a:lnTo>
                  <a:pt x="1264850" y="0"/>
                </a:lnTo>
                <a:lnTo>
                  <a:pt x="1264850" y="1658480"/>
                </a:lnTo>
                <a:lnTo>
                  <a:pt x="0" y="16584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65"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11713202" y="7800162"/>
            <a:ext cx="4194283" cy="1019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5"/>
              </a:lnSpc>
            </a:pPr>
            <a:r>
              <a:rPr lang="en-US" sz="2996">
                <a:solidFill>
                  <a:srgbClr val="FFDF70"/>
                </a:solidFill>
                <a:latin typeface="Open Sans 2 Bold"/>
              </a:rPr>
              <a:t>Přijďte si je pořídit a mít památku na MUB!</a:t>
            </a:r>
          </a:p>
        </p:txBody>
      </p:sp>
      <p:sp>
        <p:nvSpPr>
          <p:cNvPr id="28" name="TextBox 22">
            <a:extLst>
              <a:ext uri="{FF2B5EF4-FFF2-40B4-BE49-F238E27FC236}">
                <a16:creationId xmlns:a16="http://schemas.microsoft.com/office/drawing/2014/main" id="{1C8CA38A-3ADC-4B26-88AF-615FA3D72A00}"/>
              </a:ext>
            </a:extLst>
          </p:cNvPr>
          <p:cNvSpPr txBox="1"/>
          <p:nvPr/>
        </p:nvSpPr>
        <p:spPr>
          <a:xfrm>
            <a:off x="10878158" y="6615583"/>
            <a:ext cx="755640" cy="548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7"/>
              </a:lnSpc>
            </a:pPr>
            <a:r>
              <a:rPr lang="en-US" sz="3333" dirty="0">
                <a:solidFill>
                  <a:srgbClr val="FFFFFF"/>
                </a:solidFill>
                <a:latin typeface="Roboto"/>
              </a:rPr>
              <a:t>4 g</a:t>
            </a:r>
          </a:p>
        </p:txBody>
      </p:sp>
      <p:sp>
        <p:nvSpPr>
          <p:cNvPr id="29" name="TextBox 24">
            <a:extLst>
              <a:ext uri="{FF2B5EF4-FFF2-40B4-BE49-F238E27FC236}">
                <a16:creationId xmlns:a16="http://schemas.microsoft.com/office/drawing/2014/main" id="{C88B53F9-35F9-4788-BA5F-CB1930778A08}"/>
              </a:ext>
            </a:extLst>
          </p:cNvPr>
          <p:cNvSpPr txBox="1"/>
          <p:nvPr/>
        </p:nvSpPr>
        <p:spPr>
          <a:xfrm>
            <a:off x="10878158" y="6014495"/>
            <a:ext cx="3250676" cy="415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27"/>
              </a:lnSpc>
            </a:pPr>
            <a:r>
              <a:rPr lang="en-US" sz="2377" dirty="0">
                <a:solidFill>
                  <a:srgbClr val="FFFFFF"/>
                </a:solidFill>
                <a:latin typeface="Roboto"/>
              </a:rPr>
              <a:t> 3 719 </a:t>
            </a:r>
            <a:r>
              <a:rPr lang="en-US" sz="2377" dirty="0" err="1">
                <a:solidFill>
                  <a:srgbClr val="FFFFFF"/>
                </a:solidFill>
                <a:latin typeface="Roboto"/>
              </a:rPr>
              <a:t>Kč</a:t>
            </a:r>
            <a:r>
              <a:rPr lang="en-US" sz="2377" dirty="0">
                <a:solidFill>
                  <a:srgbClr val="FFFFFF"/>
                </a:solidFill>
                <a:latin typeface="Roboto"/>
              </a:rPr>
              <a:t> bez DPH</a:t>
            </a:r>
          </a:p>
        </p:txBody>
      </p:sp>
      <p:sp>
        <p:nvSpPr>
          <p:cNvPr id="30" name="TextBox 25">
            <a:extLst>
              <a:ext uri="{FF2B5EF4-FFF2-40B4-BE49-F238E27FC236}">
                <a16:creationId xmlns:a16="http://schemas.microsoft.com/office/drawing/2014/main" id="{6091A289-98EE-4EC8-8FB4-A80972605A2B}"/>
              </a:ext>
            </a:extLst>
          </p:cNvPr>
          <p:cNvSpPr txBox="1"/>
          <p:nvPr/>
        </p:nvSpPr>
        <p:spPr>
          <a:xfrm>
            <a:off x="9509428" y="5371131"/>
            <a:ext cx="3601097" cy="663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1"/>
              </a:lnSpc>
            </a:pPr>
            <a:r>
              <a:rPr lang="en-US" sz="3894" dirty="0">
                <a:solidFill>
                  <a:srgbClr val="FFFFFF"/>
                </a:solidFill>
                <a:latin typeface="Roboto Bold"/>
              </a:rPr>
              <a:t>Cena: 4 500 </a:t>
            </a:r>
            <a:r>
              <a:rPr lang="en-US" sz="3894" dirty="0" err="1">
                <a:solidFill>
                  <a:srgbClr val="FFFFFF"/>
                </a:solidFill>
                <a:latin typeface="Roboto Bold"/>
              </a:rPr>
              <a:t>Kč</a:t>
            </a:r>
            <a:endParaRPr lang="en-US" sz="3894" dirty="0">
              <a:solidFill>
                <a:srgbClr val="FFFFFF"/>
              </a:solidFill>
              <a:latin typeface="Roboto Bold"/>
            </a:endParaRPr>
          </a:p>
        </p:txBody>
      </p:sp>
      <p:sp>
        <p:nvSpPr>
          <p:cNvPr id="31" name="TextBox 26">
            <a:extLst>
              <a:ext uri="{FF2B5EF4-FFF2-40B4-BE49-F238E27FC236}">
                <a16:creationId xmlns:a16="http://schemas.microsoft.com/office/drawing/2014/main" id="{FCD66AEE-C48E-4546-B0C7-757EC408AA4A}"/>
              </a:ext>
            </a:extLst>
          </p:cNvPr>
          <p:cNvSpPr txBox="1"/>
          <p:nvPr/>
        </p:nvSpPr>
        <p:spPr>
          <a:xfrm>
            <a:off x="9509428" y="6501376"/>
            <a:ext cx="1368730" cy="663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1"/>
              </a:lnSpc>
            </a:pPr>
            <a:r>
              <a:rPr lang="en-US" sz="3894" dirty="0" err="1">
                <a:solidFill>
                  <a:srgbClr val="FFFFFF"/>
                </a:solidFill>
                <a:latin typeface="Roboto Bold"/>
              </a:rPr>
              <a:t>Váha</a:t>
            </a:r>
            <a:r>
              <a:rPr lang="en-US" sz="3894" dirty="0">
                <a:solidFill>
                  <a:srgbClr val="FFFFFF"/>
                </a:solidFill>
                <a:latin typeface="Roboto Bold"/>
              </a:rPr>
              <a:t>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33906" y="2565727"/>
            <a:ext cx="2724663" cy="2599603"/>
          </a:xfrm>
          <a:custGeom>
            <a:avLst/>
            <a:gdLst/>
            <a:ahLst/>
            <a:cxnLst/>
            <a:rect l="l" t="t" r="r" b="b"/>
            <a:pathLst>
              <a:path w="2724663" h="2599603">
                <a:moveTo>
                  <a:pt x="0" y="0"/>
                </a:moveTo>
                <a:lnTo>
                  <a:pt x="2724663" y="0"/>
                </a:lnTo>
                <a:lnTo>
                  <a:pt x="2724663" y="2599603"/>
                </a:lnTo>
                <a:lnTo>
                  <a:pt x="0" y="25996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087" b="-2087"/>
            </a:stretch>
          </a:blipFill>
        </p:spPr>
      </p:sp>
      <p:sp>
        <p:nvSpPr>
          <p:cNvPr id="3" name="AutoShape 3"/>
          <p:cNvSpPr/>
          <p:nvPr/>
        </p:nvSpPr>
        <p:spPr>
          <a:xfrm flipV="1">
            <a:off x="1138387" y="2380927"/>
            <a:ext cx="6739231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9048023" y="4948294"/>
            <a:ext cx="2243537" cy="2243537"/>
          </a:xfrm>
          <a:custGeom>
            <a:avLst/>
            <a:gdLst/>
            <a:ahLst/>
            <a:cxnLst/>
            <a:rect l="l" t="t" r="r" b="b"/>
            <a:pathLst>
              <a:path w="2243537" h="2243537">
                <a:moveTo>
                  <a:pt x="0" y="0"/>
                </a:moveTo>
                <a:lnTo>
                  <a:pt x="2243536" y="0"/>
                </a:lnTo>
                <a:lnTo>
                  <a:pt x="2243536" y="2243536"/>
                </a:lnTo>
                <a:lnTo>
                  <a:pt x="0" y="22435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96" r="-434" b="-796"/>
            </a:stretch>
          </a:blipFill>
        </p:spPr>
      </p:sp>
      <p:sp>
        <p:nvSpPr>
          <p:cNvPr id="5" name="AutoShape 5"/>
          <p:cNvSpPr/>
          <p:nvPr/>
        </p:nvSpPr>
        <p:spPr>
          <a:xfrm flipV="1">
            <a:off x="16249537" y="8195870"/>
            <a:ext cx="18631" cy="1563344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12995508" y="6729315"/>
            <a:ext cx="2640732" cy="2671202"/>
          </a:xfrm>
          <a:custGeom>
            <a:avLst/>
            <a:gdLst/>
            <a:ahLst/>
            <a:cxnLst/>
            <a:rect l="l" t="t" r="r" b="b"/>
            <a:pathLst>
              <a:path w="2640732" h="2671202">
                <a:moveTo>
                  <a:pt x="0" y="0"/>
                </a:moveTo>
                <a:lnTo>
                  <a:pt x="2640732" y="0"/>
                </a:lnTo>
                <a:lnTo>
                  <a:pt x="2640732" y="2671202"/>
                </a:lnTo>
                <a:lnTo>
                  <a:pt x="0" y="26712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461702" y="3152943"/>
            <a:ext cx="3587380" cy="1527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8"/>
              </a:lnSpc>
              <a:spcBef>
                <a:spcPct val="0"/>
              </a:spcBef>
            </a:pPr>
            <a:r>
              <a:rPr lang="en-US" sz="2906" dirty="0" err="1">
                <a:solidFill>
                  <a:srgbClr val="FFFFFF"/>
                </a:solidFill>
                <a:latin typeface="Roboto"/>
              </a:rPr>
              <a:t>Korunka</a:t>
            </a:r>
            <a:endParaRPr lang="en-US" sz="2906" dirty="0">
              <a:solidFill>
                <a:srgbClr val="FFFFFF"/>
              </a:solidFill>
              <a:latin typeface="Roboto"/>
            </a:endParaRPr>
          </a:p>
          <a:p>
            <a:pPr algn="ctr">
              <a:lnSpc>
                <a:spcPts val="4068"/>
              </a:lnSpc>
              <a:spcBef>
                <a:spcPct val="0"/>
              </a:spcBef>
            </a:pPr>
            <a:r>
              <a:rPr lang="en-US" sz="2906" dirty="0">
                <a:solidFill>
                  <a:srgbClr val="FFFFFF"/>
                </a:solidFill>
                <a:latin typeface="Roboto"/>
              </a:rPr>
              <a:t>500 </a:t>
            </a:r>
            <a:r>
              <a:rPr lang="en-US" sz="2906" dirty="0" err="1">
                <a:solidFill>
                  <a:srgbClr val="FFFFFF"/>
                </a:solidFill>
                <a:latin typeface="Roboto"/>
              </a:rPr>
              <a:t>Kč</a:t>
            </a:r>
            <a:endParaRPr lang="en-US" sz="2906" dirty="0">
              <a:solidFill>
                <a:srgbClr val="FFFFFF"/>
              </a:solidFill>
              <a:latin typeface="Roboto"/>
            </a:endParaRPr>
          </a:p>
          <a:p>
            <a:pPr algn="ctr">
              <a:lnSpc>
                <a:spcPts val="4068"/>
              </a:lnSpc>
              <a:spcBef>
                <a:spcPct val="0"/>
              </a:spcBef>
            </a:pPr>
            <a:r>
              <a:rPr lang="en-US" sz="2906" dirty="0">
                <a:solidFill>
                  <a:srgbClr val="FFFFFF"/>
                </a:solidFill>
                <a:latin typeface="Roboto"/>
              </a:rPr>
              <a:t>(bez DPH 413 </a:t>
            </a:r>
            <a:r>
              <a:rPr lang="en-US" sz="2906" dirty="0" err="1">
                <a:solidFill>
                  <a:srgbClr val="FFFFFF"/>
                </a:solidFill>
                <a:latin typeface="Roboto"/>
              </a:rPr>
              <a:t>Kč</a:t>
            </a:r>
            <a:r>
              <a:rPr lang="en-US" sz="2906" dirty="0">
                <a:solidFill>
                  <a:srgbClr val="FFFFFF"/>
                </a:solidFill>
                <a:latin typeface="Roboto"/>
              </a:rPr>
              <a:t>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178356" y="5196702"/>
            <a:ext cx="3655457" cy="1652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3"/>
              </a:lnSpc>
              <a:spcBef>
                <a:spcPct val="0"/>
              </a:spcBef>
            </a:pPr>
            <a:r>
              <a:rPr lang="en-US" sz="3138" dirty="0" err="1">
                <a:solidFill>
                  <a:srgbClr val="FFFFFF"/>
                </a:solidFill>
                <a:latin typeface="Roboto"/>
              </a:rPr>
              <a:t>Kufřík</a:t>
            </a:r>
            <a:endParaRPr lang="en-US" sz="3138" dirty="0">
              <a:solidFill>
                <a:srgbClr val="FFFFFF"/>
              </a:solidFill>
              <a:latin typeface="Roboto"/>
            </a:endParaRPr>
          </a:p>
          <a:p>
            <a:pPr algn="ctr">
              <a:lnSpc>
                <a:spcPts val="4393"/>
              </a:lnSpc>
              <a:spcBef>
                <a:spcPct val="0"/>
              </a:spcBef>
            </a:pPr>
            <a:r>
              <a:rPr lang="en-US" sz="3138" dirty="0">
                <a:solidFill>
                  <a:srgbClr val="FFFFFF"/>
                </a:solidFill>
                <a:latin typeface="Roboto"/>
              </a:rPr>
              <a:t>1</a:t>
            </a:r>
            <a:r>
              <a:rPr lang="cs-CZ" sz="3138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3138" dirty="0">
                <a:solidFill>
                  <a:srgbClr val="FFFFFF"/>
                </a:solidFill>
                <a:latin typeface="Roboto"/>
              </a:rPr>
              <a:t>000 </a:t>
            </a:r>
            <a:r>
              <a:rPr lang="en-US" sz="3138" dirty="0" err="1">
                <a:solidFill>
                  <a:srgbClr val="FFFFFF"/>
                </a:solidFill>
                <a:latin typeface="Roboto"/>
              </a:rPr>
              <a:t>Kč</a:t>
            </a:r>
            <a:endParaRPr lang="en-US" sz="3138" dirty="0">
              <a:solidFill>
                <a:srgbClr val="FFFFFF"/>
              </a:solidFill>
              <a:latin typeface="Roboto"/>
            </a:endParaRPr>
          </a:p>
          <a:p>
            <a:pPr algn="ctr">
              <a:lnSpc>
                <a:spcPts val="4393"/>
              </a:lnSpc>
              <a:spcBef>
                <a:spcPct val="0"/>
              </a:spcBef>
            </a:pPr>
            <a:r>
              <a:rPr lang="en-US" sz="3138" dirty="0">
                <a:solidFill>
                  <a:srgbClr val="FFFFFF"/>
                </a:solidFill>
                <a:latin typeface="Roboto"/>
              </a:rPr>
              <a:t>(bez DPH 826 </a:t>
            </a:r>
            <a:r>
              <a:rPr lang="en-US" sz="3138" dirty="0" err="1">
                <a:solidFill>
                  <a:srgbClr val="FFFFFF"/>
                </a:solidFill>
                <a:latin typeface="Roboto"/>
              </a:rPr>
              <a:t>Kč</a:t>
            </a:r>
            <a:r>
              <a:rPr lang="en-US" sz="3138" dirty="0">
                <a:solidFill>
                  <a:srgbClr val="FFFFFF"/>
                </a:solidFill>
                <a:latin typeface="Roboto"/>
              </a:rPr>
              <a:t>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4000" y="7465914"/>
            <a:ext cx="3851508" cy="1593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25"/>
              </a:lnSpc>
              <a:spcBef>
                <a:spcPct val="0"/>
              </a:spcBef>
            </a:pPr>
            <a:r>
              <a:rPr lang="en-US" sz="3018" dirty="0">
                <a:solidFill>
                  <a:srgbClr val="FFFFFF"/>
                </a:solidFill>
                <a:latin typeface="Roboto"/>
              </a:rPr>
              <a:t>Banka</a:t>
            </a:r>
          </a:p>
          <a:p>
            <a:pPr algn="ctr">
              <a:lnSpc>
                <a:spcPts val="4225"/>
              </a:lnSpc>
              <a:spcBef>
                <a:spcPct val="0"/>
              </a:spcBef>
            </a:pPr>
            <a:r>
              <a:rPr lang="en-US" sz="3018" dirty="0">
                <a:solidFill>
                  <a:srgbClr val="FFFFFF"/>
                </a:solidFill>
                <a:latin typeface="Roboto"/>
              </a:rPr>
              <a:t>1</a:t>
            </a:r>
            <a:r>
              <a:rPr lang="cs-CZ" sz="3018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3018" dirty="0">
                <a:solidFill>
                  <a:srgbClr val="FFFFFF"/>
                </a:solidFill>
                <a:latin typeface="Roboto"/>
              </a:rPr>
              <a:t>500 </a:t>
            </a:r>
            <a:r>
              <a:rPr lang="en-US" sz="3018" dirty="0" err="1">
                <a:solidFill>
                  <a:srgbClr val="FFFFFF"/>
                </a:solidFill>
                <a:latin typeface="Roboto"/>
              </a:rPr>
              <a:t>Kč</a:t>
            </a:r>
            <a:endParaRPr lang="en-US" sz="3018" dirty="0">
              <a:solidFill>
                <a:srgbClr val="FFFFFF"/>
              </a:solidFill>
              <a:latin typeface="Roboto"/>
            </a:endParaRPr>
          </a:p>
          <a:p>
            <a:pPr algn="ctr">
              <a:lnSpc>
                <a:spcPts val="4225"/>
              </a:lnSpc>
              <a:spcBef>
                <a:spcPct val="0"/>
              </a:spcBef>
            </a:pPr>
            <a:r>
              <a:rPr lang="en-US" sz="3018" dirty="0">
                <a:solidFill>
                  <a:srgbClr val="FFFFFF"/>
                </a:solidFill>
                <a:latin typeface="Roboto"/>
              </a:rPr>
              <a:t>(bez DPH 1</a:t>
            </a:r>
            <a:r>
              <a:rPr lang="cs-CZ" sz="3018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3018" dirty="0">
                <a:solidFill>
                  <a:srgbClr val="FFFFFF"/>
                </a:solidFill>
                <a:latin typeface="Roboto"/>
              </a:rPr>
              <a:t>239 </a:t>
            </a:r>
            <a:r>
              <a:rPr lang="en-US" sz="3018" dirty="0" err="1">
                <a:solidFill>
                  <a:srgbClr val="FFFFFF"/>
                </a:solidFill>
                <a:latin typeface="Roboto"/>
              </a:rPr>
              <a:t>Kč</a:t>
            </a:r>
            <a:r>
              <a:rPr lang="en-US" sz="3018" dirty="0">
                <a:solidFill>
                  <a:srgbClr val="FFFFFF"/>
                </a:solidFill>
                <a:latin typeface="Roboto"/>
              </a:rPr>
              <a:t>)</a:t>
            </a:r>
          </a:p>
        </p:txBody>
      </p:sp>
      <p:sp>
        <p:nvSpPr>
          <p:cNvPr id="10" name="AutoShape 10"/>
          <p:cNvSpPr/>
          <p:nvPr/>
        </p:nvSpPr>
        <p:spPr>
          <a:xfrm>
            <a:off x="9775928" y="9759214"/>
            <a:ext cx="649224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flipV="1">
            <a:off x="1138387" y="2380927"/>
            <a:ext cx="19050" cy="148435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1028700" y="885825"/>
            <a:ext cx="7658100" cy="13098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752"/>
              </a:lnSpc>
            </a:pPr>
            <a:r>
              <a:rPr lang="en-US" sz="7680" dirty="0" err="1">
                <a:solidFill>
                  <a:srgbClr val="FFFFFF"/>
                </a:solidFill>
                <a:latin typeface="Open Sans 1 Bold"/>
              </a:rPr>
              <a:t>Stříbrné</a:t>
            </a:r>
            <a:r>
              <a:rPr lang="en-US" sz="7680" dirty="0">
                <a:solidFill>
                  <a:srgbClr val="FFFFFF"/>
                </a:solidFill>
                <a:latin typeface="Open Sans 1 Bold"/>
              </a:rPr>
              <a:t> mince</a:t>
            </a:r>
          </a:p>
        </p:txBody>
      </p:sp>
      <p:sp>
        <p:nvSpPr>
          <p:cNvPr id="13" name="Freeform 13"/>
          <p:cNvSpPr/>
          <p:nvPr/>
        </p:nvSpPr>
        <p:spPr>
          <a:xfrm>
            <a:off x="16435685" y="681202"/>
            <a:ext cx="952071" cy="1273674"/>
          </a:xfrm>
          <a:custGeom>
            <a:avLst/>
            <a:gdLst/>
            <a:ahLst/>
            <a:cxnLst/>
            <a:rect l="l" t="t" r="r" b="b"/>
            <a:pathLst>
              <a:path w="952071" h="1273674">
                <a:moveTo>
                  <a:pt x="0" y="0"/>
                </a:moveTo>
                <a:lnTo>
                  <a:pt x="952071" y="0"/>
                </a:lnTo>
                <a:lnTo>
                  <a:pt x="952071" y="1273674"/>
                </a:lnTo>
                <a:lnTo>
                  <a:pt x="0" y="12736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6088106" y="1998814"/>
            <a:ext cx="1647230" cy="539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3"/>
              </a:lnSpc>
              <a:spcBef>
                <a:spcPct val="0"/>
              </a:spcBef>
            </a:pPr>
            <a:r>
              <a:rPr lang="en-US" sz="3138">
                <a:solidFill>
                  <a:srgbClr val="FFFFFF"/>
                </a:solidFill>
                <a:latin typeface="Roboto"/>
              </a:rPr>
              <a:t>VFF MUB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55751">
            <a:off x="1801146" y="4296138"/>
            <a:ext cx="3557845" cy="4905548"/>
          </a:xfrm>
          <a:custGeom>
            <a:avLst/>
            <a:gdLst/>
            <a:ahLst/>
            <a:cxnLst/>
            <a:rect l="l" t="t" r="r" b="b"/>
            <a:pathLst>
              <a:path w="3557845" h="4905548">
                <a:moveTo>
                  <a:pt x="0" y="0"/>
                </a:moveTo>
                <a:lnTo>
                  <a:pt x="3557845" y="0"/>
                </a:lnTo>
                <a:lnTo>
                  <a:pt x="3557845" y="4905548"/>
                </a:lnTo>
                <a:lnTo>
                  <a:pt x="0" y="49055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61"/>
            </a:stretch>
          </a:blipFill>
        </p:spPr>
      </p:sp>
      <p:grpSp>
        <p:nvGrpSpPr>
          <p:cNvPr id="3" name="Group 3"/>
          <p:cNvGrpSpPr/>
          <p:nvPr/>
        </p:nvGrpSpPr>
        <p:grpSpPr>
          <a:xfrm rot="5400000">
            <a:off x="8209373" y="5671727"/>
            <a:ext cx="1510457" cy="19050"/>
            <a:chOff x="0" y="0"/>
            <a:chExt cx="2013943" cy="25400"/>
          </a:xfrm>
        </p:grpSpPr>
        <p:sp>
          <p:nvSpPr>
            <p:cNvPr id="4" name="Freeform 4"/>
            <p:cNvSpPr/>
            <p:nvPr/>
          </p:nvSpPr>
          <p:spPr>
            <a:xfrm>
              <a:off x="12700" y="0"/>
              <a:ext cx="1988566" cy="25400"/>
            </a:xfrm>
            <a:custGeom>
              <a:avLst/>
              <a:gdLst/>
              <a:ahLst/>
              <a:cxnLst/>
              <a:rect l="l" t="t" r="r" b="b"/>
              <a:pathLst>
                <a:path w="1988566" h="25400">
                  <a:moveTo>
                    <a:pt x="0" y="0"/>
                  </a:moveTo>
                  <a:lnTo>
                    <a:pt x="1988566" y="0"/>
                  </a:lnTo>
                  <a:lnTo>
                    <a:pt x="1988566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6030990" y="9146358"/>
            <a:ext cx="5961864" cy="19050"/>
            <a:chOff x="0" y="0"/>
            <a:chExt cx="7949152" cy="25400"/>
          </a:xfrm>
        </p:grpSpPr>
        <p:sp>
          <p:nvSpPr>
            <p:cNvPr id="6" name="Freeform 6"/>
            <p:cNvSpPr/>
            <p:nvPr/>
          </p:nvSpPr>
          <p:spPr>
            <a:xfrm>
              <a:off x="12700" y="0"/>
              <a:ext cx="7923784" cy="25400"/>
            </a:xfrm>
            <a:custGeom>
              <a:avLst/>
              <a:gdLst/>
              <a:ahLst/>
              <a:cxnLst/>
              <a:rect l="l" t="t" r="r" b="b"/>
              <a:pathLst>
                <a:path w="7923784" h="25400">
                  <a:moveTo>
                    <a:pt x="0" y="0"/>
                  </a:moveTo>
                  <a:lnTo>
                    <a:pt x="7923784" y="0"/>
                  </a:lnTo>
                  <a:lnTo>
                    <a:pt x="7923784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028700" y="3902096"/>
            <a:ext cx="3741208" cy="5272836"/>
          </a:xfrm>
          <a:custGeom>
            <a:avLst/>
            <a:gdLst/>
            <a:ahLst/>
            <a:cxnLst/>
            <a:rect l="l" t="t" r="r" b="b"/>
            <a:pathLst>
              <a:path w="3741208" h="5272836">
                <a:moveTo>
                  <a:pt x="0" y="0"/>
                </a:moveTo>
                <a:lnTo>
                  <a:pt x="3741208" y="0"/>
                </a:lnTo>
                <a:lnTo>
                  <a:pt x="3741208" y="5272836"/>
                </a:lnTo>
                <a:lnTo>
                  <a:pt x="0" y="52728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20" r="-420" b="-27"/>
            </a:stretch>
          </a:blipFill>
        </p:spPr>
      </p:sp>
      <p:sp>
        <p:nvSpPr>
          <p:cNvPr id="8" name="Freeform 8"/>
          <p:cNvSpPr/>
          <p:nvPr/>
        </p:nvSpPr>
        <p:spPr>
          <a:xfrm rot="-1126303">
            <a:off x="12692218" y="4364444"/>
            <a:ext cx="3645238" cy="5018240"/>
          </a:xfrm>
          <a:custGeom>
            <a:avLst/>
            <a:gdLst/>
            <a:ahLst/>
            <a:cxnLst/>
            <a:rect l="l" t="t" r="r" b="b"/>
            <a:pathLst>
              <a:path w="3645238" h="5018240">
                <a:moveTo>
                  <a:pt x="0" y="0"/>
                </a:moveTo>
                <a:lnTo>
                  <a:pt x="3645238" y="0"/>
                </a:lnTo>
                <a:lnTo>
                  <a:pt x="3645238" y="5018240"/>
                </a:lnTo>
                <a:lnTo>
                  <a:pt x="0" y="50182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2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432527" y="3902096"/>
            <a:ext cx="3843423" cy="5308775"/>
          </a:xfrm>
          <a:custGeom>
            <a:avLst/>
            <a:gdLst/>
            <a:ahLst/>
            <a:cxnLst/>
            <a:rect l="l" t="t" r="r" b="b"/>
            <a:pathLst>
              <a:path w="3843423" h="5308775">
                <a:moveTo>
                  <a:pt x="0" y="0"/>
                </a:moveTo>
                <a:lnTo>
                  <a:pt x="3843423" y="0"/>
                </a:lnTo>
                <a:lnTo>
                  <a:pt x="3843423" y="5308775"/>
                </a:lnTo>
                <a:lnTo>
                  <a:pt x="0" y="53087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61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025046" y="7772961"/>
            <a:ext cx="607330" cy="879031"/>
          </a:xfrm>
          <a:custGeom>
            <a:avLst/>
            <a:gdLst/>
            <a:ahLst/>
            <a:cxnLst/>
            <a:rect l="l" t="t" r="r" b="b"/>
            <a:pathLst>
              <a:path w="607330" h="879031">
                <a:moveTo>
                  <a:pt x="0" y="0"/>
                </a:moveTo>
                <a:lnTo>
                  <a:pt x="607330" y="0"/>
                </a:lnTo>
                <a:lnTo>
                  <a:pt x="607330" y="879031"/>
                </a:lnTo>
                <a:lnTo>
                  <a:pt x="0" y="8790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1160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899968" y="6612692"/>
            <a:ext cx="857487" cy="823187"/>
          </a:xfrm>
          <a:custGeom>
            <a:avLst/>
            <a:gdLst/>
            <a:ahLst/>
            <a:cxnLst/>
            <a:rect l="l" t="t" r="r" b="b"/>
            <a:pathLst>
              <a:path w="857487" h="823187">
                <a:moveTo>
                  <a:pt x="0" y="0"/>
                </a:moveTo>
                <a:lnTo>
                  <a:pt x="857487" y="0"/>
                </a:lnTo>
                <a:lnTo>
                  <a:pt x="857487" y="823187"/>
                </a:lnTo>
                <a:lnTo>
                  <a:pt x="0" y="8231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413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074161" y="885825"/>
            <a:ext cx="5011815" cy="1309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752"/>
              </a:lnSpc>
            </a:pPr>
            <a:r>
              <a:rPr lang="en-US" sz="7680">
                <a:solidFill>
                  <a:srgbClr val="FFFFFF"/>
                </a:solidFill>
                <a:latin typeface="Open Sans 2 Bold"/>
              </a:rPr>
              <a:t>Dluhopisy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304671" y="5282493"/>
            <a:ext cx="2839329" cy="8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16"/>
              </a:lnSpc>
            </a:pPr>
            <a:r>
              <a:rPr lang="en-US" sz="4226">
                <a:solidFill>
                  <a:srgbClr val="FFFFFF"/>
                </a:solidFill>
                <a:latin typeface="Roboto"/>
              </a:rPr>
              <a:t>50 000 Kč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144000" y="5282493"/>
            <a:ext cx="2839329" cy="8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16"/>
              </a:lnSpc>
            </a:pPr>
            <a:r>
              <a:rPr lang="en-US" sz="4226">
                <a:solidFill>
                  <a:srgbClr val="FFFFFF"/>
                </a:solidFill>
                <a:latin typeface="Roboto"/>
              </a:rPr>
              <a:t>100 000 Kč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208956" y="6565283"/>
            <a:ext cx="2839329" cy="8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16"/>
              </a:lnSpc>
            </a:pPr>
            <a:r>
              <a:rPr lang="en-US" sz="4226">
                <a:solidFill>
                  <a:srgbClr val="FFFFFF"/>
                </a:solidFill>
                <a:latin typeface="Roboto"/>
              </a:rPr>
              <a:t>8 % p. a.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208956" y="7774858"/>
            <a:ext cx="2839329" cy="8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16"/>
              </a:lnSpc>
            </a:pPr>
            <a:r>
              <a:rPr lang="en-US" sz="4226">
                <a:solidFill>
                  <a:srgbClr val="FFFFFF"/>
                </a:solidFill>
                <a:latin typeface="Roboto"/>
              </a:rPr>
              <a:t>1 rok</a:t>
            </a:r>
          </a:p>
        </p:txBody>
      </p:sp>
      <p:sp>
        <p:nvSpPr>
          <p:cNvPr id="17" name="Freeform 17"/>
          <p:cNvSpPr/>
          <p:nvPr/>
        </p:nvSpPr>
        <p:spPr>
          <a:xfrm>
            <a:off x="16435685" y="681202"/>
            <a:ext cx="952071" cy="1273674"/>
          </a:xfrm>
          <a:custGeom>
            <a:avLst/>
            <a:gdLst/>
            <a:ahLst/>
            <a:cxnLst/>
            <a:rect l="l" t="t" r="r" b="b"/>
            <a:pathLst>
              <a:path w="952071" h="1273674">
                <a:moveTo>
                  <a:pt x="0" y="0"/>
                </a:moveTo>
                <a:lnTo>
                  <a:pt x="952071" y="0"/>
                </a:lnTo>
                <a:lnTo>
                  <a:pt x="952071" y="1273674"/>
                </a:lnTo>
                <a:lnTo>
                  <a:pt x="0" y="127367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6088106" y="1998814"/>
            <a:ext cx="1647230" cy="539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3"/>
              </a:lnSpc>
              <a:spcBef>
                <a:spcPct val="0"/>
              </a:spcBef>
            </a:pPr>
            <a:r>
              <a:rPr lang="en-US" sz="3138">
                <a:solidFill>
                  <a:srgbClr val="FFFFFF"/>
                </a:solidFill>
                <a:latin typeface="Roboto"/>
              </a:rPr>
              <a:t>VFF MUB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46779" y="4679531"/>
            <a:ext cx="3786494" cy="2686044"/>
          </a:xfrm>
          <a:custGeom>
            <a:avLst/>
            <a:gdLst/>
            <a:ahLst/>
            <a:cxnLst/>
            <a:rect l="l" t="t" r="r" b="b"/>
            <a:pathLst>
              <a:path w="3786494" h="2686044">
                <a:moveTo>
                  <a:pt x="0" y="0"/>
                </a:moveTo>
                <a:lnTo>
                  <a:pt x="3786494" y="0"/>
                </a:lnTo>
                <a:lnTo>
                  <a:pt x="3786494" y="2686044"/>
                </a:lnTo>
                <a:lnTo>
                  <a:pt x="0" y="26860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48108" y="895350"/>
            <a:ext cx="6642953" cy="1354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44"/>
              </a:lnSpc>
            </a:pPr>
            <a:r>
              <a:rPr lang="en-US" sz="7173">
                <a:solidFill>
                  <a:srgbClr val="FFFFFF"/>
                </a:solidFill>
                <a:latin typeface="Open Sans 2 Bold"/>
              </a:rPr>
              <a:t>Zlaté cihličky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8028652" y="4593310"/>
            <a:ext cx="5637762" cy="2302585"/>
            <a:chOff x="0" y="0"/>
            <a:chExt cx="7517016" cy="3070113"/>
          </a:xfrm>
        </p:grpSpPr>
        <p:sp>
          <p:nvSpPr>
            <p:cNvPr id="5" name="TextBox 5"/>
            <p:cNvSpPr txBox="1"/>
            <p:nvPr/>
          </p:nvSpPr>
          <p:spPr>
            <a:xfrm>
              <a:off x="0" y="2278026"/>
              <a:ext cx="7504573" cy="7920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2"/>
                </a:lnSpc>
              </a:pPr>
              <a:r>
                <a:rPr lang="en-US" sz="3137">
                  <a:solidFill>
                    <a:srgbClr val="FFFFFF"/>
                  </a:solidFill>
                  <a:latin typeface="Roboto"/>
                </a:rPr>
                <a:t>1 170 000 Kč | 0 % sazba DPH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35709" y="1497080"/>
              <a:ext cx="7081307" cy="7920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2"/>
                </a:lnSpc>
              </a:pPr>
              <a:r>
                <a:rPr lang="en-US" sz="3137">
                  <a:solidFill>
                    <a:srgbClr val="FFFFFF"/>
                  </a:solidFill>
                  <a:latin typeface="Roboto"/>
                </a:rPr>
                <a:t>586 000 Kč | 0 % sazba DPH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435709" y="711300"/>
              <a:ext cx="7081305" cy="7920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2"/>
                </a:lnSpc>
              </a:pPr>
              <a:r>
                <a:rPr lang="en-US" sz="3137">
                  <a:solidFill>
                    <a:srgbClr val="FFFFFF"/>
                  </a:solidFill>
                  <a:latin typeface="Roboto"/>
                </a:rPr>
                <a:t>293 000 Kč | 0 % sazba DPH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435709" y="-66675"/>
              <a:ext cx="7081305" cy="7920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2"/>
                </a:lnSpc>
              </a:pPr>
              <a:r>
                <a:rPr lang="en-US" sz="3137">
                  <a:solidFill>
                    <a:srgbClr val="FFFFFF"/>
                  </a:solidFill>
                  <a:latin typeface="Roboto"/>
                </a:rPr>
                <a:t>118 000 Kč | 0 % sazba DPH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983555" y="4490602"/>
            <a:ext cx="1398502" cy="610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2"/>
              </a:lnSpc>
            </a:pPr>
            <a:r>
              <a:rPr lang="en-US" sz="3137">
                <a:solidFill>
                  <a:srgbClr val="FFFFFF"/>
                </a:solidFill>
                <a:latin typeface="Roboto"/>
              </a:rPr>
              <a:t>100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983555" y="5065999"/>
            <a:ext cx="1398502" cy="610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2"/>
              </a:lnSpc>
            </a:pPr>
            <a:r>
              <a:rPr lang="en-US" sz="3137">
                <a:solidFill>
                  <a:srgbClr val="FFFFFF"/>
                </a:solidFill>
                <a:latin typeface="Roboto"/>
              </a:rPr>
              <a:t>250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983555" y="5697877"/>
            <a:ext cx="1398502" cy="610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2"/>
              </a:lnSpc>
            </a:pPr>
            <a:r>
              <a:rPr lang="en-US" sz="3137">
                <a:solidFill>
                  <a:srgbClr val="FFFFFF"/>
                </a:solidFill>
                <a:latin typeface="Roboto"/>
              </a:rPr>
              <a:t>500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801050" y="6272977"/>
            <a:ext cx="1398502" cy="610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2"/>
              </a:lnSpc>
            </a:pPr>
            <a:r>
              <a:rPr lang="en-US" sz="3137">
                <a:solidFill>
                  <a:srgbClr val="FFFFFF"/>
                </a:solidFill>
                <a:latin typeface="Roboto"/>
              </a:rPr>
              <a:t>1 000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8982475" y="4307511"/>
            <a:ext cx="4972139" cy="19050"/>
            <a:chOff x="0" y="0"/>
            <a:chExt cx="6629519" cy="25400"/>
          </a:xfrm>
        </p:grpSpPr>
        <p:sp>
          <p:nvSpPr>
            <p:cNvPr id="14" name="Freeform 14"/>
            <p:cNvSpPr/>
            <p:nvPr/>
          </p:nvSpPr>
          <p:spPr>
            <a:xfrm>
              <a:off x="12700" y="0"/>
              <a:ext cx="6604127" cy="25400"/>
            </a:xfrm>
            <a:custGeom>
              <a:avLst/>
              <a:gdLst/>
              <a:ahLst/>
              <a:cxnLst/>
              <a:rect l="l" t="t" r="r" b="b"/>
              <a:pathLst>
                <a:path w="6604127" h="25400">
                  <a:moveTo>
                    <a:pt x="0" y="0"/>
                  </a:moveTo>
                  <a:lnTo>
                    <a:pt x="6604127" y="0"/>
                  </a:lnTo>
                  <a:lnTo>
                    <a:pt x="6604127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" name="Group 15"/>
          <p:cNvGrpSpPr/>
          <p:nvPr/>
        </p:nvGrpSpPr>
        <p:grpSpPr>
          <a:xfrm rot="5400000">
            <a:off x="13674920" y="4547752"/>
            <a:ext cx="521670" cy="19050"/>
            <a:chOff x="0" y="0"/>
            <a:chExt cx="695560" cy="25400"/>
          </a:xfrm>
        </p:grpSpPr>
        <p:sp>
          <p:nvSpPr>
            <p:cNvPr id="16" name="Freeform 16"/>
            <p:cNvSpPr/>
            <p:nvPr/>
          </p:nvSpPr>
          <p:spPr>
            <a:xfrm>
              <a:off x="12700" y="0"/>
              <a:ext cx="670179" cy="25400"/>
            </a:xfrm>
            <a:custGeom>
              <a:avLst/>
              <a:gdLst/>
              <a:ahLst/>
              <a:cxnLst/>
              <a:rect l="l" t="t" r="r" b="b"/>
              <a:pathLst>
                <a:path w="670179" h="25400">
                  <a:moveTo>
                    <a:pt x="0" y="0"/>
                  </a:moveTo>
                  <a:lnTo>
                    <a:pt x="670179" y="0"/>
                  </a:lnTo>
                  <a:lnTo>
                    <a:pt x="670179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18993" y="7879835"/>
            <a:ext cx="4853225" cy="19050"/>
            <a:chOff x="0" y="0"/>
            <a:chExt cx="6470967" cy="25400"/>
          </a:xfrm>
        </p:grpSpPr>
        <p:sp>
          <p:nvSpPr>
            <p:cNvPr id="18" name="Freeform 18"/>
            <p:cNvSpPr/>
            <p:nvPr/>
          </p:nvSpPr>
          <p:spPr>
            <a:xfrm>
              <a:off x="12700" y="0"/>
              <a:ext cx="6445504" cy="25400"/>
            </a:xfrm>
            <a:custGeom>
              <a:avLst/>
              <a:gdLst/>
              <a:ahLst/>
              <a:cxnLst/>
              <a:rect l="l" t="t" r="r" b="b"/>
              <a:pathLst>
                <a:path w="6445504" h="25400">
                  <a:moveTo>
                    <a:pt x="0" y="0"/>
                  </a:moveTo>
                  <a:lnTo>
                    <a:pt x="6445504" y="0"/>
                  </a:lnTo>
                  <a:lnTo>
                    <a:pt x="6445504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9" name="Group 19"/>
          <p:cNvGrpSpPr/>
          <p:nvPr/>
        </p:nvGrpSpPr>
        <p:grpSpPr>
          <a:xfrm rot="5400000">
            <a:off x="758054" y="7618137"/>
            <a:ext cx="561059" cy="19050"/>
            <a:chOff x="0" y="0"/>
            <a:chExt cx="748079" cy="25400"/>
          </a:xfrm>
        </p:grpSpPr>
        <p:sp>
          <p:nvSpPr>
            <p:cNvPr id="20" name="Freeform 20"/>
            <p:cNvSpPr/>
            <p:nvPr/>
          </p:nvSpPr>
          <p:spPr>
            <a:xfrm>
              <a:off x="12700" y="0"/>
              <a:ext cx="722630" cy="25400"/>
            </a:xfrm>
            <a:custGeom>
              <a:avLst/>
              <a:gdLst/>
              <a:ahLst/>
              <a:cxnLst/>
              <a:rect l="l" t="t" r="r" b="b"/>
              <a:pathLst>
                <a:path w="722630" h="25400">
                  <a:moveTo>
                    <a:pt x="0" y="0"/>
                  </a:moveTo>
                  <a:lnTo>
                    <a:pt x="722630" y="0"/>
                  </a:lnTo>
                  <a:lnTo>
                    <a:pt x="722630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1048108" y="2108512"/>
            <a:ext cx="10439844" cy="808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36"/>
              </a:lnSpc>
            </a:pPr>
            <a:r>
              <a:rPr lang="en-US" sz="4311">
                <a:solidFill>
                  <a:srgbClr val="FFFFFF"/>
                </a:solidFill>
                <a:latin typeface="Open Sans 2"/>
              </a:rPr>
              <a:t>nejstabilnější investice za nejlepší cenu</a:t>
            </a:r>
          </a:p>
        </p:txBody>
      </p:sp>
      <p:grpSp>
        <p:nvGrpSpPr>
          <p:cNvPr id="22" name="Group 22"/>
          <p:cNvGrpSpPr/>
          <p:nvPr/>
        </p:nvGrpSpPr>
        <p:grpSpPr>
          <a:xfrm rot="5312">
            <a:off x="10848545" y="7883615"/>
            <a:ext cx="5698031" cy="19050"/>
            <a:chOff x="0" y="0"/>
            <a:chExt cx="7597375" cy="25400"/>
          </a:xfrm>
        </p:grpSpPr>
        <p:sp>
          <p:nvSpPr>
            <p:cNvPr id="23" name="Freeform 23"/>
            <p:cNvSpPr/>
            <p:nvPr/>
          </p:nvSpPr>
          <p:spPr>
            <a:xfrm>
              <a:off x="12700" y="0"/>
              <a:ext cx="7571994" cy="25400"/>
            </a:xfrm>
            <a:custGeom>
              <a:avLst/>
              <a:gdLst/>
              <a:ahLst/>
              <a:cxnLst/>
              <a:rect l="l" t="t" r="r" b="b"/>
              <a:pathLst>
                <a:path w="7571994" h="25400">
                  <a:moveTo>
                    <a:pt x="0" y="0"/>
                  </a:moveTo>
                  <a:lnTo>
                    <a:pt x="7571994" y="0"/>
                  </a:lnTo>
                  <a:lnTo>
                    <a:pt x="7571994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4" name="Group 24"/>
          <p:cNvGrpSpPr/>
          <p:nvPr/>
        </p:nvGrpSpPr>
        <p:grpSpPr>
          <a:xfrm rot="5400000">
            <a:off x="16249255" y="8147985"/>
            <a:ext cx="556565" cy="19050"/>
            <a:chOff x="0" y="0"/>
            <a:chExt cx="742087" cy="25400"/>
          </a:xfrm>
        </p:grpSpPr>
        <p:sp>
          <p:nvSpPr>
            <p:cNvPr id="25" name="Freeform 25"/>
            <p:cNvSpPr/>
            <p:nvPr/>
          </p:nvSpPr>
          <p:spPr>
            <a:xfrm>
              <a:off x="12700" y="0"/>
              <a:ext cx="716661" cy="25400"/>
            </a:xfrm>
            <a:custGeom>
              <a:avLst/>
              <a:gdLst/>
              <a:ahLst/>
              <a:cxnLst/>
              <a:rect l="l" t="t" r="r" b="b"/>
              <a:pathLst>
                <a:path w="716661" h="25400">
                  <a:moveTo>
                    <a:pt x="0" y="0"/>
                  </a:moveTo>
                  <a:lnTo>
                    <a:pt x="716661" y="0"/>
                  </a:lnTo>
                  <a:lnTo>
                    <a:pt x="716661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6" name="Group 26"/>
          <p:cNvGrpSpPr/>
          <p:nvPr/>
        </p:nvGrpSpPr>
        <p:grpSpPr>
          <a:xfrm rot="5524">
            <a:off x="9986544" y="9550876"/>
            <a:ext cx="5708427" cy="19050"/>
            <a:chOff x="0" y="0"/>
            <a:chExt cx="7611236" cy="25400"/>
          </a:xfrm>
        </p:grpSpPr>
        <p:sp>
          <p:nvSpPr>
            <p:cNvPr id="27" name="Freeform 27"/>
            <p:cNvSpPr/>
            <p:nvPr/>
          </p:nvSpPr>
          <p:spPr>
            <a:xfrm>
              <a:off x="12700" y="0"/>
              <a:ext cx="7585837" cy="25400"/>
            </a:xfrm>
            <a:custGeom>
              <a:avLst/>
              <a:gdLst/>
              <a:ahLst/>
              <a:cxnLst/>
              <a:rect l="l" t="t" r="r" b="b"/>
              <a:pathLst>
                <a:path w="7585837" h="25400">
                  <a:moveTo>
                    <a:pt x="0" y="0"/>
                  </a:moveTo>
                  <a:lnTo>
                    <a:pt x="7585837" y="0"/>
                  </a:lnTo>
                  <a:lnTo>
                    <a:pt x="7585837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8" name="Group 28"/>
          <p:cNvGrpSpPr/>
          <p:nvPr/>
        </p:nvGrpSpPr>
        <p:grpSpPr>
          <a:xfrm rot="5400000">
            <a:off x="9707493" y="9265628"/>
            <a:ext cx="598688" cy="19050"/>
            <a:chOff x="0" y="0"/>
            <a:chExt cx="798251" cy="25400"/>
          </a:xfrm>
        </p:grpSpPr>
        <p:sp>
          <p:nvSpPr>
            <p:cNvPr id="29" name="Freeform 29"/>
            <p:cNvSpPr/>
            <p:nvPr/>
          </p:nvSpPr>
          <p:spPr>
            <a:xfrm>
              <a:off x="12700" y="0"/>
              <a:ext cx="772795" cy="25400"/>
            </a:xfrm>
            <a:custGeom>
              <a:avLst/>
              <a:gdLst/>
              <a:ahLst/>
              <a:cxnLst/>
              <a:rect l="l" t="t" r="r" b="b"/>
              <a:pathLst>
                <a:path w="772795" h="25400">
                  <a:moveTo>
                    <a:pt x="0" y="0"/>
                  </a:moveTo>
                  <a:lnTo>
                    <a:pt x="772795" y="0"/>
                  </a:lnTo>
                  <a:lnTo>
                    <a:pt x="772795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0" name="Freeform 30"/>
          <p:cNvSpPr/>
          <p:nvPr/>
        </p:nvSpPr>
        <p:spPr>
          <a:xfrm rot="1350570">
            <a:off x="16039814" y="8554205"/>
            <a:ext cx="1341122" cy="1758487"/>
          </a:xfrm>
          <a:custGeom>
            <a:avLst/>
            <a:gdLst/>
            <a:ahLst/>
            <a:cxnLst/>
            <a:rect l="l" t="t" r="r" b="b"/>
            <a:pathLst>
              <a:path w="1341122" h="1758487">
                <a:moveTo>
                  <a:pt x="0" y="0"/>
                </a:moveTo>
                <a:lnTo>
                  <a:pt x="1341122" y="0"/>
                </a:lnTo>
                <a:lnTo>
                  <a:pt x="1341122" y="1758487"/>
                </a:lnTo>
                <a:lnTo>
                  <a:pt x="0" y="17584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65"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10795766" y="8104926"/>
            <a:ext cx="5741296" cy="1109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49"/>
              </a:lnSpc>
            </a:pPr>
            <a:r>
              <a:rPr lang="en-US" sz="3178">
                <a:solidFill>
                  <a:srgbClr val="FFFFFF"/>
                </a:solidFill>
                <a:latin typeface="Open Sans 2"/>
              </a:rPr>
              <a:t>Další investiční kovy najdete</a:t>
            </a:r>
          </a:p>
          <a:p>
            <a:pPr algn="l">
              <a:lnSpc>
                <a:spcPts val="4449"/>
              </a:lnSpc>
            </a:pPr>
            <a:r>
              <a:rPr lang="en-US" sz="3178">
                <a:solidFill>
                  <a:srgbClr val="FFFFFF"/>
                </a:solidFill>
                <a:latin typeface="Open Sans 2"/>
              </a:rPr>
              <a:t> na našem stánku!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060536" y="4604917"/>
            <a:ext cx="3250676" cy="470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27"/>
              </a:lnSpc>
            </a:pPr>
            <a:r>
              <a:rPr lang="en-US" sz="2377">
                <a:solidFill>
                  <a:srgbClr val="FFFFFF"/>
                </a:solidFill>
                <a:latin typeface="Roboto"/>
              </a:rPr>
              <a:t>g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060536" y="5193663"/>
            <a:ext cx="3250676" cy="470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27"/>
              </a:lnSpc>
            </a:pPr>
            <a:r>
              <a:rPr lang="en-US" sz="2377">
                <a:solidFill>
                  <a:srgbClr val="FFFFFF"/>
                </a:solidFill>
                <a:latin typeface="Roboto"/>
              </a:rPr>
              <a:t>g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060536" y="5838004"/>
            <a:ext cx="3250676" cy="470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27"/>
              </a:lnSpc>
            </a:pPr>
            <a:r>
              <a:rPr lang="en-US" sz="2377">
                <a:solidFill>
                  <a:srgbClr val="FFFFFF"/>
                </a:solidFill>
                <a:latin typeface="Roboto"/>
              </a:rPr>
              <a:t>g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060536" y="6413104"/>
            <a:ext cx="3250676" cy="470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27"/>
              </a:lnSpc>
            </a:pPr>
            <a:r>
              <a:rPr lang="en-US" sz="2377">
                <a:solidFill>
                  <a:srgbClr val="FFFFFF"/>
                </a:solidFill>
                <a:latin typeface="Roboto"/>
              </a:rPr>
              <a:t>g</a:t>
            </a:r>
          </a:p>
        </p:txBody>
      </p:sp>
      <p:sp>
        <p:nvSpPr>
          <p:cNvPr id="36" name="Freeform 36"/>
          <p:cNvSpPr/>
          <p:nvPr/>
        </p:nvSpPr>
        <p:spPr>
          <a:xfrm>
            <a:off x="16435685" y="681202"/>
            <a:ext cx="952071" cy="1273674"/>
          </a:xfrm>
          <a:custGeom>
            <a:avLst/>
            <a:gdLst/>
            <a:ahLst/>
            <a:cxnLst/>
            <a:rect l="l" t="t" r="r" b="b"/>
            <a:pathLst>
              <a:path w="952071" h="1273674">
                <a:moveTo>
                  <a:pt x="0" y="0"/>
                </a:moveTo>
                <a:lnTo>
                  <a:pt x="952071" y="0"/>
                </a:lnTo>
                <a:lnTo>
                  <a:pt x="952071" y="1273674"/>
                </a:lnTo>
                <a:lnTo>
                  <a:pt x="0" y="12736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7" name="TextBox 37"/>
          <p:cNvSpPr txBox="1"/>
          <p:nvPr/>
        </p:nvSpPr>
        <p:spPr>
          <a:xfrm>
            <a:off x="16088106" y="1998814"/>
            <a:ext cx="1647230" cy="539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3"/>
              </a:lnSpc>
              <a:spcBef>
                <a:spcPct val="0"/>
              </a:spcBef>
            </a:pPr>
            <a:r>
              <a:rPr lang="en-US" sz="3138">
                <a:solidFill>
                  <a:srgbClr val="FFFFFF"/>
                </a:solidFill>
                <a:latin typeface="Roboto"/>
              </a:rPr>
              <a:t>VFF MUB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62200" y="4051098"/>
            <a:ext cx="1725744" cy="1973304"/>
          </a:xfrm>
          <a:custGeom>
            <a:avLst/>
            <a:gdLst/>
            <a:ahLst/>
            <a:cxnLst/>
            <a:rect l="l" t="t" r="r" b="b"/>
            <a:pathLst>
              <a:path w="1725744" h="1973304">
                <a:moveTo>
                  <a:pt x="0" y="0"/>
                </a:moveTo>
                <a:lnTo>
                  <a:pt x="1725744" y="0"/>
                </a:lnTo>
                <a:lnTo>
                  <a:pt x="1725744" y="1973304"/>
                </a:lnTo>
                <a:lnTo>
                  <a:pt x="0" y="19733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38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972691" y="3992805"/>
            <a:ext cx="1665370" cy="2301391"/>
          </a:xfrm>
          <a:custGeom>
            <a:avLst/>
            <a:gdLst/>
            <a:ahLst/>
            <a:cxnLst/>
            <a:rect l="l" t="t" r="r" b="b"/>
            <a:pathLst>
              <a:path w="1665370" h="2301391">
                <a:moveTo>
                  <a:pt x="0" y="0"/>
                </a:moveTo>
                <a:lnTo>
                  <a:pt x="1665370" y="0"/>
                </a:lnTo>
                <a:lnTo>
                  <a:pt x="1665370" y="2301391"/>
                </a:lnTo>
                <a:lnTo>
                  <a:pt x="0" y="23013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482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869895" y="4051098"/>
            <a:ext cx="3611246" cy="2184804"/>
          </a:xfrm>
          <a:custGeom>
            <a:avLst/>
            <a:gdLst/>
            <a:ahLst/>
            <a:cxnLst/>
            <a:rect l="l" t="t" r="r" b="b"/>
            <a:pathLst>
              <a:path w="3611246" h="2184804">
                <a:moveTo>
                  <a:pt x="0" y="0"/>
                </a:moveTo>
                <a:lnTo>
                  <a:pt x="3611246" y="0"/>
                </a:lnTo>
                <a:lnTo>
                  <a:pt x="3611246" y="2184804"/>
                </a:lnTo>
                <a:lnTo>
                  <a:pt x="0" y="21848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219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895350"/>
            <a:ext cx="11218061" cy="1354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44"/>
              </a:lnSpc>
            </a:pPr>
            <a:r>
              <a:rPr lang="en-US" sz="7173">
                <a:solidFill>
                  <a:srgbClr val="FFFFFF"/>
                </a:solidFill>
                <a:latin typeface="Open Sans 2 Bold"/>
              </a:rPr>
              <a:t>Proč s námi investovat?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74850" y="6234098"/>
            <a:ext cx="4839726" cy="569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3"/>
              </a:lnSpc>
            </a:pPr>
            <a:r>
              <a:rPr lang="en-US" sz="3095">
                <a:solidFill>
                  <a:srgbClr val="FFBD59"/>
                </a:solidFill>
                <a:latin typeface="Open Sans 2 Bold"/>
              </a:rPr>
              <a:t>Spolehlivost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407035" y="6234098"/>
            <a:ext cx="4839726" cy="569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3"/>
              </a:lnSpc>
            </a:pPr>
            <a:r>
              <a:rPr lang="en-US" sz="3095">
                <a:solidFill>
                  <a:srgbClr val="FFBD59"/>
                </a:solidFill>
                <a:latin typeface="Open Sans 2 Bold"/>
              </a:rPr>
              <a:t>Nejlepší ceny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945279" y="6347959"/>
            <a:ext cx="4839726" cy="511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3"/>
              </a:lnSpc>
            </a:pPr>
            <a:r>
              <a:rPr lang="en-US" sz="3095">
                <a:solidFill>
                  <a:srgbClr val="FFBD59"/>
                </a:solidFill>
                <a:latin typeface="Open Sans 2 Bold"/>
              </a:rPr>
              <a:t>Vlídnost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24205" y="7027246"/>
            <a:ext cx="3801735" cy="1739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4"/>
              </a:lnSpc>
            </a:pPr>
            <a:r>
              <a:rPr lang="en-US" sz="2431">
                <a:solidFill>
                  <a:srgbClr val="FFFFFF"/>
                </a:solidFill>
                <a:latin typeface="Open Sans 2 Bold"/>
              </a:rPr>
              <a:t>Už několik let vedeme přes 200 účtů fiktivních firem po celé České republice.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904508" y="7027246"/>
            <a:ext cx="3801735" cy="1739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4"/>
              </a:lnSpc>
            </a:pPr>
            <a:r>
              <a:rPr lang="en-US" sz="2431">
                <a:solidFill>
                  <a:srgbClr val="FFFFFF"/>
                </a:solidFill>
                <a:latin typeface="Open Sans 2 Bold"/>
              </a:rPr>
              <a:t>Naše produkty patří mezi nejvýhodnější na celém trhu, a to za jejich přijatelnou cenu.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349649" y="6971952"/>
            <a:ext cx="4651738" cy="1700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4"/>
              </a:lnSpc>
            </a:pPr>
            <a:r>
              <a:rPr lang="en-US" sz="2431">
                <a:solidFill>
                  <a:srgbClr val="FFFFFF"/>
                </a:solidFill>
                <a:latin typeface="Open Sans 2 Bold"/>
              </a:rPr>
              <a:t>Jsme tu vždy pro vás.</a:t>
            </a:r>
          </a:p>
          <a:p>
            <a:pPr algn="ctr">
              <a:lnSpc>
                <a:spcPts val="3404"/>
              </a:lnSpc>
            </a:pPr>
            <a:r>
              <a:rPr lang="en-US" sz="2431">
                <a:solidFill>
                  <a:srgbClr val="FFFFFF"/>
                </a:solidFill>
                <a:latin typeface="Open Sans 2 Bold"/>
              </a:rPr>
              <a:t> Náš klientský servis vám pomůže s každým dotazem či problémem, kterému čelíte.</a:t>
            </a:r>
          </a:p>
        </p:txBody>
      </p:sp>
      <p:sp>
        <p:nvSpPr>
          <p:cNvPr id="12" name="Freeform 12"/>
          <p:cNvSpPr/>
          <p:nvPr/>
        </p:nvSpPr>
        <p:spPr>
          <a:xfrm>
            <a:off x="16435685" y="681202"/>
            <a:ext cx="952071" cy="1273674"/>
          </a:xfrm>
          <a:custGeom>
            <a:avLst/>
            <a:gdLst/>
            <a:ahLst/>
            <a:cxnLst/>
            <a:rect l="l" t="t" r="r" b="b"/>
            <a:pathLst>
              <a:path w="952071" h="1273674">
                <a:moveTo>
                  <a:pt x="0" y="0"/>
                </a:moveTo>
                <a:lnTo>
                  <a:pt x="952071" y="0"/>
                </a:lnTo>
                <a:lnTo>
                  <a:pt x="952071" y="1273674"/>
                </a:lnTo>
                <a:lnTo>
                  <a:pt x="0" y="12736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6088106" y="1998814"/>
            <a:ext cx="1647230" cy="539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3"/>
              </a:lnSpc>
              <a:spcBef>
                <a:spcPct val="0"/>
              </a:spcBef>
            </a:pPr>
            <a:r>
              <a:rPr lang="en-US" sz="3138">
                <a:solidFill>
                  <a:srgbClr val="FFFFFF"/>
                </a:solidFill>
                <a:latin typeface="Roboto"/>
              </a:rPr>
              <a:t>VFF MUB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415</Words>
  <Application>Microsoft Office PowerPoint</Application>
  <PresentationFormat>Vlastní</PresentationFormat>
  <Paragraphs>94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9" baseType="lpstr">
      <vt:lpstr>Calibri</vt:lpstr>
      <vt:lpstr>Open Sans 2</vt:lpstr>
      <vt:lpstr>Now Bold</vt:lpstr>
      <vt:lpstr>Roboto</vt:lpstr>
      <vt:lpstr>Arial</vt:lpstr>
      <vt:lpstr>Open Sans 2 Bold</vt:lpstr>
      <vt:lpstr>Roboto Bold</vt:lpstr>
      <vt:lpstr>Open Sans 1 Bold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FIBA</dc:title>
  <cp:lastModifiedBy>Preslava Plamenova Ivanova</cp:lastModifiedBy>
  <cp:revision>3</cp:revision>
  <dcterms:created xsi:type="dcterms:W3CDTF">2006-08-16T00:00:00Z</dcterms:created>
  <dcterms:modified xsi:type="dcterms:W3CDTF">2023-11-10T09:24:37Z</dcterms:modified>
  <dc:identifier>DAFw4hsliYM</dc:identifier>
</cp:coreProperties>
</file>