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Bookman Old Style" panose="02050604050505020204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Bold" panose="020B0806030504020204" pitchFamily="34" charset="0"/>
      <p:regular r:id="rId18"/>
      <p:bold r:id="rId19"/>
    </p:embeddedFont>
    <p:embeddedFont>
      <p:font typeface="Open Sans Light Bold" panose="020B080603050402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 varScale="1">
        <p:scale>
          <a:sx n="80" d="100"/>
          <a:sy n="80" d="100"/>
        </p:scale>
        <p:origin x="2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sv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log.fedora-fr.org/paquet-fedora-du-jour/post/Muffin-Avant-d-y-gouter,-ca-vous-dirait-d-apprendre-%C3%A0-le-cuisiner" TargetMode="External"/><Relationship Id="rId5" Type="http://schemas.openxmlformats.org/officeDocument/2006/relationships/image" Target="../media/image4.jp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75146" y="1112284"/>
            <a:ext cx="13075933" cy="5055978"/>
            <a:chOff x="0" y="0"/>
            <a:chExt cx="2930931" cy="11332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30931" cy="1133282"/>
            </a:xfrm>
            <a:custGeom>
              <a:avLst/>
              <a:gdLst/>
              <a:ahLst/>
              <a:cxnLst/>
              <a:rect l="l" t="t" r="r" b="b"/>
              <a:pathLst>
                <a:path w="2930931" h="1133282">
                  <a:moveTo>
                    <a:pt x="30196" y="0"/>
                  </a:moveTo>
                  <a:lnTo>
                    <a:pt x="2900735" y="0"/>
                  </a:lnTo>
                  <a:cubicBezTo>
                    <a:pt x="2908744" y="0"/>
                    <a:pt x="2916424" y="3181"/>
                    <a:pt x="2922087" y="8844"/>
                  </a:cubicBezTo>
                  <a:cubicBezTo>
                    <a:pt x="2927750" y="14507"/>
                    <a:pt x="2930931" y="22187"/>
                    <a:pt x="2930931" y="30196"/>
                  </a:cubicBezTo>
                  <a:lnTo>
                    <a:pt x="2930931" y="1103087"/>
                  </a:lnTo>
                  <a:cubicBezTo>
                    <a:pt x="2930931" y="1111095"/>
                    <a:pt x="2927750" y="1118775"/>
                    <a:pt x="2922087" y="1124438"/>
                  </a:cubicBezTo>
                  <a:cubicBezTo>
                    <a:pt x="2916424" y="1130101"/>
                    <a:pt x="2908744" y="1133282"/>
                    <a:pt x="2900735" y="1133282"/>
                  </a:cubicBezTo>
                  <a:lnTo>
                    <a:pt x="30196" y="1133282"/>
                  </a:lnTo>
                  <a:cubicBezTo>
                    <a:pt x="22187" y="1133282"/>
                    <a:pt x="14507" y="1130101"/>
                    <a:pt x="8844" y="1124438"/>
                  </a:cubicBezTo>
                  <a:cubicBezTo>
                    <a:pt x="3181" y="1118775"/>
                    <a:pt x="0" y="1111095"/>
                    <a:pt x="0" y="1103087"/>
                  </a:cubicBezTo>
                  <a:lnTo>
                    <a:pt x="0" y="30196"/>
                  </a:lnTo>
                  <a:cubicBezTo>
                    <a:pt x="0" y="22187"/>
                    <a:pt x="3181" y="14507"/>
                    <a:pt x="8844" y="8844"/>
                  </a:cubicBezTo>
                  <a:cubicBezTo>
                    <a:pt x="14507" y="3181"/>
                    <a:pt x="22187" y="0"/>
                    <a:pt x="3019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648591" y="6770251"/>
            <a:ext cx="6217507" cy="3230770"/>
            <a:chOff x="-84342" y="-38100"/>
            <a:chExt cx="1336338" cy="850900"/>
          </a:xfrm>
        </p:grpSpPr>
        <p:sp>
          <p:nvSpPr>
            <p:cNvPr id="6" name="Freeform 6"/>
            <p:cNvSpPr/>
            <p:nvPr/>
          </p:nvSpPr>
          <p:spPr>
            <a:xfrm>
              <a:off x="-84342" y="-9564"/>
              <a:ext cx="1336338" cy="206943"/>
            </a:xfrm>
            <a:custGeom>
              <a:avLst/>
              <a:gdLst/>
              <a:ahLst/>
              <a:cxnLst/>
              <a:rect l="l" t="t" r="r" b="b"/>
              <a:pathLst>
                <a:path w="1336338" h="206943">
                  <a:moveTo>
                    <a:pt x="30517" y="0"/>
                  </a:moveTo>
                  <a:lnTo>
                    <a:pt x="1305822" y="0"/>
                  </a:lnTo>
                  <a:cubicBezTo>
                    <a:pt x="1322675" y="0"/>
                    <a:pt x="1336338" y="13663"/>
                    <a:pt x="1336338" y="30517"/>
                  </a:cubicBezTo>
                  <a:lnTo>
                    <a:pt x="1336338" y="176427"/>
                  </a:lnTo>
                  <a:cubicBezTo>
                    <a:pt x="1336338" y="184520"/>
                    <a:pt x="1333123" y="192282"/>
                    <a:pt x="1327400" y="198005"/>
                  </a:cubicBezTo>
                  <a:cubicBezTo>
                    <a:pt x="1321677" y="203728"/>
                    <a:pt x="1313915" y="206943"/>
                    <a:pt x="1305822" y="206943"/>
                  </a:cubicBezTo>
                  <a:lnTo>
                    <a:pt x="30517" y="206943"/>
                  </a:lnTo>
                  <a:cubicBezTo>
                    <a:pt x="22423" y="206943"/>
                    <a:pt x="14661" y="203728"/>
                    <a:pt x="8938" y="198005"/>
                  </a:cubicBezTo>
                  <a:cubicBezTo>
                    <a:pt x="3215" y="192282"/>
                    <a:pt x="0" y="184520"/>
                    <a:pt x="0" y="176427"/>
                  </a:cubicBezTo>
                  <a:lnTo>
                    <a:pt x="0" y="30517"/>
                  </a:lnTo>
                  <a:cubicBezTo>
                    <a:pt x="0" y="22423"/>
                    <a:pt x="3215" y="14661"/>
                    <a:pt x="8938" y="8938"/>
                  </a:cubicBezTo>
                  <a:cubicBezTo>
                    <a:pt x="14661" y="3215"/>
                    <a:pt x="22423" y="0"/>
                    <a:pt x="30517" y="0"/>
                  </a:cubicBezTo>
                  <a:close/>
                </a:path>
              </a:pathLst>
            </a:custGeom>
            <a:solidFill>
              <a:srgbClr val="F3B176"/>
            </a:solidFill>
          </p:spPr>
          <p:txBody>
            <a:bodyPr/>
            <a:lstStyle/>
            <a:p>
              <a:endParaRPr lang="sk-SK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15466" y="339868"/>
            <a:ext cx="3741760" cy="58631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20334" y="292766"/>
            <a:ext cx="3741760" cy="58631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4562" y="3959398"/>
            <a:ext cx="2219001" cy="22556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718709">
            <a:off x="10851073" y="1528293"/>
            <a:ext cx="2219001" cy="231454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717035">
            <a:off x="4970108" y="4983531"/>
            <a:ext cx="2219001" cy="225565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294163" y="3930288"/>
            <a:ext cx="9637898" cy="175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2"/>
              </a:lnSpc>
              <a:spcBef>
                <a:spcPct val="0"/>
              </a:spcBef>
            </a:pPr>
            <a:r>
              <a:rPr lang="en-US" sz="13800" b="1" dirty="0">
                <a:solidFill>
                  <a:srgbClr val="653835"/>
                </a:solidFill>
                <a:latin typeface="Bookman Old Style" panose="02050604050505020204" pitchFamily="18" charset="0"/>
              </a:rPr>
              <a:t>MUFFINZ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23644" y="7021399"/>
            <a:ext cx="58674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30"/>
              </a:lnSpc>
            </a:pPr>
            <a:r>
              <a:rPr lang="en-US" sz="3600" b="1" dirty="0" err="1">
                <a:solidFill>
                  <a:srgbClr val="653835"/>
                </a:solidFill>
                <a:latin typeface="Bookman Old Style" panose="02050604050505020204" pitchFamily="18" charset="0"/>
              </a:rPr>
              <a:t>muffinzoanr@gmail.com</a:t>
            </a:r>
            <a:endParaRPr lang="en-US" sz="3600" b="1" dirty="0">
              <a:solidFill>
                <a:srgbClr val="653835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DEBE0009-EACB-1B5D-6B8F-29CB3168CF77}"/>
              </a:ext>
            </a:extLst>
          </p:cNvPr>
          <p:cNvSpPr txBox="1"/>
          <p:nvPr/>
        </p:nvSpPr>
        <p:spPr>
          <a:xfrm>
            <a:off x="4678286" y="6399223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sk-SK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EC66E969-A7DE-5601-4A80-5D84AB8DAA68}"/>
              </a:ext>
            </a:extLst>
          </p:cNvPr>
          <p:cNvSpPr txBox="1"/>
          <p:nvPr/>
        </p:nvSpPr>
        <p:spPr>
          <a:xfrm>
            <a:off x="4572000" y="555366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sk-SK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183D1E88-9320-3EDA-14DA-9C945CFB9F5C}"/>
              </a:ext>
            </a:extLst>
          </p:cNvPr>
          <p:cNvSpPr txBox="1"/>
          <p:nvPr/>
        </p:nvSpPr>
        <p:spPr>
          <a:xfrm>
            <a:off x="4572000" y="555366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sk-SK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FD7817DD-35D0-D8CD-4122-CCDD3AAB560C}"/>
              </a:ext>
            </a:extLst>
          </p:cNvPr>
          <p:cNvSpPr txBox="1"/>
          <p:nvPr/>
        </p:nvSpPr>
        <p:spPr>
          <a:xfrm>
            <a:off x="4572000" y="555366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sk-SK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28" name="Obrázok 27" descr="Obrázok, na ktorom je pečenie, pečivo, muffin, dezert&#10;&#10;Automaticky generovaný popis">
            <a:extLst>
              <a:ext uri="{FF2B5EF4-FFF2-40B4-BE49-F238E27FC236}">
                <a16:creationId xmlns:a16="http://schemas.microsoft.com/office/drawing/2014/main" id="{C218ABF7-CE8A-670A-201D-8573F0844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61997" y="6155923"/>
            <a:ext cx="3805224" cy="4132292"/>
          </a:xfrm>
          <a:prstGeom prst="rect">
            <a:avLst/>
          </a:prstGeom>
        </p:spPr>
      </p:pic>
      <p:sp>
        <p:nvSpPr>
          <p:cNvPr id="29" name="BlokTextu 28">
            <a:extLst>
              <a:ext uri="{FF2B5EF4-FFF2-40B4-BE49-F238E27FC236}">
                <a16:creationId xmlns:a16="http://schemas.microsoft.com/office/drawing/2014/main" id="{E9D0AE1A-7B02-A45B-C713-7CB69D43C796}"/>
              </a:ext>
            </a:extLst>
          </p:cNvPr>
          <p:cNvSpPr txBox="1"/>
          <p:nvPr/>
        </p:nvSpPr>
        <p:spPr>
          <a:xfrm>
            <a:off x="-61998" y="10347613"/>
            <a:ext cx="345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>
                <a:hlinkClick r:id="rId6" tooltip="https://blog.fedora-fr.org/paquet-fedora-du-jour/post/Muffin-Avant-d-y-gouter,-ca-vous-dirait-d-apprendre-%C3%A0-le-cuisiner"/>
              </a:rPr>
              <a:t>Táto fotografia</a:t>
            </a:r>
            <a:r>
              <a:rPr lang="sk-SK" sz="900"/>
              <a:t> od autora Neznámy autor, chránené licenciou </a:t>
            </a:r>
            <a:r>
              <a:rPr lang="sk-SK" sz="900">
                <a:hlinkClick r:id="rId7" tooltip="https://creativecommons.org/licenses/by/3.0/"/>
              </a:rPr>
              <a:t>CC BY</a:t>
            </a:r>
            <a:endParaRPr lang="sk-SK" sz="900"/>
          </a:p>
        </p:txBody>
      </p:sp>
      <p:sp>
        <p:nvSpPr>
          <p:cNvPr id="32" name="Šípka doprava 31">
            <a:extLst>
              <a:ext uri="{FF2B5EF4-FFF2-40B4-BE49-F238E27FC236}">
                <a16:creationId xmlns:a16="http://schemas.microsoft.com/office/drawing/2014/main" id="{D0AEA5DC-6401-22AD-6C70-16AA861E7CBB}"/>
              </a:ext>
            </a:extLst>
          </p:cNvPr>
          <p:cNvSpPr/>
          <p:nvPr/>
        </p:nvSpPr>
        <p:spPr>
          <a:xfrm>
            <a:off x="3842888" y="6168262"/>
            <a:ext cx="7610573" cy="240456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rgbClr val="945200"/>
                </a:solidFill>
                <a:latin typeface="Bookman Old Style" panose="02050604050505020204" pitchFamily="18" charset="0"/>
              </a:rPr>
              <a:t>Tu nás môžete kontaktovať</a:t>
            </a:r>
          </a:p>
        </p:txBody>
      </p:sp>
      <p:sp>
        <p:nvSpPr>
          <p:cNvPr id="33" name="Šípka doprava 32">
            <a:extLst>
              <a:ext uri="{FF2B5EF4-FFF2-40B4-BE49-F238E27FC236}">
                <a16:creationId xmlns:a16="http://schemas.microsoft.com/office/drawing/2014/main" id="{1419C155-2715-0DA2-FB92-AB5A53231A50}"/>
              </a:ext>
            </a:extLst>
          </p:cNvPr>
          <p:cNvSpPr/>
          <p:nvPr/>
        </p:nvSpPr>
        <p:spPr>
          <a:xfrm>
            <a:off x="3842888" y="8799598"/>
            <a:ext cx="8653912" cy="123199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rgbClr val="945200"/>
                </a:solidFill>
                <a:latin typeface="Bookman Old Style" panose="02050604050505020204" pitchFamily="18" charset="0"/>
              </a:rPr>
              <a:t>S láskou tvoj muffin</a:t>
            </a:r>
          </a:p>
        </p:txBody>
      </p:sp>
      <p:pic>
        <p:nvPicPr>
          <p:cNvPr id="35" name="Obrázok 34" descr="Zobrazenie vrchnej časti kávy v tabuľke s cestičkou">
            <a:extLst>
              <a:ext uri="{FF2B5EF4-FFF2-40B4-BE49-F238E27FC236}">
                <a16:creationId xmlns:a16="http://schemas.microsoft.com/office/drawing/2014/main" id="{DA016B4C-3EA0-15DE-B0E8-800EFA344D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5" y="7738289"/>
            <a:ext cx="4671452" cy="2548712"/>
          </a:xfrm>
          <a:prstGeom prst="rect">
            <a:avLst/>
          </a:prstGeom>
        </p:spPr>
      </p:pic>
      <p:pic>
        <p:nvPicPr>
          <p:cNvPr id="36" name="Picture 16">
            <a:extLst>
              <a:ext uri="{FF2B5EF4-FFF2-40B4-BE49-F238E27FC236}">
                <a16:creationId xmlns:a16="http://schemas.microsoft.com/office/drawing/2014/main" id="{E7CFBA1F-109B-B864-4A4B-A0EA647A2E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111340">
            <a:off x="6898689" y="1470687"/>
            <a:ext cx="1922283" cy="2207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93997" y="416691"/>
            <a:ext cx="7483378" cy="1912652"/>
            <a:chOff x="0" y="0"/>
            <a:chExt cx="1905250" cy="409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5250" cy="409258"/>
            </a:xfrm>
            <a:custGeom>
              <a:avLst/>
              <a:gdLst/>
              <a:ahLst/>
              <a:cxnLst/>
              <a:rect l="l" t="t" r="r" b="b"/>
              <a:pathLst>
                <a:path w="1905250" h="409258">
                  <a:moveTo>
                    <a:pt x="51601" y="0"/>
                  </a:moveTo>
                  <a:lnTo>
                    <a:pt x="1853649" y="0"/>
                  </a:lnTo>
                  <a:cubicBezTo>
                    <a:pt x="1867334" y="0"/>
                    <a:pt x="1880459" y="5436"/>
                    <a:pt x="1890136" y="15114"/>
                  </a:cubicBezTo>
                  <a:cubicBezTo>
                    <a:pt x="1899813" y="24791"/>
                    <a:pt x="1905250" y="37915"/>
                    <a:pt x="1905250" y="51601"/>
                  </a:cubicBezTo>
                  <a:lnTo>
                    <a:pt x="1905250" y="357657"/>
                  </a:lnTo>
                  <a:cubicBezTo>
                    <a:pt x="1905250" y="371343"/>
                    <a:pt x="1899813" y="384468"/>
                    <a:pt x="1890136" y="394145"/>
                  </a:cubicBezTo>
                  <a:cubicBezTo>
                    <a:pt x="1880459" y="403822"/>
                    <a:pt x="1867334" y="409258"/>
                    <a:pt x="1853649" y="409258"/>
                  </a:cubicBezTo>
                  <a:lnTo>
                    <a:pt x="51601" y="409258"/>
                  </a:lnTo>
                  <a:cubicBezTo>
                    <a:pt x="37915" y="409258"/>
                    <a:pt x="24791" y="403822"/>
                    <a:pt x="15114" y="394145"/>
                  </a:cubicBezTo>
                  <a:cubicBezTo>
                    <a:pt x="5436" y="384468"/>
                    <a:pt x="0" y="371343"/>
                    <a:pt x="0" y="357657"/>
                  </a:cubicBezTo>
                  <a:lnTo>
                    <a:pt x="0" y="51601"/>
                  </a:lnTo>
                  <a:cubicBezTo>
                    <a:pt x="0" y="37915"/>
                    <a:pt x="5436" y="24791"/>
                    <a:pt x="15114" y="15114"/>
                  </a:cubicBezTo>
                  <a:cubicBezTo>
                    <a:pt x="24791" y="5436"/>
                    <a:pt x="37915" y="0"/>
                    <a:pt x="516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672346"/>
            <a:ext cx="11125200" cy="7353009"/>
            <a:chOff x="0" y="0"/>
            <a:chExt cx="2356514" cy="1490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6514" cy="1490500"/>
            </a:xfrm>
            <a:custGeom>
              <a:avLst/>
              <a:gdLst/>
              <a:ahLst/>
              <a:cxnLst/>
              <a:rect l="l" t="t" r="r" b="b"/>
              <a:pathLst>
                <a:path w="2356514" h="1490500">
                  <a:moveTo>
                    <a:pt x="46034" y="0"/>
                  </a:moveTo>
                  <a:lnTo>
                    <a:pt x="2310480" y="0"/>
                  </a:lnTo>
                  <a:cubicBezTo>
                    <a:pt x="2322689" y="0"/>
                    <a:pt x="2334398" y="4850"/>
                    <a:pt x="2343031" y="13483"/>
                  </a:cubicBezTo>
                  <a:cubicBezTo>
                    <a:pt x="2351664" y="22116"/>
                    <a:pt x="2356514" y="33825"/>
                    <a:pt x="2356514" y="46034"/>
                  </a:cubicBezTo>
                  <a:lnTo>
                    <a:pt x="2356514" y="1444467"/>
                  </a:lnTo>
                  <a:cubicBezTo>
                    <a:pt x="2356514" y="1456676"/>
                    <a:pt x="2351664" y="1468384"/>
                    <a:pt x="2343031" y="1477017"/>
                  </a:cubicBezTo>
                  <a:cubicBezTo>
                    <a:pt x="2334398" y="1485650"/>
                    <a:pt x="2322689" y="1490500"/>
                    <a:pt x="2310480" y="1490500"/>
                  </a:cubicBezTo>
                  <a:lnTo>
                    <a:pt x="46034" y="1490500"/>
                  </a:lnTo>
                  <a:cubicBezTo>
                    <a:pt x="33825" y="1490500"/>
                    <a:pt x="22116" y="1485650"/>
                    <a:pt x="13483" y="1477017"/>
                  </a:cubicBezTo>
                  <a:cubicBezTo>
                    <a:pt x="4850" y="1468384"/>
                    <a:pt x="0" y="1456676"/>
                    <a:pt x="0" y="1444467"/>
                  </a:cubicBezTo>
                  <a:lnTo>
                    <a:pt x="0" y="46034"/>
                  </a:lnTo>
                  <a:cubicBezTo>
                    <a:pt x="0" y="33825"/>
                    <a:pt x="4850" y="22116"/>
                    <a:pt x="13483" y="13483"/>
                  </a:cubicBezTo>
                  <a:cubicBezTo>
                    <a:pt x="22116" y="4850"/>
                    <a:pt x="33825" y="0"/>
                    <a:pt x="460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34618" y="8720770"/>
            <a:ext cx="15996184" cy="3230770"/>
            <a:chOff x="0" y="-38100"/>
            <a:chExt cx="4142481" cy="850900"/>
          </a:xfrm>
        </p:grpSpPr>
        <p:sp>
          <p:nvSpPr>
            <p:cNvPr id="9" name="Freeform 9"/>
            <p:cNvSpPr/>
            <p:nvPr/>
          </p:nvSpPr>
          <p:spPr>
            <a:xfrm>
              <a:off x="2536516" y="0"/>
              <a:ext cx="1605965" cy="206943"/>
            </a:xfrm>
            <a:custGeom>
              <a:avLst/>
              <a:gdLst/>
              <a:ahLst/>
              <a:cxnLst/>
              <a:rect l="l" t="t" r="r" b="b"/>
              <a:pathLst>
                <a:path w="1336338" h="206943">
                  <a:moveTo>
                    <a:pt x="30517" y="0"/>
                  </a:moveTo>
                  <a:lnTo>
                    <a:pt x="1305822" y="0"/>
                  </a:lnTo>
                  <a:cubicBezTo>
                    <a:pt x="1322675" y="0"/>
                    <a:pt x="1336338" y="13663"/>
                    <a:pt x="1336338" y="30517"/>
                  </a:cubicBezTo>
                  <a:lnTo>
                    <a:pt x="1336338" y="176427"/>
                  </a:lnTo>
                  <a:cubicBezTo>
                    <a:pt x="1336338" y="184520"/>
                    <a:pt x="1333123" y="192282"/>
                    <a:pt x="1327400" y="198005"/>
                  </a:cubicBezTo>
                  <a:cubicBezTo>
                    <a:pt x="1321677" y="203728"/>
                    <a:pt x="1313915" y="206943"/>
                    <a:pt x="1305822" y="206943"/>
                  </a:cubicBezTo>
                  <a:lnTo>
                    <a:pt x="30517" y="206943"/>
                  </a:lnTo>
                  <a:cubicBezTo>
                    <a:pt x="22423" y="206943"/>
                    <a:pt x="14661" y="203728"/>
                    <a:pt x="8938" y="198005"/>
                  </a:cubicBezTo>
                  <a:cubicBezTo>
                    <a:pt x="3215" y="192282"/>
                    <a:pt x="0" y="184520"/>
                    <a:pt x="0" y="176427"/>
                  </a:cubicBezTo>
                  <a:lnTo>
                    <a:pt x="0" y="30517"/>
                  </a:lnTo>
                  <a:cubicBezTo>
                    <a:pt x="0" y="22423"/>
                    <a:pt x="3215" y="14661"/>
                    <a:pt x="8938" y="8938"/>
                  </a:cubicBezTo>
                  <a:cubicBezTo>
                    <a:pt x="14661" y="3215"/>
                    <a:pt x="22423" y="0"/>
                    <a:pt x="30517" y="0"/>
                  </a:cubicBezTo>
                  <a:close/>
                </a:path>
              </a:pathLst>
            </a:custGeom>
            <a:solidFill>
              <a:srgbClr val="F3B176"/>
            </a:solidFill>
          </p:spPr>
          <p:txBody>
            <a:bodyPr/>
            <a:lstStyle/>
            <a:p>
              <a:r>
                <a:rPr lang="sk-SK" sz="2400" b="1" dirty="0">
                  <a:solidFill>
                    <a:srgbClr val="945200"/>
                  </a:solidFill>
                </a:rPr>
                <a:t>Tvoja jedinečná spomienka na detstvo sú práve naše muffiny, neváhaj a príď ochutnať</a:t>
              </a:r>
              <a:r>
                <a:rPr lang="sk-SK" sz="2400" dirty="0"/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593402" y="1485900"/>
            <a:ext cx="5270769" cy="6924829"/>
            <a:chOff x="0" y="0"/>
            <a:chExt cx="3663950" cy="4923790"/>
          </a:xfrm>
        </p:grpSpPr>
        <p:sp>
          <p:nvSpPr>
            <p:cNvPr id="12" name="Freeform 12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39970" r="-39970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0" y="1233396"/>
            <a:ext cx="11557434" cy="9602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endParaRPr lang="sk-SK" sz="3600" dirty="0">
              <a:solidFill>
                <a:srgbClr val="653835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endParaRPr lang="sk-SK" sz="3600" dirty="0">
              <a:solidFill>
                <a:srgbClr val="653835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r>
              <a:rPr lang="sk-SK" sz="35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Firma </a:t>
            </a:r>
            <a:r>
              <a:rPr lang="sk-SK" sz="3500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Muffinz</a:t>
            </a:r>
            <a:r>
              <a:rPr lang="sk-SK" sz="35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sa zaoberá  </a:t>
            </a:r>
            <a:r>
              <a:rPr lang="sk-SK" sz="35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výrobou</a:t>
            </a:r>
            <a:r>
              <a:rPr lang="sk-SK" sz="35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jedinečných </a:t>
            </a:r>
            <a:r>
              <a:rPr lang="sk-SK" sz="35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muffinov</a:t>
            </a:r>
            <a:r>
              <a:rPr lang="sk-SK" sz="35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.</a:t>
            </a:r>
          </a:p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r>
              <a:rPr lang="sk-SK" sz="35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Muffiny sú unikátne predovšetkým </a:t>
            </a:r>
            <a:r>
              <a:rPr lang="sk-SK" sz="35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zdravším zložením </a:t>
            </a:r>
            <a:r>
              <a:rPr lang="sk-SK" sz="35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 nevšednou </a:t>
            </a:r>
            <a:r>
              <a:rPr lang="sk-SK" sz="35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chuťou</a:t>
            </a:r>
            <a:r>
              <a:rPr lang="sk-SK" sz="35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.</a:t>
            </a:r>
          </a:p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r>
              <a:rPr lang="sk-SK" sz="35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Sú </a:t>
            </a:r>
            <a:r>
              <a:rPr lang="sk-SK" sz="35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vždy čerstvé </a:t>
            </a:r>
            <a:r>
              <a:rPr lang="sk-SK" sz="35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 vyrobené z </a:t>
            </a:r>
            <a:r>
              <a:rPr lang="sk-SK" sz="35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kvalitných surovín</a:t>
            </a:r>
            <a:r>
              <a:rPr lang="sk-SK" sz="35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, bez pridaného cukru, farbív a konzervantov.</a:t>
            </a:r>
          </a:p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r>
              <a:rPr lang="sk-SK" sz="35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Za našimi produktami stojí tím </a:t>
            </a:r>
            <a:r>
              <a:rPr lang="sk-SK" sz="35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kvalifikovaných cukrárov</a:t>
            </a:r>
            <a:r>
              <a:rPr lang="sk-SK" sz="35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3600"/>
              </a:lnSpc>
            </a:pPr>
            <a:endParaRPr lang="en-US" sz="3200" dirty="0">
              <a:solidFill>
                <a:srgbClr val="653835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26815" y="36607"/>
            <a:ext cx="2546795" cy="258886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6555020"/>
            <a:ext cx="2219001" cy="225565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909795" y="1118021"/>
            <a:ext cx="7483378" cy="1570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0"/>
              </a:lnSpc>
              <a:spcBef>
                <a:spcPct val="0"/>
              </a:spcBef>
            </a:pPr>
            <a:r>
              <a:rPr lang="en-US" sz="13800" b="1" dirty="0" err="1">
                <a:solidFill>
                  <a:srgbClr val="653835"/>
                </a:solidFill>
                <a:latin typeface="Bookman Old Style" panose="02050604050505020204" pitchFamily="18" charset="0"/>
              </a:rPr>
              <a:t>Muffinz</a:t>
            </a:r>
            <a:endParaRPr lang="en-US" sz="13800" b="1" dirty="0">
              <a:solidFill>
                <a:srgbClr val="653835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2E6530EB-2311-5AD2-12E5-C32B03C618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90291" y="529308"/>
            <a:ext cx="1923311" cy="1955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69150" y="2475850"/>
            <a:ext cx="10501371" cy="1909187"/>
            <a:chOff x="0" y="0"/>
            <a:chExt cx="2289485" cy="409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9485" cy="409258"/>
            </a:xfrm>
            <a:custGeom>
              <a:avLst/>
              <a:gdLst/>
              <a:ahLst/>
              <a:cxnLst/>
              <a:rect l="l" t="t" r="r" b="b"/>
              <a:pathLst>
                <a:path w="2289485" h="409258">
                  <a:moveTo>
                    <a:pt x="42941" y="0"/>
                  </a:moveTo>
                  <a:lnTo>
                    <a:pt x="2246544" y="0"/>
                  </a:lnTo>
                  <a:cubicBezTo>
                    <a:pt x="2270260" y="0"/>
                    <a:pt x="2289485" y="19225"/>
                    <a:pt x="2289485" y="42941"/>
                  </a:cubicBezTo>
                  <a:lnTo>
                    <a:pt x="2289485" y="366317"/>
                  </a:lnTo>
                  <a:cubicBezTo>
                    <a:pt x="2289485" y="377706"/>
                    <a:pt x="2284961" y="388628"/>
                    <a:pt x="2276908" y="396681"/>
                  </a:cubicBezTo>
                  <a:cubicBezTo>
                    <a:pt x="2268855" y="404734"/>
                    <a:pt x="2257933" y="409258"/>
                    <a:pt x="2246544" y="409258"/>
                  </a:cubicBezTo>
                  <a:lnTo>
                    <a:pt x="42941" y="409258"/>
                  </a:lnTo>
                  <a:cubicBezTo>
                    <a:pt x="19225" y="409258"/>
                    <a:pt x="0" y="390033"/>
                    <a:pt x="0" y="366317"/>
                  </a:cubicBezTo>
                  <a:lnTo>
                    <a:pt x="0" y="42941"/>
                  </a:lnTo>
                  <a:cubicBezTo>
                    <a:pt x="0" y="19225"/>
                    <a:pt x="19225" y="0"/>
                    <a:pt x="42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66091" y="4694975"/>
            <a:ext cx="10084076" cy="5180821"/>
            <a:chOff x="0" y="0"/>
            <a:chExt cx="2622709" cy="11408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22709" cy="1140854"/>
            </a:xfrm>
            <a:custGeom>
              <a:avLst/>
              <a:gdLst/>
              <a:ahLst/>
              <a:cxnLst/>
              <a:rect l="l" t="t" r="r" b="b"/>
              <a:pathLst>
                <a:path w="2622709" h="1140854">
                  <a:moveTo>
                    <a:pt x="41361" y="0"/>
                  </a:moveTo>
                  <a:lnTo>
                    <a:pt x="2581348" y="0"/>
                  </a:lnTo>
                  <a:cubicBezTo>
                    <a:pt x="2592317" y="0"/>
                    <a:pt x="2602838" y="4358"/>
                    <a:pt x="2610595" y="12114"/>
                  </a:cubicBezTo>
                  <a:cubicBezTo>
                    <a:pt x="2618351" y="19871"/>
                    <a:pt x="2622709" y="30392"/>
                    <a:pt x="2622709" y="41361"/>
                  </a:cubicBezTo>
                  <a:lnTo>
                    <a:pt x="2622709" y="1099492"/>
                  </a:lnTo>
                  <a:cubicBezTo>
                    <a:pt x="2622709" y="1122336"/>
                    <a:pt x="2604191" y="1140854"/>
                    <a:pt x="2581348" y="1140854"/>
                  </a:cubicBezTo>
                  <a:lnTo>
                    <a:pt x="41361" y="1140854"/>
                  </a:lnTo>
                  <a:cubicBezTo>
                    <a:pt x="30392" y="1140854"/>
                    <a:pt x="19871" y="1136496"/>
                    <a:pt x="12114" y="1128739"/>
                  </a:cubicBezTo>
                  <a:cubicBezTo>
                    <a:pt x="4358" y="1120983"/>
                    <a:pt x="0" y="1110462"/>
                    <a:pt x="0" y="1099492"/>
                  </a:cubicBezTo>
                  <a:lnTo>
                    <a:pt x="0" y="41361"/>
                  </a:lnTo>
                  <a:cubicBezTo>
                    <a:pt x="0" y="30392"/>
                    <a:pt x="4358" y="19871"/>
                    <a:pt x="12114" y="12114"/>
                  </a:cubicBezTo>
                  <a:cubicBezTo>
                    <a:pt x="19871" y="4358"/>
                    <a:pt x="30392" y="0"/>
                    <a:pt x="4136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31418" y="1502809"/>
            <a:ext cx="5073909" cy="785739"/>
            <a:chOff x="0" y="0"/>
            <a:chExt cx="1336338" cy="2069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6338" cy="206943"/>
            </a:xfrm>
            <a:custGeom>
              <a:avLst/>
              <a:gdLst/>
              <a:ahLst/>
              <a:cxnLst/>
              <a:rect l="l" t="t" r="r" b="b"/>
              <a:pathLst>
                <a:path w="1336338" h="206943">
                  <a:moveTo>
                    <a:pt x="30517" y="0"/>
                  </a:moveTo>
                  <a:lnTo>
                    <a:pt x="1305822" y="0"/>
                  </a:lnTo>
                  <a:cubicBezTo>
                    <a:pt x="1322675" y="0"/>
                    <a:pt x="1336338" y="13663"/>
                    <a:pt x="1336338" y="30517"/>
                  </a:cubicBezTo>
                  <a:lnTo>
                    <a:pt x="1336338" y="176427"/>
                  </a:lnTo>
                  <a:cubicBezTo>
                    <a:pt x="1336338" y="184520"/>
                    <a:pt x="1333123" y="192282"/>
                    <a:pt x="1327400" y="198005"/>
                  </a:cubicBezTo>
                  <a:cubicBezTo>
                    <a:pt x="1321677" y="203728"/>
                    <a:pt x="1313915" y="206943"/>
                    <a:pt x="1305822" y="206943"/>
                  </a:cubicBezTo>
                  <a:lnTo>
                    <a:pt x="30517" y="206943"/>
                  </a:lnTo>
                  <a:cubicBezTo>
                    <a:pt x="22423" y="206943"/>
                    <a:pt x="14661" y="203728"/>
                    <a:pt x="8938" y="198005"/>
                  </a:cubicBezTo>
                  <a:cubicBezTo>
                    <a:pt x="3215" y="192282"/>
                    <a:pt x="0" y="184520"/>
                    <a:pt x="0" y="176427"/>
                  </a:cubicBezTo>
                  <a:lnTo>
                    <a:pt x="0" y="30517"/>
                  </a:lnTo>
                  <a:cubicBezTo>
                    <a:pt x="0" y="22423"/>
                    <a:pt x="3215" y="14661"/>
                    <a:pt x="8938" y="8938"/>
                  </a:cubicBezTo>
                  <a:cubicBezTo>
                    <a:pt x="14661" y="3215"/>
                    <a:pt x="22423" y="0"/>
                    <a:pt x="30517" y="0"/>
                  </a:cubicBezTo>
                  <a:close/>
                </a:path>
              </a:pathLst>
            </a:custGeom>
            <a:solidFill>
              <a:srgbClr val="F3B176"/>
            </a:solidFill>
          </p:spPr>
          <p:txBody>
            <a:bodyPr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400" b="1" dirty="0">
                  <a:solidFill>
                    <a:srgbClr val="945200"/>
                  </a:solidFill>
                  <a:latin typeface="Bookman Old Style" panose="02050604050505020204" pitchFamily="18" charset="0"/>
                </a:rPr>
                <a:t>Tvoje muffiny na teba stále čakajú, tak príď ochutnať</a:t>
              </a:r>
              <a:r>
                <a:rPr lang="sk-SK" sz="2400" b="1" dirty="0">
                  <a:latin typeface="Bookman Old Style" panose="02050604050505020204" pitchFamily="18" charset="0"/>
                </a:rPr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82461" y="2872971"/>
            <a:ext cx="6045628" cy="6243925"/>
            <a:chOff x="0" y="0"/>
            <a:chExt cx="6350000" cy="6558280"/>
          </a:xfrm>
        </p:grpSpPr>
        <p:sp>
          <p:nvSpPr>
            <p:cNvPr id="12" name="Freeform 12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l="-4650" r="-4650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5630" y="1554368"/>
            <a:ext cx="1775571" cy="20387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51521" y="1267946"/>
            <a:ext cx="2219001" cy="225565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95826" y="7997254"/>
            <a:ext cx="2219001" cy="225565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80446" y="1070014"/>
            <a:ext cx="2219001" cy="225565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834369" y="4588919"/>
            <a:ext cx="9615431" cy="5082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Celkom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prvá</a:t>
            </a:r>
            <a:r>
              <a:rPr lang="en-US" sz="32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myšlienka</a:t>
            </a:r>
            <a:r>
              <a:rPr lang="en-US" sz="32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na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založenie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výroby</a:t>
            </a:r>
            <a:r>
              <a:rPr lang="en-US" sz="32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muffinov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sa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zrodila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v </a:t>
            </a:r>
            <a:r>
              <a:rPr lang="en-US" sz="3200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septembri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v </a:t>
            </a:r>
            <a:r>
              <a:rPr lang="en-US" sz="3200" b="1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roku</a:t>
            </a:r>
            <a:r>
              <a:rPr lang="en-US" sz="32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2022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keď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sme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na</a:t>
            </a:r>
            <a:r>
              <a:rPr lang="en-US" sz="32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cvičnej</a:t>
            </a:r>
            <a:r>
              <a:rPr lang="en-US" sz="32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firme</a:t>
            </a:r>
            <a:r>
              <a:rPr lang="en-US" sz="32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rozmýšlali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aký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podnikateľský</a:t>
            </a:r>
            <a:r>
              <a:rPr lang="en-US" sz="32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zamer</a:t>
            </a:r>
            <a:r>
              <a:rPr lang="en-US" sz="32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si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zvoliť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Nasledujúce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mesiace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boli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zamerané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na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testovanie</a:t>
            </a:r>
            <a:r>
              <a:rPr lang="en-US" sz="32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pripravu</a:t>
            </a:r>
            <a:r>
              <a:rPr lang="en-US" sz="32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 </a:t>
            </a:r>
            <a:r>
              <a:rPr lang="en-US" sz="3200" b="1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vymyslenie</a:t>
            </a:r>
            <a:r>
              <a:rPr lang="en-US" sz="32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výrobnej</a:t>
            </a:r>
            <a:r>
              <a:rPr lang="en-US" sz="32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prevádzky</a:t>
            </a:r>
            <a:r>
              <a:rPr lang="en-US" sz="3200" b="1" dirty="0">
                <a:solidFill>
                  <a:srgbClr val="65383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34369" y="2735962"/>
            <a:ext cx="9915798" cy="1413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50"/>
              </a:lnSpc>
              <a:spcBef>
                <a:spcPct val="0"/>
              </a:spcBef>
            </a:pPr>
            <a:r>
              <a:rPr lang="en-US" sz="8536" b="1" dirty="0">
                <a:solidFill>
                  <a:srgbClr val="653835"/>
                </a:solidFill>
                <a:latin typeface="Bookman Old Style" panose="02050604050505020204" pitchFamily="18" charset="0"/>
              </a:rPr>
              <a:t>HISTÓRIA FIRMY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0502" y="2879462"/>
            <a:ext cx="11635664" cy="3417349"/>
            <a:chOff x="-392906" y="-38100"/>
            <a:chExt cx="2897214" cy="850900"/>
          </a:xfrm>
        </p:grpSpPr>
        <p:sp>
          <p:nvSpPr>
            <p:cNvPr id="3" name="Freeform 3"/>
            <p:cNvSpPr/>
            <p:nvPr/>
          </p:nvSpPr>
          <p:spPr>
            <a:xfrm>
              <a:off x="-392906" y="11373"/>
              <a:ext cx="2897214" cy="417542"/>
            </a:xfrm>
            <a:custGeom>
              <a:avLst/>
              <a:gdLst/>
              <a:ahLst/>
              <a:cxnLst/>
              <a:rect l="l" t="t" r="r" b="b"/>
              <a:pathLst>
                <a:path w="2251099" h="409258">
                  <a:moveTo>
                    <a:pt x="43673" y="0"/>
                  </a:moveTo>
                  <a:lnTo>
                    <a:pt x="2207426" y="0"/>
                  </a:lnTo>
                  <a:cubicBezTo>
                    <a:pt x="2219009" y="0"/>
                    <a:pt x="2230117" y="4601"/>
                    <a:pt x="2238308" y="12792"/>
                  </a:cubicBezTo>
                  <a:cubicBezTo>
                    <a:pt x="2246498" y="20982"/>
                    <a:pt x="2251099" y="32090"/>
                    <a:pt x="2251099" y="43673"/>
                  </a:cubicBezTo>
                  <a:lnTo>
                    <a:pt x="2251099" y="365585"/>
                  </a:lnTo>
                  <a:cubicBezTo>
                    <a:pt x="2251099" y="377168"/>
                    <a:pt x="2246498" y="388276"/>
                    <a:pt x="2238308" y="396467"/>
                  </a:cubicBezTo>
                  <a:cubicBezTo>
                    <a:pt x="2230117" y="404657"/>
                    <a:pt x="2219009" y="409258"/>
                    <a:pt x="2207426" y="409258"/>
                  </a:cubicBezTo>
                  <a:lnTo>
                    <a:pt x="43673" y="409258"/>
                  </a:lnTo>
                  <a:cubicBezTo>
                    <a:pt x="32090" y="409258"/>
                    <a:pt x="20982" y="404657"/>
                    <a:pt x="12792" y="396467"/>
                  </a:cubicBezTo>
                  <a:cubicBezTo>
                    <a:pt x="4601" y="388276"/>
                    <a:pt x="0" y="377168"/>
                    <a:pt x="0" y="365585"/>
                  </a:cubicBezTo>
                  <a:lnTo>
                    <a:pt x="0" y="43673"/>
                  </a:lnTo>
                  <a:cubicBezTo>
                    <a:pt x="0" y="32090"/>
                    <a:pt x="4601" y="20982"/>
                    <a:pt x="12792" y="12792"/>
                  </a:cubicBezTo>
                  <a:cubicBezTo>
                    <a:pt x="20982" y="4601"/>
                    <a:pt x="32090" y="0"/>
                    <a:pt x="43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55778" y="4755065"/>
            <a:ext cx="10135251" cy="5270371"/>
            <a:chOff x="0" y="-38100"/>
            <a:chExt cx="2622709" cy="1178954"/>
          </a:xfrm>
        </p:grpSpPr>
        <p:sp>
          <p:nvSpPr>
            <p:cNvPr id="6" name="Freeform 6"/>
            <p:cNvSpPr/>
            <p:nvPr/>
          </p:nvSpPr>
          <p:spPr>
            <a:xfrm>
              <a:off x="0" y="68619"/>
              <a:ext cx="2622709" cy="1072235"/>
            </a:xfrm>
            <a:custGeom>
              <a:avLst/>
              <a:gdLst/>
              <a:ahLst/>
              <a:cxnLst/>
              <a:rect l="l" t="t" r="r" b="b"/>
              <a:pathLst>
                <a:path w="2622709" h="1140854">
                  <a:moveTo>
                    <a:pt x="41361" y="0"/>
                  </a:moveTo>
                  <a:lnTo>
                    <a:pt x="2581348" y="0"/>
                  </a:lnTo>
                  <a:cubicBezTo>
                    <a:pt x="2592317" y="0"/>
                    <a:pt x="2602838" y="4358"/>
                    <a:pt x="2610595" y="12114"/>
                  </a:cubicBezTo>
                  <a:cubicBezTo>
                    <a:pt x="2618351" y="19871"/>
                    <a:pt x="2622709" y="30392"/>
                    <a:pt x="2622709" y="41361"/>
                  </a:cubicBezTo>
                  <a:lnTo>
                    <a:pt x="2622709" y="1099492"/>
                  </a:lnTo>
                  <a:cubicBezTo>
                    <a:pt x="2622709" y="1122336"/>
                    <a:pt x="2604191" y="1140854"/>
                    <a:pt x="2581348" y="1140854"/>
                  </a:cubicBezTo>
                  <a:lnTo>
                    <a:pt x="41361" y="1140854"/>
                  </a:lnTo>
                  <a:cubicBezTo>
                    <a:pt x="30392" y="1140854"/>
                    <a:pt x="19871" y="1136496"/>
                    <a:pt x="12114" y="1128739"/>
                  </a:cubicBezTo>
                  <a:cubicBezTo>
                    <a:pt x="4358" y="1120983"/>
                    <a:pt x="0" y="1110462"/>
                    <a:pt x="0" y="1099492"/>
                  </a:cubicBezTo>
                  <a:lnTo>
                    <a:pt x="0" y="41361"/>
                  </a:lnTo>
                  <a:cubicBezTo>
                    <a:pt x="0" y="30392"/>
                    <a:pt x="4358" y="19871"/>
                    <a:pt x="12114" y="12114"/>
                  </a:cubicBezTo>
                  <a:cubicBezTo>
                    <a:pt x="19871" y="4358"/>
                    <a:pt x="30392" y="0"/>
                    <a:pt x="4136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2" y="1384146"/>
            <a:ext cx="7600498" cy="3302110"/>
            <a:chOff x="-372024" y="-56889"/>
            <a:chExt cx="2001777" cy="869689"/>
          </a:xfrm>
        </p:grpSpPr>
        <p:sp>
          <p:nvSpPr>
            <p:cNvPr id="9" name="Freeform 9"/>
            <p:cNvSpPr/>
            <p:nvPr/>
          </p:nvSpPr>
          <p:spPr>
            <a:xfrm>
              <a:off x="-372024" y="-56889"/>
              <a:ext cx="2001777" cy="263832"/>
            </a:xfrm>
            <a:custGeom>
              <a:avLst/>
              <a:gdLst/>
              <a:ahLst/>
              <a:cxnLst/>
              <a:rect l="l" t="t" r="r" b="b"/>
              <a:pathLst>
                <a:path w="1336338" h="206943">
                  <a:moveTo>
                    <a:pt x="30517" y="0"/>
                  </a:moveTo>
                  <a:lnTo>
                    <a:pt x="1305822" y="0"/>
                  </a:lnTo>
                  <a:cubicBezTo>
                    <a:pt x="1322675" y="0"/>
                    <a:pt x="1336338" y="13663"/>
                    <a:pt x="1336338" y="30517"/>
                  </a:cubicBezTo>
                  <a:lnTo>
                    <a:pt x="1336338" y="176427"/>
                  </a:lnTo>
                  <a:cubicBezTo>
                    <a:pt x="1336338" y="184520"/>
                    <a:pt x="1333123" y="192282"/>
                    <a:pt x="1327400" y="198005"/>
                  </a:cubicBezTo>
                  <a:cubicBezTo>
                    <a:pt x="1321677" y="203728"/>
                    <a:pt x="1313915" y="206943"/>
                    <a:pt x="1305822" y="206943"/>
                  </a:cubicBezTo>
                  <a:lnTo>
                    <a:pt x="30517" y="206943"/>
                  </a:lnTo>
                  <a:cubicBezTo>
                    <a:pt x="22423" y="206943"/>
                    <a:pt x="14661" y="203728"/>
                    <a:pt x="8938" y="198005"/>
                  </a:cubicBezTo>
                  <a:cubicBezTo>
                    <a:pt x="3215" y="192282"/>
                    <a:pt x="0" y="184520"/>
                    <a:pt x="0" y="176427"/>
                  </a:cubicBezTo>
                  <a:lnTo>
                    <a:pt x="0" y="30517"/>
                  </a:lnTo>
                  <a:cubicBezTo>
                    <a:pt x="0" y="22423"/>
                    <a:pt x="3215" y="14661"/>
                    <a:pt x="8938" y="8938"/>
                  </a:cubicBezTo>
                  <a:cubicBezTo>
                    <a:pt x="14661" y="3215"/>
                    <a:pt x="22423" y="0"/>
                    <a:pt x="30517" y="0"/>
                  </a:cubicBezTo>
                  <a:close/>
                </a:path>
              </a:pathLst>
            </a:custGeom>
            <a:solidFill>
              <a:srgbClr val="F3B176"/>
            </a:solidFill>
          </p:spPr>
          <p:txBody>
            <a:bodyPr/>
            <a:lstStyle/>
            <a:p>
              <a:r>
                <a:rPr lang="sk-SK" sz="2800" b="1" dirty="0">
                  <a:solidFill>
                    <a:srgbClr val="945200"/>
                  </a:solidFill>
                  <a:latin typeface="Bookman Old Style" panose="02050604050505020204" pitchFamily="18" charset="0"/>
                </a:rPr>
                <a:t>Dúfam, že nám nedáš košom, muffiny na teba stále čakajú.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2162437" y="3035157"/>
            <a:ext cx="6045628" cy="6243925"/>
            <a:chOff x="0" y="0"/>
            <a:chExt cx="6350000" cy="6558280"/>
          </a:xfrm>
        </p:grpSpPr>
        <p:sp>
          <p:nvSpPr>
            <p:cNvPr id="12" name="Freeform 12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t="-22562" b="-22562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6544" y="1384146"/>
            <a:ext cx="2219001" cy="225565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340241" y="2332481"/>
            <a:ext cx="2219001" cy="2255655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447800" y="5577809"/>
            <a:ext cx="9868610" cy="4447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Kamenná</a:t>
            </a:r>
            <a:r>
              <a:rPr lang="en-US" sz="2800" b="1" dirty="0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prevádzka</a:t>
            </a:r>
            <a:r>
              <a:rPr lang="en-US" sz="2800" b="1" dirty="0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s </a:t>
            </a:r>
            <a:r>
              <a:rPr lang="en-US" sz="2800" b="1" dirty="0" err="1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kaviarňou</a:t>
            </a:r>
            <a:r>
              <a:rPr lang="en-US" sz="2800" b="1" dirty="0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na</a:t>
            </a:r>
            <a:r>
              <a:rPr lang="en-US" sz="2800" b="1" dirty="0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Bolečkovej</a:t>
            </a:r>
            <a:r>
              <a:rPr lang="en-US" sz="2800" b="1" dirty="0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2 v </a:t>
            </a:r>
            <a:r>
              <a:rPr lang="en-US" sz="2800" b="1" dirty="0" err="1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Nitre</a:t>
            </a:r>
            <a:r>
              <a:rPr lang="en-US" sz="2800" b="1" dirty="0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949 01.</a:t>
            </a:r>
          </a:p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Muffiny</a:t>
            </a:r>
            <a:r>
              <a:rPr lang="en-US" sz="2800" b="1" dirty="0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doručíme</a:t>
            </a:r>
            <a:r>
              <a:rPr lang="en-US" sz="2800" b="1" dirty="0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do </a:t>
            </a:r>
            <a:r>
              <a:rPr lang="en-US" sz="2800" b="1" dirty="0" err="1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okresov</a:t>
            </a:r>
            <a:r>
              <a:rPr lang="en-US" sz="2800" b="1" dirty="0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: </a:t>
            </a:r>
            <a:r>
              <a:rPr lang="sk-SK" sz="2800" b="0" i="0" u="none" strike="noStrike" dirty="0">
                <a:solidFill>
                  <a:srgbClr val="945200"/>
                </a:solidFill>
                <a:effectLst/>
                <a:latin typeface="Bookman Old Style" panose="02050604050505020204" pitchFamily="18" charset="0"/>
              </a:rPr>
              <a:t>Banskej Bystrice, Zvolena, Nitry, Bratislavy, Trenčína, Dubnici nad Váhom a Martina.</a:t>
            </a:r>
          </a:p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r>
              <a:rPr lang="sk-SK" sz="2800" b="1" dirty="0">
                <a:solidFill>
                  <a:srgbClr val="9452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Každoročne sa zúčastňujeme na veľtrhoch           v rámci Slovenska ale aj v zahraničí.</a:t>
            </a:r>
            <a:endParaRPr lang="en-US" sz="2800" b="1" i="0" u="none" strike="noStrike" dirty="0">
              <a:solidFill>
                <a:srgbClr val="945200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-104735" y="3035157"/>
            <a:ext cx="12772410" cy="1354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50"/>
              </a:lnSpc>
              <a:spcBef>
                <a:spcPct val="0"/>
              </a:spcBef>
            </a:pPr>
            <a:r>
              <a:rPr lang="en-US" sz="6600" b="1" dirty="0" err="1">
                <a:solidFill>
                  <a:srgbClr val="653835"/>
                </a:solidFill>
                <a:latin typeface="Bookman Old Style" panose="02050604050505020204" pitchFamily="18" charset="0"/>
              </a:rPr>
              <a:t>Miesta</a:t>
            </a:r>
            <a:r>
              <a:rPr lang="en-US" sz="6600" b="1" dirty="0">
                <a:solidFill>
                  <a:srgbClr val="653835"/>
                </a:solidFill>
                <a:latin typeface="Bookman Old Style" panose="02050604050505020204" pitchFamily="18" charset="0"/>
              </a:rPr>
              <a:t>, </a:t>
            </a:r>
            <a:r>
              <a:rPr lang="en-US" sz="6600" b="1" dirty="0" err="1">
                <a:solidFill>
                  <a:srgbClr val="653835"/>
                </a:solidFill>
                <a:latin typeface="Bookman Old Style" panose="02050604050505020204" pitchFamily="18" charset="0"/>
              </a:rPr>
              <a:t>kde</a:t>
            </a:r>
            <a:r>
              <a:rPr lang="en-US" sz="6600" b="1" dirty="0">
                <a:solidFill>
                  <a:srgbClr val="653835"/>
                </a:solidFill>
                <a:latin typeface="Bookman Old Style" panose="02050604050505020204" pitchFamily="18" charset="0"/>
              </a:rPr>
              <a:t> </a:t>
            </a:r>
            <a:r>
              <a:rPr lang="en-US" sz="6600" b="1" dirty="0" err="1">
                <a:solidFill>
                  <a:srgbClr val="653835"/>
                </a:solidFill>
                <a:latin typeface="Bookman Old Style" panose="02050604050505020204" pitchFamily="18" charset="0"/>
              </a:rPr>
              <a:t>nás</a:t>
            </a:r>
            <a:r>
              <a:rPr lang="en-US" sz="6600" b="1" dirty="0">
                <a:solidFill>
                  <a:srgbClr val="653835"/>
                </a:solidFill>
                <a:latin typeface="Bookman Old Style" panose="02050604050505020204" pitchFamily="18" charset="0"/>
              </a:rPr>
              <a:t> </a:t>
            </a:r>
            <a:r>
              <a:rPr lang="en-US" sz="6600" b="1" dirty="0" err="1">
                <a:solidFill>
                  <a:srgbClr val="653835"/>
                </a:solidFill>
                <a:latin typeface="Bookman Old Style" panose="02050604050505020204" pitchFamily="18" charset="0"/>
              </a:rPr>
              <a:t>stretnete</a:t>
            </a:r>
            <a:endParaRPr lang="en-US" sz="6600" b="1" dirty="0">
              <a:solidFill>
                <a:srgbClr val="653835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39641" y="130159"/>
            <a:ext cx="10305057" cy="2554341"/>
            <a:chOff x="0" y="0"/>
            <a:chExt cx="2565900" cy="636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5900" cy="636016"/>
            </a:xfrm>
            <a:custGeom>
              <a:avLst/>
              <a:gdLst/>
              <a:ahLst/>
              <a:cxnLst/>
              <a:rect l="l" t="t" r="r" b="b"/>
              <a:pathLst>
                <a:path w="2565900" h="636016">
                  <a:moveTo>
                    <a:pt x="38315" y="0"/>
                  </a:moveTo>
                  <a:lnTo>
                    <a:pt x="2527585" y="0"/>
                  </a:lnTo>
                  <a:cubicBezTo>
                    <a:pt x="2548746" y="0"/>
                    <a:pt x="2565900" y="17154"/>
                    <a:pt x="2565900" y="38315"/>
                  </a:cubicBezTo>
                  <a:lnTo>
                    <a:pt x="2565900" y="597701"/>
                  </a:lnTo>
                  <a:cubicBezTo>
                    <a:pt x="2565900" y="618862"/>
                    <a:pt x="2548746" y="636016"/>
                    <a:pt x="2527585" y="636016"/>
                  </a:cubicBezTo>
                  <a:lnTo>
                    <a:pt x="38315" y="636016"/>
                  </a:lnTo>
                  <a:cubicBezTo>
                    <a:pt x="17154" y="636016"/>
                    <a:pt x="0" y="618862"/>
                    <a:pt x="0" y="597701"/>
                  </a:cubicBezTo>
                  <a:lnTo>
                    <a:pt x="0" y="38315"/>
                  </a:lnTo>
                  <a:cubicBezTo>
                    <a:pt x="0" y="17154"/>
                    <a:pt x="17154" y="0"/>
                    <a:pt x="383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488046"/>
            <a:ext cx="5302942" cy="5476878"/>
            <a:chOff x="0" y="0"/>
            <a:chExt cx="6350000" cy="6558280"/>
          </a:xfrm>
        </p:grpSpPr>
        <p:sp>
          <p:nvSpPr>
            <p:cNvPr id="6" name="Freeform 6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l="-1679" r="-1679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4294902" y="2513334"/>
            <a:ext cx="3993098" cy="3993082"/>
            <a:chOff x="0" y="0"/>
            <a:chExt cx="6350025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065940" y="5445718"/>
            <a:ext cx="4571832" cy="4571814"/>
            <a:chOff x="0" y="0"/>
            <a:chExt cx="6350025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9886542" y="5715186"/>
            <a:ext cx="4698659" cy="4698640"/>
            <a:chOff x="0" y="0"/>
            <a:chExt cx="6350025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6007360" y="2684500"/>
            <a:ext cx="4432085" cy="4432067"/>
            <a:chOff x="0" y="0"/>
            <a:chExt cx="6350025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76515">
            <a:off x="8832319" y="7346775"/>
            <a:ext cx="1775571" cy="203875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6902">
            <a:off x="4624803" y="1022831"/>
            <a:ext cx="1775571" cy="203875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900023">
            <a:off x="14282290" y="6862018"/>
            <a:ext cx="1775571" cy="203875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82141">
            <a:off x="13045723" y="2997016"/>
            <a:ext cx="1520164" cy="174549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740222" y="3459531"/>
            <a:ext cx="2219001" cy="225565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637771" y="7456106"/>
            <a:ext cx="2219001" cy="22556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77988" y="7456106"/>
            <a:ext cx="2219001" cy="2255655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7965573" y="4314"/>
            <a:ext cx="8540597" cy="252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945200"/>
                </a:solidFill>
                <a:latin typeface="Bookman Old Style" panose="02050604050505020204" pitchFamily="18" charset="0"/>
              </a:rPr>
              <a:t>OBCHODNÁ INFRAŠTRUKTÚRA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1240610"/>
            <a:ext cx="7475974" cy="2039301"/>
            <a:chOff x="0" y="0"/>
            <a:chExt cx="1533695" cy="409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3695" cy="409258"/>
            </a:xfrm>
            <a:custGeom>
              <a:avLst/>
              <a:gdLst/>
              <a:ahLst/>
              <a:cxnLst/>
              <a:rect l="l" t="t" r="r" b="b"/>
              <a:pathLst>
                <a:path w="1533695" h="409258">
                  <a:moveTo>
                    <a:pt x="64102" y="0"/>
                  </a:moveTo>
                  <a:lnTo>
                    <a:pt x="1469593" y="0"/>
                  </a:lnTo>
                  <a:cubicBezTo>
                    <a:pt x="1504996" y="0"/>
                    <a:pt x="1533695" y="28699"/>
                    <a:pt x="1533695" y="64102"/>
                  </a:cubicBezTo>
                  <a:lnTo>
                    <a:pt x="1533695" y="345156"/>
                  </a:lnTo>
                  <a:cubicBezTo>
                    <a:pt x="1533695" y="380559"/>
                    <a:pt x="1504996" y="409258"/>
                    <a:pt x="1469593" y="409258"/>
                  </a:cubicBezTo>
                  <a:lnTo>
                    <a:pt x="64102" y="409258"/>
                  </a:lnTo>
                  <a:cubicBezTo>
                    <a:pt x="28699" y="409258"/>
                    <a:pt x="0" y="380559"/>
                    <a:pt x="0" y="345156"/>
                  </a:cubicBezTo>
                  <a:lnTo>
                    <a:pt x="0" y="64102"/>
                  </a:lnTo>
                  <a:cubicBezTo>
                    <a:pt x="0" y="28699"/>
                    <a:pt x="28699" y="0"/>
                    <a:pt x="641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269510" y="1600147"/>
            <a:ext cx="2503931" cy="1679764"/>
            <a:chOff x="0" y="0"/>
            <a:chExt cx="659471" cy="4424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9471" cy="442407"/>
            </a:xfrm>
            <a:custGeom>
              <a:avLst/>
              <a:gdLst/>
              <a:ahLst/>
              <a:cxnLst/>
              <a:rect l="l" t="t" r="r" b="b"/>
              <a:pathLst>
                <a:path w="659471" h="442407">
                  <a:moveTo>
                    <a:pt x="61838" y="0"/>
                  </a:moveTo>
                  <a:lnTo>
                    <a:pt x="597633" y="0"/>
                  </a:lnTo>
                  <a:cubicBezTo>
                    <a:pt x="614034" y="0"/>
                    <a:pt x="629763" y="6515"/>
                    <a:pt x="641359" y="18112"/>
                  </a:cubicBezTo>
                  <a:cubicBezTo>
                    <a:pt x="652956" y="29709"/>
                    <a:pt x="659471" y="45438"/>
                    <a:pt x="659471" y="61838"/>
                  </a:cubicBezTo>
                  <a:lnTo>
                    <a:pt x="659471" y="380569"/>
                  </a:lnTo>
                  <a:cubicBezTo>
                    <a:pt x="659471" y="396969"/>
                    <a:pt x="652956" y="412698"/>
                    <a:pt x="641359" y="424295"/>
                  </a:cubicBezTo>
                  <a:cubicBezTo>
                    <a:pt x="629763" y="435892"/>
                    <a:pt x="614034" y="442407"/>
                    <a:pt x="597633" y="442407"/>
                  </a:cubicBezTo>
                  <a:lnTo>
                    <a:pt x="61838" y="442407"/>
                  </a:lnTo>
                  <a:cubicBezTo>
                    <a:pt x="45438" y="442407"/>
                    <a:pt x="29709" y="435892"/>
                    <a:pt x="18112" y="424295"/>
                  </a:cubicBezTo>
                  <a:cubicBezTo>
                    <a:pt x="6515" y="412698"/>
                    <a:pt x="0" y="396969"/>
                    <a:pt x="0" y="380569"/>
                  </a:cubicBezTo>
                  <a:lnTo>
                    <a:pt x="0" y="61838"/>
                  </a:lnTo>
                  <a:cubicBezTo>
                    <a:pt x="0" y="45438"/>
                    <a:pt x="6515" y="29709"/>
                    <a:pt x="18112" y="18112"/>
                  </a:cubicBezTo>
                  <a:cubicBezTo>
                    <a:pt x="29709" y="6515"/>
                    <a:pt x="45438" y="0"/>
                    <a:pt x="61838" y="0"/>
                  </a:cubicBezTo>
                  <a:close/>
                </a:path>
              </a:pathLst>
            </a:custGeom>
            <a:solidFill>
              <a:srgbClr val="F3B17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82183" y="4315463"/>
            <a:ext cx="4364885" cy="4364868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666" r="-16666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928421" y="5226634"/>
            <a:ext cx="3928412" cy="3928396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06" r="-24906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9913056" y="2745705"/>
            <a:ext cx="3752206" cy="3752191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5187" r="-25187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3996003" y="5664757"/>
            <a:ext cx="3928412" cy="3928396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14618" b="-14618"/>
              </a:stretch>
            </a:blip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 b="4249"/>
          <a:stretch>
            <a:fillRect/>
          </a:stretch>
        </p:blipFill>
        <p:spPr>
          <a:xfrm rot="293989">
            <a:off x="7016754" y="472215"/>
            <a:ext cx="2376247" cy="231285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580869" y="7337497"/>
            <a:ext cx="2219001" cy="225565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018823">
            <a:off x="4149066" y="8027203"/>
            <a:ext cx="2219001" cy="225565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58992" y="1446678"/>
            <a:ext cx="6848561" cy="1423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50"/>
              </a:lnSpc>
              <a:spcBef>
                <a:spcPct val="0"/>
              </a:spcBef>
            </a:pPr>
            <a:r>
              <a:rPr lang="en-US" sz="8536" b="1" dirty="0">
                <a:solidFill>
                  <a:srgbClr val="653835"/>
                </a:solidFill>
                <a:latin typeface="Bookman Old Style" panose="02050604050505020204" pitchFamily="18" charset="0"/>
              </a:rPr>
              <a:t>PRODUKTY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269510" y="1789819"/>
            <a:ext cx="2503931" cy="1259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653835"/>
                </a:solidFill>
                <a:latin typeface="Open Sans Light Bold"/>
              </a:rPr>
              <a:t>1,20€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28421" y="4526551"/>
            <a:ext cx="375220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653835"/>
                </a:solidFill>
                <a:latin typeface="Bookman Old Style" panose="02050604050505020204" pitchFamily="18" charset="0"/>
              </a:rPr>
              <a:t>Čokinkoš</a:t>
            </a:r>
            <a:endParaRPr lang="en-US" sz="5199" b="1" dirty="0">
              <a:solidFill>
                <a:srgbClr val="653835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999772" y="4830908"/>
            <a:ext cx="3804660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653835"/>
                </a:solidFill>
                <a:latin typeface="Bookman Old Style" panose="02050604050505020204" pitchFamily="18" charset="0"/>
              </a:rPr>
              <a:t>Jahôdkoš</a:t>
            </a:r>
            <a:endParaRPr lang="en-US" sz="5199" b="1" dirty="0">
              <a:solidFill>
                <a:srgbClr val="653835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384735" y="1995235"/>
            <a:ext cx="461126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653835"/>
                </a:solidFill>
                <a:latin typeface="Bookman Old Style" panose="02050604050505020204" pitchFamily="18" charset="0"/>
              </a:rPr>
              <a:t>Čučoriedkoš</a:t>
            </a:r>
            <a:endParaRPr lang="en-US" sz="5199" b="1" dirty="0">
              <a:solidFill>
                <a:srgbClr val="653835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58992" y="3428368"/>
            <a:ext cx="461126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653835"/>
                </a:solidFill>
                <a:latin typeface="Bookman Old Style" panose="02050604050505020204" pitchFamily="18" charset="0"/>
              </a:rPr>
              <a:t>Vanilkoš</a:t>
            </a:r>
            <a:endParaRPr lang="en-US" sz="5199" b="1" dirty="0">
              <a:solidFill>
                <a:srgbClr val="653835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88824" y="4545286"/>
            <a:ext cx="13584674" cy="4076253"/>
            <a:chOff x="0" y="0"/>
            <a:chExt cx="3732283" cy="1119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32283" cy="1119918"/>
            </a:xfrm>
            <a:custGeom>
              <a:avLst/>
              <a:gdLst/>
              <a:ahLst/>
              <a:cxnLst/>
              <a:rect l="l" t="t" r="r" b="b"/>
              <a:pathLst>
                <a:path w="3732283" h="1119918">
                  <a:moveTo>
                    <a:pt x="29065" y="0"/>
                  </a:moveTo>
                  <a:lnTo>
                    <a:pt x="3703218" y="0"/>
                  </a:lnTo>
                  <a:cubicBezTo>
                    <a:pt x="3719270" y="0"/>
                    <a:pt x="3732283" y="13013"/>
                    <a:pt x="3732283" y="29065"/>
                  </a:cubicBezTo>
                  <a:lnTo>
                    <a:pt x="3732283" y="1090853"/>
                  </a:lnTo>
                  <a:cubicBezTo>
                    <a:pt x="3732283" y="1106905"/>
                    <a:pt x="3719270" y="1119918"/>
                    <a:pt x="3703218" y="1119918"/>
                  </a:cubicBezTo>
                  <a:lnTo>
                    <a:pt x="29065" y="1119918"/>
                  </a:lnTo>
                  <a:cubicBezTo>
                    <a:pt x="13013" y="1119918"/>
                    <a:pt x="0" y="1106905"/>
                    <a:pt x="0" y="1090853"/>
                  </a:cubicBezTo>
                  <a:lnTo>
                    <a:pt x="0" y="29065"/>
                  </a:lnTo>
                  <a:cubicBezTo>
                    <a:pt x="0" y="13013"/>
                    <a:pt x="13013" y="0"/>
                    <a:pt x="2906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799589" y="8938655"/>
            <a:ext cx="5073909" cy="785739"/>
            <a:chOff x="0" y="0"/>
            <a:chExt cx="1336338" cy="2069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6338" cy="206943"/>
            </a:xfrm>
            <a:custGeom>
              <a:avLst/>
              <a:gdLst/>
              <a:ahLst/>
              <a:cxnLst/>
              <a:rect l="l" t="t" r="r" b="b"/>
              <a:pathLst>
                <a:path w="1336338" h="206943">
                  <a:moveTo>
                    <a:pt x="30517" y="0"/>
                  </a:moveTo>
                  <a:lnTo>
                    <a:pt x="1305822" y="0"/>
                  </a:lnTo>
                  <a:cubicBezTo>
                    <a:pt x="1322675" y="0"/>
                    <a:pt x="1336338" y="13663"/>
                    <a:pt x="1336338" y="30517"/>
                  </a:cubicBezTo>
                  <a:lnTo>
                    <a:pt x="1336338" y="176427"/>
                  </a:lnTo>
                  <a:cubicBezTo>
                    <a:pt x="1336338" y="184520"/>
                    <a:pt x="1333123" y="192282"/>
                    <a:pt x="1327400" y="198005"/>
                  </a:cubicBezTo>
                  <a:cubicBezTo>
                    <a:pt x="1321677" y="203728"/>
                    <a:pt x="1313915" y="206943"/>
                    <a:pt x="1305822" y="206943"/>
                  </a:cubicBezTo>
                  <a:lnTo>
                    <a:pt x="30517" y="206943"/>
                  </a:lnTo>
                  <a:cubicBezTo>
                    <a:pt x="22423" y="206943"/>
                    <a:pt x="14661" y="203728"/>
                    <a:pt x="8938" y="198005"/>
                  </a:cubicBezTo>
                  <a:cubicBezTo>
                    <a:pt x="3215" y="192282"/>
                    <a:pt x="0" y="184520"/>
                    <a:pt x="0" y="176427"/>
                  </a:cubicBezTo>
                  <a:lnTo>
                    <a:pt x="0" y="30517"/>
                  </a:lnTo>
                  <a:cubicBezTo>
                    <a:pt x="0" y="22423"/>
                    <a:pt x="3215" y="14661"/>
                    <a:pt x="8938" y="8938"/>
                  </a:cubicBezTo>
                  <a:cubicBezTo>
                    <a:pt x="14661" y="3215"/>
                    <a:pt x="22423" y="0"/>
                    <a:pt x="30517" y="0"/>
                  </a:cubicBezTo>
                  <a:close/>
                </a:path>
              </a:pathLst>
            </a:custGeom>
            <a:solidFill>
              <a:srgbClr val="F3B17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252657" y="4747577"/>
            <a:ext cx="5246391" cy="5246370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665628" y="3692285"/>
            <a:ext cx="5246391" cy="5246370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02519" y="1225669"/>
            <a:ext cx="2219001" cy="22556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64466" y="4148383"/>
            <a:ext cx="3059641" cy="19359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822578" y="448626"/>
            <a:ext cx="6991331" cy="264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9"/>
              </a:lnSpc>
            </a:pPr>
            <a:r>
              <a:rPr lang="en-US" sz="9079" b="1" dirty="0">
                <a:solidFill>
                  <a:srgbClr val="653835"/>
                </a:solidFill>
                <a:latin typeface="Bookman Old Style" panose="02050604050505020204" pitchFamily="18" charset="0"/>
              </a:rPr>
              <a:t>ĎALŠIE PRODUKTY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18126" y="3599111"/>
            <a:ext cx="5246391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653835"/>
                </a:solidFill>
                <a:latin typeface="Bookman Old Style" panose="02050604050505020204" pitchFamily="18" charset="0"/>
              </a:rPr>
              <a:t>Prekvapkoš</a:t>
            </a:r>
            <a:endParaRPr lang="en-US" sz="5199" b="1" dirty="0">
              <a:solidFill>
                <a:srgbClr val="653835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82995" y="2781368"/>
            <a:ext cx="383857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653835"/>
                </a:solidFill>
                <a:latin typeface="Bookman Old Style" panose="02050604050505020204" pitchFamily="18" charset="0"/>
              </a:rPr>
              <a:t>Bezlepkoš</a:t>
            </a:r>
            <a:endParaRPr lang="en-US" sz="5199" b="1" dirty="0">
              <a:solidFill>
                <a:srgbClr val="653835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929235" y="4421461"/>
            <a:ext cx="3059640" cy="120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9"/>
              </a:lnSpc>
            </a:pPr>
            <a:r>
              <a:rPr lang="en-US" sz="7206" dirty="0">
                <a:solidFill>
                  <a:srgbClr val="F9E2B6"/>
                </a:solidFill>
                <a:latin typeface="Open Sans Bold"/>
              </a:rPr>
              <a:t>1,3</a:t>
            </a:r>
            <a:r>
              <a:rPr lang="sk-SK" sz="7206" dirty="0">
                <a:solidFill>
                  <a:srgbClr val="F9E2B6"/>
                </a:solidFill>
                <a:latin typeface="Open Sans Bold"/>
              </a:rPr>
              <a:t>0</a:t>
            </a:r>
            <a:r>
              <a:rPr lang="en-US" sz="7206" dirty="0">
                <a:solidFill>
                  <a:srgbClr val="F9E2B6"/>
                </a:solidFill>
                <a:latin typeface="Open Sans Bold"/>
              </a:rPr>
              <a:t>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1383816"/>
            <a:ext cx="17754600" cy="8712684"/>
            <a:chOff x="0" y="0"/>
            <a:chExt cx="2302488" cy="1392805"/>
          </a:xfrm>
        </p:grpSpPr>
        <p:sp>
          <p:nvSpPr>
            <p:cNvPr id="3" name="Freeform 3"/>
            <p:cNvSpPr/>
            <p:nvPr/>
          </p:nvSpPr>
          <p:spPr>
            <a:xfrm>
              <a:off x="457949" y="0"/>
              <a:ext cx="1386590" cy="1392805"/>
            </a:xfrm>
            <a:custGeom>
              <a:avLst/>
              <a:gdLst/>
              <a:ahLst/>
              <a:cxnLst/>
              <a:rect l="l" t="t" r="r" b="b"/>
              <a:pathLst>
                <a:path w="1386590" h="1392805">
                  <a:moveTo>
                    <a:pt x="693295" y="0"/>
                  </a:moveTo>
                  <a:lnTo>
                    <a:pt x="693295" y="0"/>
                  </a:lnTo>
                  <a:cubicBezTo>
                    <a:pt x="1076692" y="1715"/>
                    <a:pt x="1386590" y="313002"/>
                    <a:pt x="1386590" y="696402"/>
                  </a:cubicBezTo>
                  <a:cubicBezTo>
                    <a:pt x="1386590" y="1079803"/>
                    <a:pt x="1076692" y="1391090"/>
                    <a:pt x="693295" y="1392805"/>
                  </a:cubicBezTo>
                  <a:cubicBezTo>
                    <a:pt x="309898" y="1391090"/>
                    <a:pt x="0" y="1079803"/>
                    <a:pt x="0" y="696402"/>
                  </a:cubicBezTo>
                  <a:cubicBezTo>
                    <a:pt x="0" y="313002"/>
                    <a:pt x="309898" y="1715"/>
                    <a:pt x="6932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282779" y="3834456"/>
            <a:ext cx="8534886" cy="448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53"/>
              </a:lnSpc>
            </a:pPr>
            <a:r>
              <a:rPr lang="en-US" sz="9600" b="1" dirty="0">
                <a:solidFill>
                  <a:srgbClr val="653835"/>
                </a:solidFill>
                <a:latin typeface="Bookman Old Style" panose="02050604050505020204" pitchFamily="18" charset="0"/>
              </a:rPr>
              <a:t>ĎAKUJEME ZA POZORNOSŤ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17665" y="814871"/>
            <a:ext cx="3441635" cy="34984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7071" y="331320"/>
            <a:ext cx="2644361" cy="26880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145540">
            <a:off x="1323149" y="2887845"/>
            <a:ext cx="2219001" cy="2255655"/>
          </a:xfrm>
          <a:prstGeom prst="rect">
            <a:avLst/>
          </a:prstGeom>
        </p:spPr>
      </p:pic>
      <p:sp>
        <p:nvSpPr>
          <p:cNvPr id="11" name="Pravouholník 10">
            <a:extLst>
              <a:ext uri="{FF2B5EF4-FFF2-40B4-BE49-F238E27FC236}">
                <a16:creationId xmlns:a16="http://schemas.microsoft.com/office/drawing/2014/main" id="{11D22879-6F7E-85E5-2E3B-632A759C26C0}"/>
              </a:ext>
            </a:extLst>
          </p:cNvPr>
          <p:cNvSpPr/>
          <p:nvPr/>
        </p:nvSpPr>
        <p:spPr>
          <a:xfrm>
            <a:off x="12649200" y="9182100"/>
            <a:ext cx="548639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945200"/>
                </a:solidFill>
                <a:latin typeface="Bookman Old Style" panose="02050604050505020204" pitchFamily="18" charset="0"/>
              </a:rPr>
              <a:t>Tvoj muffin na teba stále čaká, tak ho nesklam.</a:t>
            </a:r>
          </a:p>
        </p:txBody>
      </p:sp>
      <p:sp>
        <p:nvSpPr>
          <p:cNvPr id="14" name="Pravouholník 13">
            <a:extLst>
              <a:ext uri="{FF2B5EF4-FFF2-40B4-BE49-F238E27FC236}">
                <a16:creationId xmlns:a16="http://schemas.microsoft.com/office/drawing/2014/main" id="{C67D0D66-5DE0-7057-FE12-85A81C7C75BC}"/>
              </a:ext>
            </a:extLst>
          </p:cNvPr>
          <p:cNvSpPr/>
          <p:nvPr/>
        </p:nvSpPr>
        <p:spPr>
          <a:xfrm>
            <a:off x="152401" y="9146612"/>
            <a:ext cx="4343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945200"/>
                </a:solidFill>
                <a:latin typeface="Bookman Old Style" panose="02050604050505020204" pitchFamily="18" charset="0"/>
              </a:rPr>
              <a:t>Kontaktuj nás na: </a:t>
            </a:r>
            <a:r>
              <a:rPr lang="sk-SK" sz="2400" b="1" dirty="0" err="1">
                <a:solidFill>
                  <a:srgbClr val="945200"/>
                </a:solidFill>
                <a:latin typeface="Bookman Old Style" panose="02050604050505020204" pitchFamily="18" charset="0"/>
              </a:rPr>
              <a:t>muffinzoanr@gmail.com</a:t>
            </a:r>
            <a:endParaRPr lang="sk-SK" sz="2400" b="1" dirty="0">
              <a:solidFill>
                <a:srgbClr val="9452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241</Words>
  <Application>Microsoft Macintosh PowerPoint</Application>
  <PresentationFormat>Vlastná</PresentationFormat>
  <Paragraphs>36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Calibri</vt:lpstr>
      <vt:lpstr>Open Sans Bold</vt:lpstr>
      <vt:lpstr>Open Sans Light Bold</vt:lpstr>
      <vt:lpstr>Arial</vt:lpstr>
      <vt:lpstr>Bookman Old Style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MUFFINZ</dc:title>
  <cp:lastModifiedBy>lenka benčíková</cp:lastModifiedBy>
  <cp:revision>3</cp:revision>
  <dcterms:created xsi:type="dcterms:W3CDTF">2006-08-16T00:00:00Z</dcterms:created>
  <dcterms:modified xsi:type="dcterms:W3CDTF">2023-10-13T09:58:55Z</dcterms:modified>
  <dc:identifier>DAFZ397_edE</dc:identifier>
</cp:coreProperties>
</file>