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DM Sans" panose="020B0604020202020204" charset="-18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hQIHywsfqqzISgI+osn8bT5iL73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34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74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8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mailto:marker.fif@gmail.co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693" y="505178"/>
            <a:ext cx="9252974" cy="9252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4479"/>
            <a:ext cx="18288000" cy="9144000"/>
          </a:xfrm>
          <a:prstGeom prst="rect">
            <a:avLst/>
          </a:prstGeom>
        </p:spPr>
      </p:pic>
      <p:sp>
        <p:nvSpPr>
          <p:cNvPr id="94" name="Google Shape;94;p2"/>
          <p:cNvSpPr txBox="1"/>
          <p:nvPr/>
        </p:nvSpPr>
        <p:spPr>
          <a:xfrm>
            <a:off x="2209800" y="9514284"/>
            <a:ext cx="139446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i="0" u="none" strike="noStrike" cap="none">
                <a:solidFill>
                  <a:srgbClr val="A5A5A5"/>
                </a:solidFill>
                <a:latin typeface="DM Sans"/>
                <a:ea typeface="DM Sans"/>
                <a:cs typeface="DM Sans"/>
                <a:sym typeface="DM Sans"/>
              </a:rPr>
              <a:t>Marker, s. r. o. | Božetěchova 3, Olomouc | IČ: 27790012 | DIČ: CZ27790012</a:t>
            </a:r>
            <a:endParaRPr/>
          </a:p>
        </p:txBody>
      </p:sp>
      <p:sp>
        <p:nvSpPr>
          <p:cNvPr id="95" name="Google Shape;95;p2"/>
          <p:cNvSpPr txBox="1"/>
          <p:nvPr/>
        </p:nvSpPr>
        <p:spPr>
          <a:xfrm>
            <a:off x="2577482" y="4419161"/>
            <a:ext cx="11887200" cy="4747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</a:pPr>
            <a:r>
              <a:rPr lang="cs-CZ" sz="35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N</a:t>
            </a:r>
            <a:r>
              <a:rPr lang="cs-CZ" sz="3500" b="0" i="0" u="none" strike="noStrike" cap="none" dirty="0" smtClean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ová </a:t>
            </a:r>
            <a:r>
              <a:rPr lang="cs-CZ" sz="3500" b="0" i="0" u="none" strike="noStrike" cap="none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firma na českém trhu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</a:pPr>
            <a:r>
              <a:rPr lang="cs-CZ" sz="35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</a:t>
            </a:r>
            <a:r>
              <a:rPr lang="cs-CZ" sz="3500" b="0" i="0" u="none" strike="noStrike" cap="none" dirty="0" smtClean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oskytujeme </a:t>
            </a:r>
            <a:r>
              <a:rPr lang="cs-CZ" sz="3500" b="0" i="0" u="none" strike="noStrike" cap="none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marketingové služby a </a:t>
            </a:r>
            <a:r>
              <a:rPr lang="cs-CZ" sz="3500" b="0" i="0" u="none" strike="noStrike" cap="none" dirty="0" smtClean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strategie.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</a:pPr>
            <a:r>
              <a:rPr lang="cs-CZ" sz="35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N</a:t>
            </a:r>
            <a:r>
              <a:rPr lang="cs-CZ" sz="3500" b="0" i="0" u="none" strike="noStrike" cap="none" dirty="0" smtClean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abízíme </a:t>
            </a:r>
            <a:r>
              <a:rPr lang="cs-CZ" sz="3500" b="0" i="0" u="none" strike="noStrike" cap="none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individuální přístup ke svým </a:t>
            </a:r>
            <a:r>
              <a:rPr lang="cs-CZ" sz="3500" b="0" i="0" u="none" strike="noStrike" cap="none" dirty="0" smtClean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klientům.</a:t>
            </a:r>
            <a:endParaRPr sz="3500" b="0" i="0" u="none" strike="noStrike" cap="none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285750" marR="0" lvl="0" indent="-63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endParaRPr sz="3500" b="0" i="0" u="none" strike="noStrike" cap="none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285750" marR="0" lvl="0" indent="-63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endParaRPr sz="3500" b="0" i="0" u="none" strike="noStrike" cap="none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285750" marR="0" lvl="0" indent="-63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endParaRPr sz="3500" b="0" i="0" u="none" strike="noStrike" cap="none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4419600" y="2552700"/>
            <a:ext cx="6858000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5000" b="1" dirty="0">
                <a:solidFill>
                  <a:srgbClr val="FF0000"/>
                </a:solidFill>
                <a:latin typeface="DM Sans"/>
                <a:ea typeface="DM Sans"/>
                <a:cs typeface="DM Sans"/>
                <a:sym typeface="DM Sans"/>
              </a:rPr>
              <a:t>O</a:t>
            </a:r>
            <a:r>
              <a:rPr lang="cs-CZ" sz="5000" b="1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cs-CZ" sz="5000" b="1" dirty="0">
                <a:solidFill>
                  <a:srgbClr val="E63431"/>
                </a:solidFill>
                <a:latin typeface="DM Sans"/>
                <a:ea typeface="DM Sans"/>
                <a:cs typeface="DM Sans"/>
                <a:sym typeface="DM Sans"/>
              </a:rPr>
              <a:t>nás</a:t>
            </a:r>
            <a:endParaRPr sz="5000" b="1" dirty="0">
              <a:solidFill>
                <a:srgbClr val="E6343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1683" y="8038800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4260" y="3925465"/>
            <a:ext cx="5015251" cy="3761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3200"/>
            <a:ext cx="18288000" cy="9144000"/>
          </a:xfrm>
          <a:prstGeom prst="rect">
            <a:avLst/>
          </a:prstGeom>
        </p:spPr>
      </p:pic>
      <p:sp>
        <p:nvSpPr>
          <p:cNvPr id="104" name="Google Shape;104;p3"/>
          <p:cNvSpPr txBox="1"/>
          <p:nvPr/>
        </p:nvSpPr>
        <p:spPr>
          <a:xfrm>
            <a:off x="2209800" y="9514284"/>
            <a:ext cx="139446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>
                <a:solidFill>
                  <a:srgbClr val="A5A5A5"/>
                </a:solidFill>
                <a:latin typeface="DM Sans"/>
                <a:ea typeface="DM Sans"/>
                <a:cs typeface="DM Sans"/>
                <a:sym typeface="DM Sans"/>
              </a:rPr>
              <a:t>Marker, s. r. o. | Božetěchova 3, Olomouc | IČ: 27790012 | DIČ: CZ27790012</a:t>
            </a:r>
            <a:endParaRPr/>
          </a:p>
        </p:txBody>
      </p:sp>
      <p:sp>
        <p:nvSpPr>
          <p:cNvPr id="105" name="Google Shape;105;p3"/>
          <p:cNvSpPr txBox="1"/>
          <p:nvPr/>
        </p:nvSpPr>
        <p:spPr>
          <a:xfrm>
            <a:off x="4419600" y="2552700"/>
            <a:ext cx="6858000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5000" b="1" dirty="0">
                <a:solidFill>
                  <a:srgbClr val="FF0000"/>
                </a:solidFill>
                <a:latin typeface="DM Sans"/>
                <a:ea typeface="DM Sans"/>
                <a:cs typeface="DM Sans"/>
                <a:sym typeface="DM Sans"/>
              </a:rPr>
              <a:t>Naše</a:t>
            </a:r>
            <a:r>
              <a:rPr lang="cs-CZ" sz="5000" b="1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cs-CZ" sz="5000" b="1" dirty="0">
                <a:solidFill>
                  <a:srgbClr val="FF0000"/>
                </a:solidFill>
                <a:latin typeface="DM Sans"/>
                <a:ea typeface="DM Sans"/>
                <a:cs typeface="DM Sans"/>
                <a:sym typeface="DM Sans"/>
              </a:rPr>
              <a:t>služby</a:t>
            </a:r>
            <a:endParaRPr sz="5000" b="1" dirty="0">
              <a:solidFill>
                <a:srgbClr val="FF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06" name="Google Shape;106;p3"/>
          <p:cNvPicPr preferRelativeResize="0"/>
          <p:nvPr/>
        </p:nvPicPr>
        <p:blipFill rotWithShape="1">
          <a:blip r:embed="rId4">
            <a:alphaModFix/>
          </a:blip>
          <a:srcRect l="20681" t="31013" r="28590" b="22478"/>
          <a:stretch/>
        </p:blipFill>
        <p:spPr>
          <a:xfrm>
            <a:off x="8843105" y="4156805"/>
            <a:ext cx="4176215" cy="5104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"/>
          <p:cNvPicPr preferRelativeResize="0"/>
          <p:nvPr/>
        </p:nvPicPr>
        <p:blipFill rotWithShape="1">
          <a:blip r:embed="rId5">
            <a:alphaModFix/>
          </a:blip>
          <a:srcRect l="25426" t="30907" r="24997" b="26105"/>
          <a:stretch/>
        </p:blipFill>
        <p:spPr>
          <a:xfrm>
            <a:off x="12766892" y="1694319"/>
            <a:ext cx="2636102" cy="2984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6">
            <a:alphaModFix/>
          </a:blip>
          <a:srcRect t="24794" b="23968"/>
          <a:stretch/>
        </p:blipFill>
        <p:spPr>
          <a:xfrm>
            <a:off x="13115584" y="4637005"/>
            <a:ext cx="4707907" cy="3216283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"/>
          <p:cNvSpPr txBox="1"/>
          <p:nvPr/>
        </p:nvSpPr>
        <p:spPr>
          <a:xfrm>
            <a:off x="2577482" y="4419161"/>
            <a:ext cx="12514218" cy="705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</a:pPr>
            <a:r>
              <a:rPr lang="cs-CZ" sz="35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</a:t>
            </a:r>
            <a:r>
              <a:rPr lang="cs-CZ" sz="3500" dirty="0" smtClean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otisk </a:t>
            </a:r>
            <a:r>
              <a:rPr lang="cs-CZ" sz="35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propagačních materiálů: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5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 </a:t>
            </a:r>
            <a:r>
              <a:rPr lang="cs-CZ" sz="3500" dirty="0" smtClean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propisek</a:t>
            </a:r>
            <a:r>
              <a:rPr lang="cs-CZ" sz="35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, hrnků i </a:t>
            </a:r>
            <a:r>
              <a:rPr lang="cs-CZ" sz="3500" dirty="0" smtClean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textilu.</a:t>
            </a:r>
            <a:endParaRPr sz="3500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</a:pPr>
            <a:r>
              <a:rPr lang="cs-CZ" sz="35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N</a:t>
            </a:r>
            <a:r>
              <a:rPr lang="cs-CZ" sz="3500" dirty="0" smtClean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abízíme </a:t>
            </a:r>
            <a:r>
              <a:rPr lang="cs-CZ" sz="35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množstevní </a:t>
            </a:r>
            <a:r>
              <a:rPr lang="cs-CZ" sz="3500" dirty="0" smtClean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slevu.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</a:pPr>
            <a:r>
              <a:rPr lang="cs-CZ" sz="35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Z</a:t>
            </a:r>
            <a:r>
              <a:rPr lang="cs-CZ" sz="3500" dirty="0" smtClean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hotovení </a:t>
            </a:r>
            <a:r>
              <a:rPr lang="cs-CZ" sz="35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propagačních </a:t>
            </a:r>
            <a:r>
              <a:rPr lang="cs-CZ" sz="3500" dirty="0" smtClean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tiskovin.</a:t>
            </a:r>
            <a:endParaRPr lang="cs-CZ" sz="3500" dirty="0" smtClean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</a:pPr>
            <a:endParaRPr lang="cs-CZ" sz="3500" dirty="0" smtClean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</a:pPr>
            <a:r>
              <a:rPr lang="cs-CZ" sz="3000" dirty="0" smtClean="0">
                <a:solidFill>
                  <a:schemeClr val="dk1"/>
                </a:solidFill>
                <a:latin typeface="DM Sans"/>
                <a:sym typeface="DM Sans"/>
              </a:rPr>
              <a:t>Všechny naše produkty jsou vyrobeny z udržitelných </a:t>
            </a:r>
            <a:r>
              <a:rPr lang="cs-CZ" sz="3000" dirty="0" smtClean="0">
                <a:solidFill>
                  <a:schemeClr val="dk1"/>
                </a:solidFill>
                <a:latin typeface="DM Sans"/>
                <a:sym typeface="DM Sans"/>
              </a:rPr>
              <a:t>zdrojů.</a:t>
            </a:r>
            <a:r>
              <a:rPr lang="cs-CZ" sz="1000" dirty="0" smtClean="0">
                <a:solidFill>
                  <a:schemeClr val="dk1"/>
                </a:solidFill>
                <a:latin typeface="DM Sans"/>
                <a:sym typeface="DM Sans"/>
              </a:rPr>
              <a:t>.</a:t>
            </a:r>
            <a:endParaRPr sz="1000" dirty="0" smtClean="0"/>
          </a:p>
          <a:p>
            <a:pPr marL="285750" marR="0" lvl="0" indent="-63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endParaRPr sz="3500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285750" marR="0" lvl="0" indent="-63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endParaRPr sz="3500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285750" marR="0" lvl="0" indent="-63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endParaRPr sz="3500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10" name="Google Shape;110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1683" y="8039100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3200"/>
            <a:ext cx="18288000" cy="9144000"/>
          </a:xfrm>
          <a:prstGeom prst="rect">
            <a:avLst/>
          </a:prstGeom>
        </p:spPr>
      </p:pic>
      <p:sp>
        <p:nvSpPr>
          <p:cNvPr id="117" name="Google Shape;117;p4"/>
          <p:cNvSpPr txBox="1"/>
          <p:nvPr/>
        </p:nvSpPr>
        <p:spPr>
          <a:xfrm>
            <a:off x="2209800" y="9514284"/>
            <a:ext cx="139446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>
                <a:solidFill>
                  <a:srgbClr val="A5A5A5"/>
                </a:solidFill>
                <a:latin typeface="DM Sans"/>
                <a:ea typeface="DM Sans"/>
                <a:cs typeface="DM Sans"/>
                <a:sym typeface="DM Sans"/>
              </a:rPr>
              <a:t>Marker, s. r. o. | Božetěchova 3, Olomouc | IČ: 27790012 | DIČ: CZ27790012</a:t>
            </a:r>
            <a:endParaRPr/>
          </a:p>
        </p:txBody>
      </p:sp>
      <p:sp>
        <p:nvSpPr>
          <p:cNvPr id="118" name="Google Shape;118;p4"/>
          <p:cNvSpPr txBox="1"/>
          <p:nvPr/>
        </p:nvSpPr>
        <p:spPr>
          <a:xfrm>
            <a:off x="4419600" y="2552700"/>
            <a:ext cx="6858000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5000" b="1" dirty="0">
                <a:solidFill>
                  <a:srgbClr val="FF0000"/>
                </a:solidFill>
                <a:latin typeface="DM Sans"/>
                <a:ea typeface="DM Sans"/>
                <a:cs typeface="DM Sans"/>
                <a:sym typeface="DM Sans"/>
              </a:rPr>
              <a:t>Sociální</a:t>
            </a:r>
            <a:r>
              <a:rPr lang="cs-CZ" sz="5000" b="1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cs-CZ" sz="5000" b="1" dirty="0">
                <a:solidFill>
                  <a:srgbClr val="FF0000"/>
                </a:solidFill>
                <a:latin typeface="DM Sans"/>
                <a:ea typeface="DM Sans"/>
                <a:cs typeface="DM Sans"/>
                <a:sym typeface="DM Sans"/>
              </a:rPr>
              <a:t>sítě</a:t>
            </a:r>
            <a:r>
              <a:rPr lang="cs-CZ" sz="5000" b="1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sz="5000" b="1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9" name="Google Shape;119;p4"/>
          <p:cNvSpPr txBox="1"/>
          <p:nvPr/>
        </p:nvSpPr>
        <p:spPr>
          <a:xfrm>
            <a:off x="2577482" y="4419161"/>
            <a:ext cx="11900518" cy="728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</a:pPr>
            <a:r>
              <a:rPr lang="cs-CZ" sz="3500" dirty="0" smtClean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Různé druhy </a:t>
            </a:r>
            <a:r>
              <a:rPr lang="cs-CZ" sz="3500" dirty="0" smtClean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balíčků </a:t>
            </a:r>
            <a:r>
              <a:rPr lang="cs-CZ" sz="35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dle </a:t>
            </a:r>
            <a:r>
              <a:rPr lang="cs-CZ" sz="3500" dirty="0" smtClean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Vašeho výběru:</a:t>
            </a:r>
            <a:endParaRPr dirty="0"/>
          </a:p>
          <a:p>
            <a:pPr marL="457200" lvl="1" indent="-457200">
              <a:lnSpc>
                <a:spcPct val="150000"/>
              </a:lnSpc>
              <a:buClr>
                <a:schemeClr val="dk1"/>
              </a:buClr>
              <a:buSzPts val="3000"/>
              <a:buFont typeface="Wingdings" panose="05000000000000000000" pitchFamily="2" charset="2"/>
              <a:buChar char="Ø"/>
            </a:pPr>
            <a:r>
              <a:rPr lang="cs-CZ" sz="3000" b="1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b</a:t>
            </a:r>
            <a:r>
              <a:rPr lang="cs-CZ" sz="3000" b="1" dirty="0" smtClean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alíček </a:t>
            </a:r>
            <a:r>
              <a:rPr lang="cs-CZ" sz="3000" b="1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č. 1 – </a:t>
            </a:r>
            <a:r>
              <a:rPr lang="cs-CZ" sz="3000" b="1" dirty="0" err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Facebook</a:t>
            </a:r>
            <a:r>
              <a:rPr lang="cs-CZ" sz="3000" b="1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cs-CZ" sz="3000" b="1" dirty="0" err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Instagram</a:t>
            </a:r>
            <a:endParaRPr sz="3000" b="1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1" indent="-457200">
              <a:lnSpc>
                <a:spcPct val="150000"/>
              </a:lnSpc>
              <a:buClr>
                <a:schemeClr val="dk1"/>
              </a:buClr>
              <a:buSzPts val="3000"/>
              <a:buFont typeface="Wingdings" panose="05000000000000000000" pitchFamily="2" charset="2"/>
              <a:buChar char="Ø"/>
            </a:pPr>
            <a:r>
              <a:rPr lang="cs-CZ" sz="3000" b="1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b</a:t>
            </a:r>
            <a:r>
              <a:rPr lang="cs-CZ" sz="3000" b="1" dirty="0" smtClean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alíček </a:t>
            </a:r>
            <a:r>
              <a:rPr lang="cs-CZ" sz="3000" b="1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č. 2 - </a:t>
            </a:r>
            <a:r>
              <a:rPr lang="cs-CZ" sz="3000" b="1" dirty="0" err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Facebook</a:t>
            </a:r>
            <a:r>
              <a:rPr lang="cs-CZ" sz="3000" b="1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cs-CZ" sz="3000" b="1" dirty="0" err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Instagram</a:t>
            </a:r>
            <a:r>
              <a:rPr lang="cs-CZ" sz="3000" b="1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, Tik </a:t>
            </a:r>
            <a:r>
              <a:rPr lang="cs-CZ" sz="3000" b="1" dirty="0" smtClean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Tok</a:t>
            </a:r>
          </a:p>
          <a:p>
            <a:pPr marL="285750" marR="0" lvl="0" indent="-95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lang="cs-CZ" sz="3000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285750" marR="0" lvl="0" indent="-95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</a:pPr>
            <a:r>
              <a:rPr lang="cs-CZ" sz="30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Ke každému z balíčků lze přidat také službu analýzu webu navíc.</a:t>
            </a:r>
            <a:endParaRPr dirty="0"/>
          </a:p>
          <a:p>
            <a:pPr marL="285750" marR="0" lvl="0" indent="-95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285750" marR="0" lvl="0" indent="-63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endParaRPr sz="3500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285750" marR="0" lvl="0" indent="-63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endParaRPr sz="3500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285750" marR="0" lvl="0" indent="-63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endParaRPr sz="3500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1683" y="8039100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10" descr="Untitled_Artwork 1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1455595" y="4868258"/>
            <a:ext cx="3654821" cy="2741116"/>
          </a:xfrm>
          <a:prstGeom prst="rect">
            <a:avLst/>
          </a:prstGeom>
        </p:spPr>
      </p:pic>
      <p:pic>
        <p:nvPicPr>
          <p:cNvPr id="12" name="Obrázek 11" descr="Untitled_Artwork 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82578" y="2665132"/>
            <a:ext cx="2820963" cy="2820963"/>
          </a:xfrm>
          <a:prstGeom prst="rect">
            <a:avLst/>
          </a:prstGeom>
        </p:spPr>
      </p:pic>
      <p:pic>
        <p:nvPicPr>
          <p:cNvPr id="13" name="Obrázek 12" descr="Untitled_Artwork 1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01502" y="1867406"/>
            <a:ext cx="3543073" cy="2657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3200"/>
            <a:ext cx="18288000" cy="9144000"/>
          </a:xfrm>
          <a:prstGeom prst="rect">
            <a:avLst/>
          </a:prstGeom>
        </p:spPr>
      </p:pic>
      <p:sp>
        <p:nvSpPr>
          <p:cNvPr id="130" name="Google Shape;130;p5"/>
          <p:cNvSpPr txBox="1"/>
          <p:nvPr/>
        </p:nvSpPr>
        <p:spPr>
          <a:xfrm>
            <a:off x="2209800" y="9514284"/>
            <a:ext cx="139446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>
                <a:solidFill>
                  <a:srgbClr val="A5A5A5"/>
                </a:solidFill>
                <a:latin typeface="DM Sans"/>
                <a:ea typeface="DM Sans"/>
                <a:cs typeface="DM Sans"/>
                <a:sym typeface="DM Sans"/>
              </a:rPr>
              <a:t>Marker, s. r. o. | Božetěchova 3, Olomouc | IČ: 27790012 | DIČ: CZ27790012</a:t>
            </a:r>
            <a:endParaRPr/>
          </a:p>
        </p:txBody>
      </p:sp>
      <p:sp>
        <p:nvSpPr>
          <p:cNvPr id="131" name="Google Shape;131;p5"/>
          <p:cNvSpPr txBox="1"/>
          <p:nvPr/>
        </p:nvSpPr>
        <p:spPr>
          <a:xfrm>
            <a:off x="4419600" y="2552700"/>
            <a:ext cx="6858000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5000" b="1" dirty="0">
                <a:solidFill>
                  <a:srgbClr val="FF0000"/>
                </a:solidFill>
                <a:latin typeface="DM Sans"/>
                <a:ea typeface="DM Sans"/>
                <a:cs typeface="DM Sans"/>
                <a:sym typeface="DM Sans"/>
              </a:rPr>
              <a:t>Tvorba</a:t>
            </a:r>
            <a:r>
              <a:rPr lang="cs-CZ" sz="5000" b="1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cs-CZ" sz="5000" b="1" dirty="0">
                <a:solidFill>
                  <a:srgbClr val="FF0000"/>
                </a:solidFill>
                <a:latin typeface="DM Sans"/>
                <a:ea typeface="DM Sans"/>
                <a:cs typeface="DM Sans"/>
                <a:sym typeface="DM Sans"/>
              </a:rPr>
              <a:t>obsahu</a:t>
            </a:r>
            <a:endParaRPr sz="5000" b="1" dirty="0">
              <a:solidFill>
                <a:srgbClr val="FF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2" name="Google Shape;132;p5"/>
          <p:cNvSpPr txBox="1"/>
          <p:nvPr/>
        </p:nvSpPr>
        <p:spPr>
          <a:xfrm>
            <a:off x="2577482" y="4419161"/>
            <a:ext cx="11900518" cy="5901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</a:pPr>
            <a:r>
              <a:rPr lang="cs-CZ" sz="35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</a:t>
            </a:r>
            <a:r>
              <a:rPr lang="cs-CZ" sz="3500" dirty="0" smtClean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ři </a:t>
            </a:r>
            <a:r>
              <a:rPr lang="cs-CZ" sz="35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druhy balíčků dle </a:t>
            </a:r>
            <a:r>
              <a:rPr lang="cs-CZ" sz="3500" dirty="0" smtClean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Vašeho výběru:</a:t>
            </a:r>
            <a:endParaRPr dirty="0"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Ø"/>
            </a:pPr>
            <a:r>
              <a:rPr lang="cs-CZ" sz="3000" b="1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b</a:t>
            </a:r>
            <a:r>
              <a:rPr lang="cs-CZ" sz="3000" b="1" dirty="0" smtClean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alíček </a:t>
            </a:r>
            <a:r>
              <a:rPr lang="cs-CZ" sz="3000" b="1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č. 1 – fotografie, videa</a:t>
            </a:r>
            <a:endParaRPr dirty="0"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Ø"/>
            </a:pPr>
            <a:r>
              <a:rPr lang="cs-CZ" sz="3000" b="1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b</a:t>
            </a:r>
            <a:r>
              <a:rPr lang="cs-CZ" sz="3000" b="1" dirty="0" smtClean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alíček </a:t>
            </a:r>
            <a:r>
              <a:rPr lang="cs-CZ" sz="3000" b="1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č. 2 – fotografie, videa, grafika</a:t>
            </a:r>
            <a:endParaRPr dirty="0"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Ø"/>
            </a:pPr>
            <a:r>
              <a:rPr lang="cs-CZ" sz="3000" b="1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b</a:t>
            </a:r>
            <a:r>
              <a:rPr lang="cs-CZ" sz="3000" b="1" dirty="0" smtClean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alíček </a:t>
            </a:r>
            <a:r>
              <a:rPr lang="cs-CZ" sz="3000" b="1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č. 3 – fotografie, videa, grafika, </a:t>
            </a:r>
            <a:r>
              <a:rPr lang="cs-CZ" sz="3000" b="1" dirty="0" err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copywriting</a:t>
            </a:r>
            <a:endParaRPr sz="3000" b="1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285750" marR="0" lvl="0" indent="-63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endParaRPr sz="3500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285750" marR="0" lvl="0" indent="-63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endParaRPr sz="3500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285750" marR="0" lvl="0" indent="-63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endParaRPr sz="3500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33" name="Google Shape;133;p5"/>
          <p:cNvPicPr preferRelativeResize="0"/>
          <p:nvPr/>
        </p:nvPicPr>
        <p:blipFill rotWithShape="1">
          <a:blip r:embed="rId4">
            <a:alphaModFix/>
          </a:blip>
          <a:srcRect l="34025" t="35602" r="36407" b="36125"/>
          <a:stretch/>
        </p:blipFill>
        <p:spPr>
          <a:xfrm>
            <a:off x="13045573" y="6186596"/>
            <a:ext cx="3370201" cy="2331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5"/>
          <p:cNvPicPr preferRelativeResize="0"/>
          <p:nvPr/>
        </p:nvPicPr>
        <p:blipFill rotWithShape="1">
          <a:blip r:embed="rId5">
            <a:alphaModFix/>
          </a:blip>
          <a:srcRect l="35606" t="24748" r="34848" b="31816"/>
          <a:stretch/>
        </p:blipFill>
        <p:spPr>
          <a:xfrm>
            <a:off x="14572509" y="2902823"/>
            <a:ext cx="2971800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1683" y="8039100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ázek 11" descr="Untitled_Artwork 13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96905" y="1808054"/>
            <a:ext cx="2946197" cy="29461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3200"/>
            <a:ext cx="18288000" cy="9144000"/>
          </a:xfrm>
          <a:prstGeom prst="rect">
            <a:avLst/>
          </a:prstGeom>
        </p:spPr>
      </p:pic>
      <p:sp>
        <p:nvSpPr>
          <p:cNvPr id="143" name="Google Shape;143;p6"/>
          <p:cNvSpPr txBox="1"/>
          <p:nvPr/>
        </p:nvSpPr>
        <p:spPr>
          <a:xfrm>
            <a:off x="2209800" y="9514284"/>
            <a:ext cx="139446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>
                <a:solidFill>
                  <a:srgbClr val="A5A5A5"/>
                </a:solidFill>
                <a:latin typeface="DM Sans"/>
                <a:ea typeface="DM Sans"/>
                <a:cs typeface="DM Sans"/>
                <a:sym typeface="DM Sans"/>
              </a:rPr>
              <a:t>Marker, s. r. o. | Božetěchova 3, Olomouc | IČ: 27790012 | DIČ: CZ27790012</a:t>
            </a:r>
            <a:endParaRPr/>
          </a:p>
        </p:txBody>
      </p:sp>
      <p:sp>
        <p:nvSpPr>
          <p:cNvPr id="144" name="Google Shape;144;p6"/>
          <p:cNvSpPr txBox="1"/>
          <p:nvPr/>
        </p:nvSpPr>
        <p:spPr>
          <a:xfrm>
            <a:off x="4419600" y="2552700"/>
            <a:ext cx="6858000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5000" b="1" dirty="0">
                <a:solidFill>
                  <a:srgbClr val="FF0000"/>
                </a:solidFill>
                <a:latin typeface="DM Sans"/>
                <a:ea typeface="DM Sans"/>
                <a:cs typeface="DM Sans"/>
                <a:sym typeface="DM Sans"/>
              </a:rPr>
              <a:t>Placená</a:t>
            </a:r>
            <a:r>
              <a:rPr lang="cs-CZ" sz="5000" b="1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cs-CZ" sz="5000" b="1" dirty="0">
                <a:solidFill>
                  <a:srgbClr val="FF0000"/>
                </a:solidFill>
                <a:latin typeface="DM Sans"/>
                <a:ea typeface="DM Sans"/>
                <a:cs typeface="DM Sans"/>
                <a:sym typeface="DM Sans"/>
              </a:rPr>
              <a:t>reklama</a:t>
            </a:r>
            <a:endParaRPr sz="5000" b="1" dirty="0">
              <a:solidFill>
                <a:srgbClr val="FF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5" name="Google Shape;145;p6"/>
          <p:cNvSpPr txBox="1"/>
          <p:nvPr/>
        </p:nvSpPr>
        <p:spPr>
          <a:xfrm>
            <a:off x="2580603" y="4414837"/>
            <a:ext cx="11900518" cy="659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</a:pPr>
            <a:r>
              <a:rPr lang="cs-CZ" sz="3500" dirty="0" smtClean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Reklama podle velikosti Vaší firmy</a:t>
            </a:r>
            <a:r>
              <a:rPr lang="cs-CZ" sz="3500" dirty="0" smtClean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:</a:t>
            </a:r>
            <a:endParaRPr dirty="0"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Ø"/>
            </a:pPr>
            <a:r>
              <a:rPr lang="cs-CZ" sz="3000" b="1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SEO malá firma (do 5 zaměstnanců)</a:t>
            </a:r>
            <a:endParaRPr dirty="0"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Ø"/>
            </a:pPr>
            <a:r>
              <a:rPr lang="cs-CZ" sz="3000" b="1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SEO střední firma (do 10 zaměstnanců)</a:t>
            </a:r>
            <a:endParaRPr dirty="0"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Ø"/>
            </a:pPr>
            <a:r>
              <a:rPr lang="cs-CZ" sz="3000" b="1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SEO velká firma (nad 10 zaměstnanců)</a:t>
            </a:r>
            <a:endParaRPr dirty="0"/>
          </a:p>
          <a:p>
            <a:pPr marL="285750" marR="0" lvl="0" indent="-95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Ø"/>
            </a:pPr>
            <a:r>
              <a:rPr lang="cs-CZ" sz="3000" b="1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PPC reklama</a:t>
            </a:r>
            <a:endParaRPr dirty="0"/>
          </a:p>
          <a:p>
            <a:pPr marL="285750" marR="0" lvl="0" indent="-63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endParaRPr sz="3500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285750" marR="0" lvl="0" indent="-63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endParaRPr sz="3500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285750" marR="0" lvl="0" indent="-63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endParaRPr sz="3500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46" name="Google Shape;146;p6"/>
          <p:cNvPicPr preferRelativeResize="0"/>
          <p:nvPr/>
        </p:nvPicPr>
        <p:blipFill rotWithShape="1">
          <a:blip r:embed="rId4">
            <a:alphaModFix/>
          </a:blip>
          <a:srcRect l="32341" t="26623" r="32092" b="24599"/>
          <a:stretch/>
        </p:blipFill>
        <p:spPr>
          <a:xfrm>
            <a:off x="11656681" y="1589712"/>
            <a:ext cx="2971800" cy="305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1683" y="8039100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10" descr="Untitled_Artwork 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61104" y="4792521"/>
            <a:ext cx="2988128" cy="3984171"/>
          </a:xfrm>
          <a:prstGeom prst="rect">
            <a:avLst/>
          </a:prstGeom>
        </p:spPr>
      </p:pic>
      <p:pic>
        <p:nvPicPr>
          <p:cNvPr id="12" name="Obrázek 11" descr="Untitled_Artwork 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96592" y="3109392"/>
            <a:ext cx="2598043" cy="3464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3200"/>
            <a:ext cx="18288000" cy="9144000"/>
          </a:xfrm>
          <a:prstGeom prst="rect">
            <a:avLst/>
          </a:prstGeom>
        </p:spPr>
      </p:pic>
      <p:sp>
        <p:nvSpPr>
          <p:cNvPr id="156" name="Google Shape;156;p7"/>
          <p:cNvSpPr txBox="1"/>
          <p:nvPr/>
        </p:nvSpPr>
        <p:spPr>
          <a:xfrm>
            <a:off x="2209800" y="9514284"/>
            <a:ext cx="139446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>
                <a:solidFill>
                  <a:srgbClr val="A5A5A5"/>
                </a:solidFill>
                <a:latin typeface="DM Sans"/>
                <a:ea typeface="DM Sans"/>
                <a:cs typeface="DM Sans"/>
                <a:sym typeface="DM Sans"/>
              </a:rPr>
              <a:t>Marker, s. r. o. | Božetěchova 3, Olomouc | IČ: 27790012 | DIČ: CZ27790012</a:t>
            </a:r>
            <a:endParaRPr/>
          </a:p>
        </p:txBody>
      </p:sp>
      <p:sp>
        <p:nvSpPr>
          <p:cNvPr id="157" name="Google Shape;157;p7"/>
          <p:cNvSpPr txBox="1"/>
          <p:nvPr/>
        </p:nvSpPr>
        <p:spPr>
          <a:xfrm>
            <a:off x="4419600" y="2552700"/>
            <a:ext cx="6858000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5000" b="1" dirty="0">
                <a:solidFill>
                  <a:srgbClr val="FF0000"/>
                </a:solidFill>
                <a:latin typeface="DM Sans"/>
                <a:ea typeface="DM Sans"/>
                <a:cs typeface="DM Sans"/>
                <a:sym typeface="DM Sans"/>
              </a:rPr>
              <a:t>Marketingová</a:t>
            </a:r>
            <a:r>
              <a:rPr lang="cs-CZ" sz="5000" b="1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cs-CZ" sz="5000" b="1" dirty="0">
                <a:solidFill>
                  <a:srgbClr val="FF0000"/>
                </a:solidFill>
                <a:latin typeface="DM Sans"/>
                <a:ea typeface="DM Sans"/>
                <a:cs typeface="DM Sans"/>
                <a:sym typeface="DM Sans"/>
              </a:rPr>
              <a:t>strategie</a:t>
            </a:r>
            <a:endParaRPr sz="5000" b="1" dirty="0">
              <a:solidFill>
                <a:srgbClr val="FF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8" name="Google Shape;158;p7"/>
          <p:cNvSpPr txBox="1"/>
          <p:nvPr/>
        </p:nvSpPr>
        <p:spPr>
          <a:xfrm>
            <a:off x="2580603" y="4414837"/>
            <a:ext cx="11900518" cy="5901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</a:pPr>
            <a:r>
              <a:rPr lang="cs-CZ" sz="35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ALL IN ONE</a:t>
            </a:r>
            <a:endParaRPr dirty="0"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Ø"/>
            </a:pPr>
            <a:r>
              <a:rPr lang="cs-CZ" sz="3000" b="1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malá firma (do 5 zaměstnanců)</a:t>
            </a:r>
            <a:endParaRPr dirty="0"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Ø"/>
            </a:pPr>
            <a:r>
              <a:rPr lang="cs-CZ" sz="3000" b="1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střední firma (do 10 zaměstnanců)</a:t>
            </a:r>
            <a:endParaRPr dirty="0"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Ø"/>
            </a:pPr>
            <a:r>
              <a:rPr lang="cs-CZ" sz="3000" b="1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velká firma (nad 10 zaměstnanců)</a:t>
            </a:r>
            <a:endParaRPr dirty="0"/>
          </a:p>
          <a:p>
            <a:pPr marL="285750" marR="0" lvl="0" indent="-95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285750" marR="0" lvl="0" indent="-63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endParaRPr sz="3500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285750" marR="0" lvl="0" indent="-63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endParaRPr sz="3500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59" name="Google Shape;159;p7"/>
          <p:cNvPicPr preferRelativeResize="0"/>
          <p:nvPr/>
        </p:nvPicPr>
        <p:blipFill rotWithShape="1">
          <a:blip r:embed="rId4">
            <a:alphaModFix/>
          </a:blip>
          <a:srcRect l="24635" t="18930" r="16551" b="21147"/>
          <a:stretch/>
        </p:blipFill>
        <p:spPr>
          <a:xfrm>
            <a:off x="10877265" y="1798393"/>
            <a:ext cx="3306939" cy="3475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1683" y="8039100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 descr="Untitled_Artwork 1(1)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61649" y="4036307"/>
            <a:ext cx="3853104" cy="5137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3200"/>
            <a:ext cx="18288000" cy="9144000"/>
          </a:xfrm>
          <a:prstGeom prst="rect">
            <a:avLst/>
          </a:prstGeom>
        </p:spPr>
      </p:pic>
      <p:sp>
        <p:nvSpPr>
          <p:cNvPr id="168" name="Google Shape;168;p8"/>
          <p:cNvSpPr txBox="1"/>
          <p:nvPr/>
        </p:nvSpPr>
        <p:spPr>
          <a:xfrm>
            <a:off x="-457200" y="2662958"/>
            <a:ext cx="12848809" cy="56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665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5500" b="1" dirty="0" smtClean="0">
                <a:solidFill>
                  <a:srgbClr val="FF0000"/>
                </a:solidFill>
                <a:latin typeface="DM Sans"/>
                <a:ea typeface="DM Sans"/>
                <a:cs typeface="DM Sans"/>
                <a:sym typeface="DM Sans"/>
              </a:rPr>
              <a:t>Kontakty</a:t>
            </a:r>
            <a:endParaRPr sz="5500" b="1" dirty="0">
              <a:solidFill>
                <a:srgbClr val="FF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9" name="Google Shape;169;p8"/>
          <p:cNvSpPr txBox="1"/>
          <p:nvPr/>
        </p:nvSpPr>
        <p:spPr>
          <a:xfrm>
            <a:off x="2514600" y="9499997"/>
            <a:ext cx="139446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>
                <a:solidFill>
                  <a:srgbClr val="A5A5A5"/>
                </a:solidFill>
                <a:latin typeface="DM Sans"/>
                <a:ea typeface="DM Sans"/>
                <a:cs typeface="DM Sans"/>
                <a:sym typeface="DM Sans"/>
              </a:rPr>
              <a:t>Marker, s. r. o. | Božetěchova 3, Olomouc | IČ: 27790012 | DIČ: CZ27790012</a:t>
            </a:r>
            <a:endParaRPr/>
          </a:p>
        </p:txBody>
      </p:sp>
      <p:sp>
        <p:nvSpPr>
          <p:cNvPr id="171" name="Google Shape;171;p8"/>
          <p:cNvSpPr txBox="1"/>
          <p:nvPr/>
        </p:nvSpPr>
        <p:spPr>
          <a:xfrm>
            <a:off x="2891806" y="3924300"/>
            <a:ext cx="6797883" cy="4260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 err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Marker</a:t>
            </a:r>
            <a:r>
              <a:rPr lang="cs-CZ" sz="3000" b="1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, s. r. o.</a:t>
            </a:r>
            <a:endParaRPr sz="3000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Božetěchova 3,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772 00 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Tel</a:t>
            </a:r>
            <a:r>
              <a:rPr lang="cs-CZ" sz="3000" dirty="0" smtClean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.: +</a:t>
            </a:r>
            <a:r>
              <a:rPr lang="cs-CZ" sz="30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420 585 208 129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e-mail: </a:t>
            </a:r>
            <a:r>
              <a:rPr lang="cs-CZ" sz="3000" u="sng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marker.fif@gmail.com</a:t>
            </a:r>
            <a:endParaRPr sz="3000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IČ: 27790012, DIČ: CZ27790012</a:t>
            </a:r>
            <a:endParaRPr dirty="0"/>
          </a:p>
          <a:p>
            <a:pPr marL="0" marR="0" lvl="0" indent="0" algn="l" rtl="0">
              <a:lnSpc>
                <a:spcPct val="6656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500" b="1" dirty="0">
              <a:solidFill>
                <a:srgbClr val="231F2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0" y="8038800"/>
            <a:ext cx="2142000" cy="21420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321">
            <a:off x="9824498" y="3062649"/>
            <a:ext cx="1742966" cy="232395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709" y="2668094"/>
            <a:ext cx="2377093" cy="316945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3267" y="5308984"/>
            <a:ext cx="2049826" cy="27331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46228"/>
            <a:ext cx="18288000" cy="9144000"/>
          </a:xfrm>
          <a:prstGeom prst="rect">
            <a:avLst/>
          </a:prstGeom>
        </p:spPr>
      </p:pic>
      <p:sp>
        <p:nvSpPr>
          <p:cNvPr id="178" name="Google Shape;178;p9"/>
          <p:cNvSpPr txBox="1"/>
          <p:nvPr/>
        </p:nvSpPr>
        <p:spPr>
          <a:xfrm>
            <a:off x="2490785" y="9393388"/>
            <a:ext cx="12848809" cy="46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665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500" b="1" dirty="0">
                <a:solidFill>
                  <a:schemeClr val="tx1"/>
                </a:solidFill>
                <a:latin typeface="DM Sans"/>
                <a:ea typeface="DM Sans"/>
                <a:cs typeface="DM Sans"/>
                <a:sym typeface="DM Sans"/>
              </a:rPr>
              <a:t>Děkujeme za pozornost.</a:t>
            </a:r>
            <a:endParaRPr sz="4500" b="1" dirty="0">
              <a:solidFill>
                <a:schemeClr val="tx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3200"/>
            <a:ext cx="18288000" cy="9144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990" y="1702659"/>
            <a:ext cx="7772400" cy="777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364</Words>
  <Application>Microsoft Office PowerPoint</Application>
  <PresentationFormat>Vlastní</PresentationFormat>
  <Paragraphs>73</Paragraphs>
  <Slides>9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Wingdings</vt:lpstr>
      <vt:lpstr>Calibri</vt:lpstr>
      <vt:lpstr>DM Sans</vt:lpstr>
      <vt:lpstr>Arial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notebook</dc:creator>
  <cp:lastModifiedBy>Věra Martinková</cp:lastModifiedBy>
  <cp:revision>11</cp:revision>
  <dcterms:created xsi:type="dcterms:W3CDTF">2006-08-16T00:00:00Z</dcterms:created>
  <dcterms:modified xsi:type="dcterms:W3CDTF">2023-11-10T07:45:13Z</dcterms:modified>
</cp:coreProperties>
</file>