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753600" cy="73152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lacial Indifference" panose="020B0604020202020204" charset="0"/>
      <p:regular r:id="rId16"/>
    </p:embeddedFont>
    <p:embeddedFont>
      <p:font typeface="Cormorant SC" panose="020B0604020202020204" charset="-18"/>
      <p:regular r:id="rId17"/>
    </p:embeddedFont>
    <p:embeddedFont>
      <p:font typeface="Cormorant SC Bold" panose="020B0604020202020204" charset="-18"/>
      <p:regular r:id="rId18"/>
    </p:embeddedFont>
    <p:embeddedFont>
      <p:font typeface="Cormorant SC Medium" panose="020B0604020202020204" charset="-18"/>
      <p:regular r:id="rId19"/>
    </p:embeddedFont>
    <p:embeddedFont>
      <p:font typeface="Glacial Indifference Italics" panose="020B0604020202020204" charset="0"/>
      <p:regular r:id="rId20"/>
    </p:embeddedFont>
    <p:embeddedFont>
      <p:font typeface="Cormorant SC Semi-Bold" panose="020B0604020202020204" charset="-1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7" d="100"/>
          <a:sy n="97" d="100"/>
        </p:scale>
        <p:origin x="1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4034" y="0"/>
            <a:ext cx="4124329" cy="7315200"/>
            <a:chOff x="0" y="0"/>
            <a:chExt cx="5499105" cy="97536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396" r="12396"/>
            <a:stretch>
              <a:fillRect/>
            </a:stretch>
          </p:blipFill>
          <p:spPr>
            <a:xfrm>
              <a:off x="0" y="0"/>
              <a:ext cx="5499105" cy="975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983160" y="320107"/>
            <a:ext cx="3426075" cy="6381712"/>
            <a:chOff x="0" y="0"/>
            <a:chExt cx="1268917" cy="23635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8917" cy="2363597"/>
            </a:xfrm>
            <a:custGeom>
              <a:avLst/>
              <a:gdLst/>
              <a:ahLst/>
              <a:cxnLst/>
              <a:rect l="l" t="t" r="r" b="b"/>
              <a:pathLst>
                <a:path w="1268917" h="2363597">
                  <a:moveTo>
                    <a:pt x="0" y="0"/>
                  </a:moveTo>
                  <a:lnTo>
                    <a:pt x="1268917" y="0"/>
                  </a:lnTo>
                  <a:lnTo>
                    <a:pt x="1268917" y="2363597"/>
                  </a:lnTo>
                  <a:lnTo>
                    <a:pt x="0" y="2363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68917" cy="2392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12254" y="3981036"/>
            <a:ext cx="2618571" cy="3734084"/>
            <a:chOff x="0" y="0"/>
            <a:chExt cx="3491428" cy="497877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14936" r="14936"/>
            <a:stretch>
              <a:fillRect/>
            </a:stretch>
          </p:blipFill>
          <p:spPr>
            <a:xfrm>
              <a:off x="0" y="0"/>
              <a:ext cx="3491428" cy="4978779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-273889" y="-293101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0" y="0"/>
                </a:lnTo>
                <a:lnTo>
                  <a:pt x="2207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381682" y="4150085"/>
            <a:ext cx="2279714" cy="3365075"/>
            <a:chOff x="0" y="0"/>
            <a:chExt cx="844339" cy="12463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4339" cy="1246324"/>
            </a:xfrm>
            <a:custGeom>
              <a:avLst/>
              <a:gdLst/>
              <a:ahLst/>
              <a:cxnLst/>
              <a:rect l="l" t="t" r="r" b="b"/>
              <a:pathLst>
                <a:path w="844339" h="1246324">
                  <a:moveTo>
                    <a:pt x="0" y="0"/>
                  </a:moveTo>
                  <a:lnTo>
                    <a:pt x="844339" y="0"/>
                  </a:lnTo>
                  <a:lnTo>
                    <a:pt x="844339" y="1246324"/>
                  </a:lnTo>
                  <a:lnTo>
                    <a:pt x="0" y="12463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44339" cy="127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1520" y="2756126"/>
            <a:ext cx="5868803" cy="34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35"/>
              </a:lnSpc>
              <a:spcBef>
                <a:spcPct val="0"/>
              </a:spcBef>
            </a:pPr>
            <a:r>
              <a:rPr lang="en-US" sz="1953">
                <a:solidFill>
                  <a:srgbClr val="B8C88C"/>
                </a:solidFill>
                <a:latin typeface="Glacial Indifference Italics"/>
              </a:rPr>
              <a:t>“Hermóniu nájdete v našom herbariu”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0041" y="1599183"/>
            <a:ext cx="386518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1"/>
              </a:lnSpc>
            </a:pPr>
            <a:r>
              <a:rPr lang="en-US" sz="3651">
                <a:solidFill>
                  <a:srgbClr val="B8C88C"/>
                </a:solidFill>
                <a:latin typeface="Cormorant SC Bold"/>
              </a:rPr>
              <a:t>HERBARIUM</a:t>
            </a:r>
          </a:p>
          <a:p>
            <a:pPr marL="0" lvl="0" indent="0">
              <a:lnSpc>
                <a:spcPts val="4381"/>
              </a:lnSpc>
            </a:pPr>
            <a:r>
              <a:rPr lang="en-US" sz="3651">
                <a:solidFill>
                  <a:srgbClr val="B8C88C"/>
                </a:solidFill>
                <a:latin typeface="Cormorant SC Bold"/>
              </a:rPr>
              <a:t>S. R. O.</a:t>
            </a:r>
          </a:p>
        </p:txBody>
      </p:sp>
      <p:sp>
        <p:nvSpPr>
          <p:cNvPr id="16" name="Freeform 16"/>
          <p:cNvSpPr/>
          <p:nvPr/>
        </p:nvSpPr>
        <p:spPr>
          <a:xfrm rot="-1309579">
            <a:off x="3129784" y="4173479"/>
            <a:ext cx="2503798" cy="3318286"/>
          </a:xfrm>
          <a:custGeom>
            <a:avLst/>
            <a:gdLst/>
            <a:ahLst/>
            <a:cxnLst/>
            <a:rect l="l" t="t" r="r" b="b"/>
            <a:pathLst>
              <a:path w="2503798" h="3318286">
                <a:moveTo>
                  <a:pt x="0" y="0"/>
                </a:moveTo>
                <a:lnTo>
                  <a:pt x="2503797" y="0"/>
                </a:lnTo>
                <a:lnTo>
                  <a:pt x="2503797" y="3318286"/>
                </a:lnTo>
                <a:lnTo>
                  <a:pt x="0" y="3318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63040" y="895807"/>
            <a:ext cx="8290560" cy="5523586"/>
            <a:chOff x="0" y="0"/>
            <a:chExt cx="11054080" cy="736478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7922" b="27922"/>
            <a:stretch>
              <a:fillRect/>
            </a:stretch>
          </p:blipFill>
          <p:spPr>
            <a:xfrm>
              <a:off x="0" y="0"/>
              <a:ext cx="11054080" cy="736478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52016" y="1236730"/>
            <a:ext cx="7512607" cy="4650615"/>
            <a:chOff x="0" y="0"/>
            <a:chExt cx="2879134" cy="17823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79134" cy="1782303"/>
            </a:xfrm>
            <a:custGeom>
              <a:avLst/>
              <a:gdLst/>
              <a:ahLst/>
              <a:cxnLst/>
              <a:rect l="l" t="t" r="r" b="b"/>
              <a:pathLst>
                <a:path w="2879134" h="1782303">
                  <a:moveTo>
                    <a:pt x="0" y="0"/>
                  </a:moveTo>
                  <a:lnTo>
                    <a:pt x="2879134" y="0"/>
                  </a:lnTo>
                  <a:lnTo>
                    <a:pt x="2879134" y="1782303"/>
                  </a:lnTo>
                  <a:lnTo>
                    <a:pt x="0" y="17823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79134" cy="1810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90637" y="3044529"/>
            <a:ext cx="5474531" cy="1884672"/>
            <a:chOff x="0" y="0"/>
            <a:chExt cx="2244213" cy="7725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4213" cy="772597"/>
            </a:xfrm>
            <a:custGeom>
              <a:avLst/>
              <a:gdLst/>
              <a:ahLst/>
              <a:cxnLst/>
              <a:rect l="l" t="t" r="r" b="b"/>
              <a:pathLst>
                <a:path w="2244213" h="772597">
                  <a:moveTo>
                    <a:pt x="0" y="0"/>
                  </a:moveTo>
                  <a:lnTo>
                    <a:pt x="2244213" y="0"/>
                  </a:lnTo>
                  <a:lnTo>
                    <a:pt x="2244213" y="772597"/>
                  </a:lnTo>
                  <a:lnTo>
                    <a:pt x="0" y="772597"/>
                  </a:lnTo>
                  <a:close/>
                </a:path>
              </a:pathLst>
            </a:custGeom>
            <a:solidFill>
              <a:srgbClr val="B8C88C">
                <a:alpha val="6666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44213" cy="80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7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94087" y="4657590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0" y="0"/>
                </a:lnTo>
                <a:lnTo>
                  <a:pt x="2207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6212" y="3278951"/>
            <a:ext cx="4450588" cy="151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10"/>
              </a:lnSpc>
              <a:spcBef>
                <a:spcPct val="0"/>
              </a:spcBef>
            </a:pPr>
            <a:r>
              <a:rPr lang="en-US" sz="5008">
                <a:solidFill>
                  <a:srgbClr val="FFFFFF"/>
                </a:solidFill>
                <a:latin typeface="Cormorant SC Medium"/>
              </a:rPr>
              <a:t>ĎAKUJEME ZA POZORNOSŤ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3551885"/>
            <a:ext cx="2252097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B8C88C"/>
                </a:solidFill>
                <a:latin typeface="Glacial Indifference"/>
              </a:rPr>
              <a:t>IČO: 50031287</a:t>
            </a:r>
          </a:p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B8C88C"/>
                </a:solidFill>
                <a:latin typeface="Glacial Indifference"/>
              </a:rPr>
              <a:t>DIČ: 1150031287</a:t>
            </a:r>
          </a:p>
          <a:p>
            <a:pPr marL="0" lvl="0" indent="0" algn="just">
              <a:lnSpc>
                <a:spcPts val="196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B8C88C"/>
                </a:solidFill>
                <a:latin typeface="Glacial Indifference"/>
              </a:rPr>
              <a:t>Radlinského</a:t>
            </a:r>
            <a:r>
              <a:rPr lang="en-US" sz="1400" dirty="0">
                <a:solidFill>
                  <a:srgbClr val="B8C88C"/>
                </a:solidFill>
                <a:latin typeface="Glacial Indifference"/>
              </a:rPr>
              <a:t> 1725/55 </a:t>
            </a:r>
            <a:endParaRPr lang="sk-SK" sz="1400" dirty="0" smtClean="0">
              <a:solidFill>
                <a:srgbClr val="B8C88C"/>
              </a:solidFill>
              <a:latin typeface="Glacial Indifference"/>
            </a:endParaRPr>
          </a:p>
          <a:p>
            <a:pPr marL="0" lvl="0" indent="0" algn="just">
              <a:lnSpc>
                <a:spcPts val="1960"/>
              </a:lnSpc>
              <a:spcBef>
                <a:spcPct val="0"/>
              </a:spcBef>
            </a:pPr>
            <a:r>
              <a:rPr lang="sk-SK" sz="1400" dirty="0" smtClean="0">
                <a:solidFill>
                  <a:srgbClr val="B8C88C"/>
                </a:solidFill>
                <a:latin typeface="Glacial Indifference"/>
              </a:rPr>
              <a:t>PSČ: </a:t>
            </a:r>
            <a:r>
              <a:rPr lang="en-US" sz="1400" dirty="0" smtClean="0">
                <a:solidFill>
                  <a:srgbClr val="B8C88C"/>
                </a:solidFill>
                <a:latin typeface="Glacial Indifference"/>
              </a:rPr>
              <a:t>026 </a:t>
            </a:r>
            <a:r>
              <a:rPr lang="en-US" sz="1400" dirty="0">
                <a:solidFill>
                  <a:srgbClr val="B8C88C"/>
                </a:solidFill>
                <a:latin typeface="Glacial Indifference"/>
              </a:rPr>
              <a:t>01 </a:t>
            </a:r>
            <a:r>
              <a:rPr lang="sk-SK" sz="1400" dirty="0" smtClean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0" dirty="0" err="1" smtClean="0">
                <a:solidFill>
                  <a:srgbClr val="B8C88C"/>
                </a:solidFill>
                <a:latin typeface="Glacial Indifference"/>
              </a:rPr>
              <a:t>Dolný</a:t>
            </a:r>
            <a:r>
              <a:rPr lang="en-US" sz="1400" dirty="0" smtClean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0" dirty="0" err="1">
                <a:solidFill>
                  <a:srgbClr val="B8C88C"/>
                </a:solidFill>
                <a:latin typeface="Glacial Indifference"/>
              </a:rPr>
              <a:t>Kubín</a:t>
            </a:r>
            <a:endParaRPr lang="en-US" sz="1400" dirty="0">
              <a:solidFill>
                <a:srgbClr val="B8C88C"/>
              </a:solidFill>
              <a:latin typeface="Glacial Indifferen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8235" y="1710932"/>
            <a:ext cx="4145280" cy="172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97"/>
              </a:lnSpc>
              <a:spcBef>
                <a:spcPct val="0"/>
              </a:spcBef>
            </a:pPr>
            <a:r>
              <a:rPr lang="en-US" sz="5747">
                <a:solidFill>
                  <a:srgbClr val="B8C88C"/>
                </a:solidFill>
                <a:latin typeface="Cormorant SC Medium"/>
              </a:rPr>
              <a:t>ZÁKLADNÉ INFO</a:t>
            </a:r>
          </a:p>
        </p:txBody>
      </p:sp>
      <p:sp>
        <p:nvSpPr>
          <p:cNvPr id="5" name="Freeform 5"/>
          <p:cNvSpPr/>
          <p:nvPr/>
        </p:nvSpPr>
        <p:spPr>
          <a:xfrm>
            <a:off x="-323150" y="-355630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1" y="0"/>
                </a:lnTo>
                <a:lnTo>
                  <a:pt x="2207861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421671" y="4744750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2926080"/>
                </a:moveTo>
                <a:lnTo>
                  <a:pt x="2207861" y="2926080"/>
                </a:lnTo>
                <a:lnTo>
                  <a:pt x="2207861" y="0"/>
                </a:lnTo>
                <a:lnTo>
                  <a:pt x="0" y="0"/>
                </a:lnTo>
                <a:lnTo>
                  <a:pt x="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783515" y="1538318"/>
            <a:ext cx="4238565" cy="423856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C88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830158" y="1584960"/>
            <a:ext cx="4145280" cy="4145280"/>
          </a:xfrm>
          <a:custGeom>
            <a:avLst/>
            <a:gdLst/>
            <a:ahLst/>
            <a:cxnLst/>
            <a:rect l="l" t="t" r="r" b="b"/>
            <a:pathLst>
              <a:path w="4145280" h="4145280">
                <a:moveTo>
                  <a:pt x="0" y="0"/>
                </a:moveTo>
                <a:lnTo>
                  <a:pt x="4145280" y="0"/>
                </a:lnTo>
                <a:lnTo>
                  <a:pt x="4145280" y="4145280"/>
                </a:lnTo>
                <a:lnTo>
                  <a:pt x="0" y="4145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72350" y="731520"/>
            <a:ext cx="5149730" cy="5852160"/>
            <a:chOff x="0" y="0"/>
            <a:chExt cx="6866307" cy="78028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001" r="6001"/>
            <a:stretch>
              <a:fillRect/>
            </a:stretch>
          </p:blipFill>
          <p:spPr>
            <a:xfrm>
              <a:off x="0" y="0"/>
              <a:ext cx="6866307" cy="780288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31520" y="1504754"/>
            <a:ext cx="4282611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en-US" sz="5543">
                <a:solidFill>
                  <a:srgbClr val="B8C88C"/>
                </a:solidFill>
                <a:latin typeface="Cormorant SC Medium"/>
              </a:rPr>
              <a:t>O NÁS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3874" y="3275339"/>
            <a:ext cx="3087411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8"/>
              </a:lnSpc>
            </a:pP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Spoločnosť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Herbarium, s. r. o. bola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založená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v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roku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2022. K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výberu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tejto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témy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nás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viedol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spoločný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záujem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 smtClean="0">
                <a:solidFill>
                  <a:srgbClr val="B8C88C"/>
                </a:solidFill>
                <a:latin typeface="Glacial Indifference"/>
              </a:rPr>
              <a:t>skupiny</a:t>
            </a:r>
            <a:r>
              <a:rPr lang="en-US" sz="1406" dirty="0" smtClean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na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odbornom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predmete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Cvičnej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 smtClean="0">
                <a:solidFill>
                  <a:srgbClr val="B8C88C"/>
                </a:solidFill>
                <a:latin typeface="Glacial Indifference"/>
              </a:rPr>
              <a:t>firmy</a:t>
            </a:r>
            <a:r>
              <a:rPr lang="sk-SK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sk-SK" sz="1406" dirty="0" smtClean="0">
                <a:solidFill>
                  <a:srgbClr val="B8C88C"/>
                </a:solidFill>
                <a:latin typeface="Glacial Indifference"/>
              </a:rPr>
              <a:t>k bylinkám.</a:t>
            </a:r>
            <a:r>
              <a:rPr lang="en-US" sz="1406" dirty="0" smtClean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Od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začiatku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sa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venujeme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bylinkám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a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ich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spracovaniu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.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Zameriavame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sa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na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online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predaj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.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Týmto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sme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chceli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dať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do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pozornosti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a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vrátiť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zmysel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starých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prírodných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liečivých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metód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,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ktoré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majú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naši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predkovia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406" dirty="0" err="1">
                <a:solidFill>
                  <a:srgbClr val="B8C88C"/>
                </a:solidFill>
                <a:latin typeface="Glacial Indifference"/>
              </a:rPr>
              <a:t>overené</a:t>
            </a:r>
            <a:r>
              <a:rPr lang="en-US" sz="1406" dirty="0">
                <a:solidFill>
                  <a:srgbClr val="B8C88C"/>
                </a:solidFill>
                <a:latin typeface="Glacial Indifference"/>
              </a:rPr>
              <a:t>.</a:t>
            </a:r>
          </a:p>
          <a:p>
            <a:pPr marL="0" lvl="0" indent="0" algn="just">
              <a:lnSpc>
                <a:spcPts val="1968"/>
              </a:lnSpc>
              <a:spcBef>
                <a:spcPct val="0"/>
              </a:spcBef>
            </a:pPr>
            <a:endParaRPr lang="en-US" sz="1406" dirty="0">
              <a:solidFill>
                <a:srgbClr val="B8C88C"/>
              </a:solidFill>
              <a:latin typeface="Glacial Indifferenc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149896" y="991629"/>
            <a:ext cx="4594638" cy="5331942"/>
            <a:chOff x="0" y="0"/>
            <a:chExt cx="1760851" cy="20434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0851" cy="2043416"/>
            </a:xfrm>
            <a:custGeom>
              <a:avLst/>
              <a:gdLst/>
              <a:ahLst/>
              <a:cxnLst/>
              <a:rect l="l" t="t" r="r" b="b"/>
              <a:pathLst>
                <a:path w="1760851" h="2043416">
                  <a:moveTo>
                    <a:pt x="0" y="0"/>
                  </a:moveTo>
                  <a:lnTo>
                    <a:pt x="1760851" y="0"/>
                  </a:lnTo>
                  <a:lnTo>
                    <a:pt x="1760851" y="2043416"/>
                  </a:lnTo>
                  <a:lnTo>
                    <a:pt x="0" y="20434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760851" cy="2071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138936">
            <a:off x="77286" y="5536215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1" y="0"/>
                </a:lnTo>
                <a:lnTo>
                  <a:pt x="2207861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646632">
            <a:off x="1859450" y="-836394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0" y="0"/>
                </a:lnTo>
                <a:lnTo>
                  <a:pt x="2207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0334" y="359396"/>
            <a:ext cx="9052932" cy="6596409"/>
            <a:chOff x="0" y="0"/>
            <a:chExt cx="3469449" cy="2528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9449" cy="2528010"/>
            </a:xfrm>
            <a:custGeom>
              <a:avLst/>
              <a:gdLst/>
              <a:ahLst/>
              <a:cxnLst/>
              <a:rect l="l" t="t" r="r" b="b"/>
              <a:pathLst>
                <a:path w="3469449" h="2528010">
                  <a:moveTo>
                    <a:pt x="0" y="0"/>
                  </a:moveTo>
                  <a:lnTo>
                    <a:pt x="3469449" y="0"/>
                  </a:lnTo>
                  <a:lnTo>
                    <a:pt x="3469449" y="2528010"/>
                  </a:lnTo>
                  <a:lnTo>
                    <a:pt x="0" y="25280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69449" cy="25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925954" y="2717158"/>
            <a:ext cx="1901693" cy="190168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5841" r="-584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2725" y="2717158"/>
            <a:ext cx="1901693" cy="190168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5408" b="-540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819183" y="2717158"/>
            <a:ext cx="1901693" cy="190168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4953" b="-2495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535921" y="4915827"/>
            <a:ext cx="246821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734" dirty="0">
                <a:solidFill>
                  <a:schemeClr val="accent3"/>
                </a:solidFill>
                <a:latin typeface="Cormorant SC Semi-Bold"/>
              </a:rPr>
              <a:t>VONNÉ </a:t>
            </a:r>
            <a:r>
              <a:rPr lang="en-US" sz="1734" dirty="0" smtClean="0">
                <a:solidFill>
                  <a:schemeClr val="accent3"/>
                </a:solidFill>
                <a:latin typeface="Cormorant SC Semi-Bold"/>
              </a:rPr>
              <a:t>VREC</a:t>
            </a:r>
            <a:r>
              <a:rPr lang="sk-SK" sz="1734" dirty="0" smtClean="0">
                <a:solidFill>
                  <a:schemeClr val="accent3"/>
                </a:solidFill>
                <a:latin typeface="Cormorant SC Semi-Bold"/>
              </a:rPr>
              <a:t>KO</a:t>
            </a:r>
            <a:endParaRPr lang="en-US" sz="1734" dirty="0">
              <a:solidFill>
                <a:schemeClr val="accent3"/>
              </a:solidFill>
              <a:latin typeface="Cormorant SC Semi-Bold"/>
            </a:endParaRPr>
          </a:p>
          <a:p>
            <a:pPr marL="0" lvl="0" indent="0" algn="ctr">
              <a:lnSpc>
                <a:spcPts val="2601"/>
              </a:lnSpc>
              <a:spcBef>
                <a:spcPct val="0"/>
              </a:spcBef>
            </a:pPr>
            <a:endParaRPr lang="en-US" sz="1734" dirty="0">
              <a:solidFill>
                <a:srgbClr val="FFFFFF"/>
              </a:solidFill>
              <a:latin typeface="Cormorant SC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37885" y="1172927"/>
            <a:ext cx="7077829" cy="79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18"/>
              </a:lnSpc>
              <a:spcBef>
                <a:spcPct val="0"/>
              </a:spcBef>
            </a:pPr>
            <a:r>
              <a:rPr lang="en-US" sz="5182">
                <a:solidFill>
                  <a:srgbClr val="B8C88C"/>
                </a:solidFill>
                <a:latin typeface="Cormorant SC Medium"/>
              </a:rPr>
              <a:t>NAŠE PRODUKTY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49089" y="-261412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0" y="0"/>
                </a:lnTo>
                <a:lnTo>
                  <a:pt x="2207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7794829" y="4650532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220786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2207860" y="0"/>
                </a:lnTo>
                <a:lnTo>
                  <a:pt x="220786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23927" y="4915827"/>
            <a:ext cx="2468216" cy="32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1"/>
              </a:lnSpc>
              <a:spcBef>
                <a:spcPct val="0"/>
              </a:spcBef>
            </a:pPr>
            <a:r>
              <a:rPr lang="en-US" sz="1734" dirty="0" smtClean="0">
                <a:solidFill>
                  <a:schemeClr val="accent3"/>
                </a:solidFill>
                <a:latin typeface="Cormorant SC Semi-Bold"/>
              </a:rPr>
              <a:t>ČAJ</a:t>
            </a:r>
            <a:endParaRPr lang="en-US" sz="1734" dirty="0">
              <a:solidFill>
                <a:schemeClr val="accent3"/>
              </a:solidFill>
              <a:latin typeface="Cormorant SC Semi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4663" y="5351009"/>
            <a:ext cx="246821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1"/>
              </a:lnSpc>
            </a:pPr>
            <a:endParaRPr lang="en-US" sz="1479" dirty="0">
              <a:solidFill>
                <a:srgbClr val="B8C88C"/>
              </a:solidFill>
              <a:latin typeface="Glacial Indifference"/>
            </a:endParaRPr>
          </a:p>
          <a:p>
            <a:pPr marL="0" lvl="0" indent="0" algn="ctr">
              <a:lnSpc>
                <a:spcPts val="2351"/>
              </a:lnSpc>
              <a:spcBef>
                <a:spcPct val="0"/>
              </a:spcBef>
            </a:pPr>
            <a:endParaRPr lang="en-US" sz="1479" dirty="0">
              <a:solidFill>
                <a:srgbClr val="B8C88C"/>
              </a:solidFill>
              <a:latin typeface="Glacial Indifferen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30292" y="4915827"/>
            <a:ext cx="2468216" cy="32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1"/>
              </a:lnSpc>
              <a:spcBef>
                <a:spcPct val="0"/>
              </a:spcBef>
            </a:pPr>
            <a:r>
              <a:rPr lang="en-US" sz="1734" dirty="0" smtClean="0">
                <a:solidFill>
                  <a:schemeClr val="accent3"/>
                </a:solidFill>
                <a:latin typeface="Cormorant SC Semi-Bold"/>
              </a:rPr>
              <a:t>MAS</a:t>
            </a:r>
            <a:r>
              <a:rPr lang="sk-SK" sz="1734" dirty="0">
                <a:solidFill>
                  <a:schemeClr val="accent3"/>
                </a:solidFill>
                <a:latin typeface="Cormorant SC Semi-Bold"/>
              </a:rPr>
              <a:t>Ť</a:t>
            </a:r>
            <a:endParaRPr lang="en-US" sz="1734" dirty="0">
              <a:solidFill>
                <a:schemeClr val="accent3"/>
              </a:solidFill>
              <a:latin typeface="Cormorant SC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3769" y="3657600"/>
            <a:ext cx="5489831" cy="3657600"/>
            <a:chOff x="0" y="0"/>
            <a:chExt cx="7319775" cy="4876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7791" b="27791"/>
            <a:stretch>
              <a:fillRect/>
            </a:stretch>
          </p:blipFill>
          <p:spPr>
            <a:xfrm>
              <a:off x="0" y="0"/>
              <a:ext cx="7319775" cy="48768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4692451" y="731520"/>
            <a:ext cx="2522071" cy="3614407"/>
            <a:chOff x="0" y="0"/>
            <a:chExt cx="3362761" cy="481920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842" b="2842"/>
            <a:stretch>
              <a:fillRect/>
            </a:stretch>
          </p:blipFill>
          <p:spPr>
            <a:xfrm>
              <a:off x="0" y="0"/>
              <a:ext cx="3362761" cy="481920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868679" y="903109"/>
            <a:ext cx="2169615" cy="3234747"/>
            <a:chOff x="0" y="0"/>
            <a:chExt cx="831484" cy="12396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31484" cy="1239686"/>
            </a:xfrm>
            <a:custGeom>
              <a:avLst/>
              <a:gdLst/>
              <a:ahLst/>
              <a:cxnLst/>
              <a:rect l="l" t="t" r="r" b="b"/>
              <a:pathLst>
                <a:path w="831484" h="1239686">
                  <a:moveTo>
                    <a:pt x="0" y="0"/>
                  </a:moveTo>
                  <a:lnTo>
                    <a:pt x="831484" y="0"/>
                  </a:lnTo>
                  <a:lnTo>
                    <a:pt x="831484" y="1239686"/>
                  </a:lnTo>
                  <a:lnTo>
                    <a:pt x="0" y="12396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31484" cy="126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7504500" y="-287244"/>
            <a:ext cx="2012836" cy="2667614"/>
          </a:xfrm>
          <a:custGeom>
            <a:avLst/>
            <a:gdLst/>
            <a:ahLst/>
            <a:cxnLst/>
            <a:rect l="l" t="t" r="r" b="b"/>
            <a:pathLst>
              <a:path w="2012836" h="2667614">
                <a:moveTo>
                  <a:pt x="2012836" y="2667615"/>
                </a:moveTo>
                <a:lnTo>
                  <a:pt x="0" y="2667615"/>
                </a:lnTo>
                <a:lnTo>
                  <a:pt x="0" y="0"/>
                </a:lnTo>
                <a:lnTo>
                  <a:pt x="2012836" y="0"/>
                </a:lnTo>
                <a:lnTo>
                  <a:pt x="2012836" y="266761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31520" y="2160074"/>
            <a:ext cx="3169200" cy="84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sk-SK" sz="5543" dirty="0" smtClean="0">
                <a:solidFill>
                  <a:srgbClr val="B8C88C"/>
                </a:solidFill>
                <a:latin typeface="Cormorant SC Medium"/>
              </a:rPr>
              <a:t>      </a:t>
            </a:r>
            <a:r>
              <a:rPr lang="en-US" sz="5543" dirty="0" smtClean="0">
                <a:solidFill>
                  <a:srgbClr val="B8C88C"/>
                </a:solidFill>
                <a:latin typeface="Cormorant SC Medium"/>
              </a:rPr>
              <a:t>ČAJ</a:t>
            </a:r>
            <a:endParaRPr lang="en-US" sz="5543" dirty="0">
              <a:solidFill>
                <a:srgbClr val="B8C88C"/>
              </a:solidFill>
              <a:latin typeface="Cormorant SC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5009" y="3505200"/>
            <a:ext cx="3442222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Mäta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prieporná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Ruža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šípová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Pŕhľava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dvojdomá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Medovka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lekárska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Prvosienka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sk-SK" sz="1600" dirty="0">
                <a:solidFill>
                  <a:srgbClr val="B8C88C"/>
                </a:solidFill>
                <a:latin typeface="Glacial Indifference"/>
              </a:rPr>
              <a:t>j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arná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Materina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dúška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just">
              <a:lnSpc>
                <a:spcPts val="2350"/>
              </a:lnSpc>
            </a:pPr>
            <a:r>
              <a:rPr lang="en-US" sz="1678" dirty="0" smtClean="0">
                <a:solidFill>
                  <a:srgbClr val="B8C88C"/>
                </a:solidFill>
                <a:latin typeface="Glacial Indifference"/>
              </a:rPr>
              <a:t> </a:t>
            </a:r>
            <a:endParaRPr lang="en-US" sz="1678" dirty="0">
              <a:solidFill>
                <a:srgbClr val="B8C88C"/>
              </a:solidFill>
              <a:latin typeface="Glacial Indifference"/>
            </a:endParaRPr>
          </a:p>
          <a:p>
            <a:pPr algn="just">
              <a:lnSpc>
                <a:spcPts val="2350"/>
              </a:lnSpc>
            </a:pPr>
            <a:endParaRPr lang="en-US" sz="1678" dirty="0">
              <a:solidFill>
                <a:srgbClr val="B8C88C"/>
              </a:solidFill>
              <a:latin typeface="Glacial Indifference"/>
            </a:endParaRPr>
          </a:p>
        </p:txBody>
      </p:sp>
      <p:sp>
        <p:nvSpPr>
          <p:cNvPr id="13" name="Freeform 13"/>
          <p:cNvSpPr/>
          <p:nvPr/>
        </p:nvSpPr>
        <p:spPr>
          <a:xfrm rot="-9551291" flipH="1" flipV="1">
            <a:off x="408235" y="5438347"/>
            <a:ext cx="2012836" cy="2667614"/>
          </a:xfrm>
          <a:custGeom>
            <a:avLst/>
            <a:gdLst/>
            <a:ahLst/>
            <a:cxnLst/>
            <a:rect l="l" t="t" r="r" b="b"/>
            <a:pathLst>
              <a:path w="2012836" h="2667614">
                <a:moveTo>
                  <a:pt x="2012836" y="2667614"/>
                </a:moveTo>
                <a:lnTo>
                  <a:pt x="0" y="2667614"/>
                </a:lnTo>
                <a:lnTo>
                  <a:pt x="0" y="0"/>
                </a:lnTo>
                <a:lnTo>
                  <a:pt x="2012836" y="0"/>
                </a:lnTo>
                <a:lnTo>
                  <a:pt x="2012836" y="266761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3769" y="3657600"/>
            <a:ext cx="5489831" cy="3657600"/>
            <a:chOff x="0" y="0"/>
            <a:chExt cx="7319775" cy="4876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1" b="31"/>
            <a:stretch>
              <a:fillRect/>
            </a:stretch>
          </p:blipFill>
          <p:spPr>
            <a:xfrm>
              <a:off x="0" y="0"/>
              <a:ext cx="7319775" cy="48768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4692451" y="731520"/>
            <a:ext cx="2522071" cy="3614407"/>
            <a:chOff x="0" y="0"/>
            <a:chExt cx="3362761" cy="481920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229" b="2229"/>
            <a:stretch>
              <a:fillRect/>
            </a:stretch>
          </p:blipFill>
          <p:spPr>
            <a:xfrm>
              <a:off x="0" y="0"/>
              <a:ext cx="3362761" cy="481920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878657" y="952647"/>
            <a:ext cx="2149658" cy="3172154"/>
            <a:chOff x="0" y="0"/>
            <a:chExt cx="823836" cy="12156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3836" cy="1215697"/>
            </a:xfrm>
            <a:custGeom>
              <a:avLst/>
              <a:gdLst/>
              <a:ahLst/>
              <a:cxnLst/>
              <a:rect l="l" t="t" r="r" b="b"/>
              <a:pathLst>
                <a:path w="823836" h="1215697">
                  <a:moveTo>
                    <a:pt x="0" y="0"/>
                  </a:moveTo>
                  <a:lnTo>
                    <a:pt x="823836" y="0"/>
                  </a:lnTo>
                  <a:lnTo>
                    <a:pt x="823836" y="1215697"/>
                  </a:lnTo>
                  <a:lnTo>
                    <a:pt x="0" y="12156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23836" cy="12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7504500" y="-287244"/>
            <a:ext cx="2012836" cy="2667614"/>
          </a:xfrm>
          <a:custGeom>
            <a:avLst/>
            <a:gdLst/>
            <a:ahLst/>
            <a:cxnLst/>
            <a:rect l="l" t="t" r="r" b="b"/>
            <a:pathLst>
              <a:path w="2012836" h="2667614">
                <a:moveTo>
                  <a:pt x="2012836" y="2667615"/>
                </a:moveTo>
                <a:lnTo>
                  <a:pt x="0" y="2667615"/>
                </a:lnTo>
                <a:lnTo>
                  <a:pt x="0" y="0"/>
                </a:lnTo>
                <a:lnTo>
                  <a:pt x="2012836" y="0"/>
                </a:lnTo>
                <a:lnTo>
                  <a:pt x="2012836" y="266761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31520" y="2160074"/>
            <a:ext cx="3169200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sk-SK" sz="5543" dirty="0" smtClean="0">
                <a:solidFill>
                  <a:srgbClr val="B8C88C"/>
                </a:solidFill>
                <a:latin typeface="Cormorant SC Medium"/>
              </a:rPr>
              <a:t>    </a:t>
            </a:r>
            <a:r>
              <a:rPr lang="en-US" sz="5543" dirty="0" smtClean="0">
                <a:solidFill>
                  <a:srgbClr val="B8C88C"/>
                </a:solidFill>
                <a:latin typeface="Cormorant SC Medium"/>
              </a:rPr>
              <a:t>MAS</a:t>
            </a:r>
            <a:r>
              <a:rPr lang="sk-SK" sz="5543" dirty="0" smtClean="0">
                <a:solidFill>
                  <a:srgbClr val="B8C88C"/>
                </a:solidFill>
                <a:latin typeface="Cormorant SC Medium"/>
              </a:rPr>
              <a:t>Ť</a:t>
            </a:r>
            <a:endParaRPr lang="en-US" sz="5543" dirty="0">
              <a:solidFill>
                <a:srgbClr val="B8C88C"/>
              </a:solidFill>
              <a:latin typeface="Cormorant SC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5009" y="3799655"/>
            <a:ext cx="3442222" cy="1092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Nechtík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lekársky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Levanduľa</a:t>
            </a:r>
            <a:r>
              <a:rPr lang="en-US" sz="1600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úzkolistá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lvl="0" algn="ctr">
              <a:lnSpc>
                <a:spcPts val="2071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B8C88C"/>
                </a:solidFill>
                <a:latin typeface="Glacial Indifference"/>
              </a:rPr>
              <a:t>Nadchovník</a:t>
            </a:r>
            <a:endParaRPr lang="en-US" sz="1600" dirty="0">
              <a:solidFill>
                <a:srgbClr val="B8C88C"/>
              </a:solidFill>
              <a:latin typeface="Glacial Indifference"/>
            </a:endParaRPr>
          </a:p>
          <a:p>
            <a:pPr algn="just">
              <a:lnSpc>
                <a:spcPts val="2350"/>
              </a:lnSpc>
            </a:pPr>
            <a:endParaRPr lang="en-US" sz="1678" dirty="0">
              <a:solidFill>
                <a:srgbClr val="B8C88C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20121" y="1261072"/>
            <a:ext cx="3899002" cy="4793057"/>
            <a:chOff x="0" y="0"/>
            <a:chExt cx="5198669" cy="639074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516" b="7516"/>
            <a:stretch>
              <a:fillRect/>
            </a:stretch>
          </p:blipFill>
          <p:spPr>
            <a:xfrm>
              <a:off x="0" y="0"/>
              <a:ext cx="5198669" cy="639074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782407" y="0"/>
            <a:ext cx="1971193" cy="2506310"/>
            <a:chOff x="0" y="0"/>
            <a:chExt cx="2628258" cy="334174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4676" r="4676"/>
            <a:stretch>
              <a:fillRect/>
            </a:stretch>
          </p:blipFill>
          <p:spPr>
            <a:xfrm>
              <a:off x="0" y="0"/>
              <a:ext cx="2628258" cy="334174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730045" y="1677117"/>
            <a:ext cx="3079153" cy="3960967"/>
            <a:chOff x="0" y="0"/>
            <a:chExt cx="1180056" cy="15180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0056" cy="1518002"/>
            </a:xfrm>
            <a:custGeom>
              <a:avLst/>
              <a:gdLst/>
              <a:ahLst/>
              <a:cxnLst/>
              <a:rect l="l" t="t" r="r" b="b"/>
              <a:pathLst>
                <a:path w="1180056" h="1518002">
                  <a:moveTo>
                    <a:pt x="0" y="0"/>
                  </a:moveTo>
                  <a:lnTo>
                    <a:pt x="1180056" y="0"/>
                  </a:lnTo>
                  <a:lnTo>
                    <a:pt x="1180056" y="1518002"/>
                  </a:lnTo>
                  <a:lnTo>
                    <a:pt x="0" y="1518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180056" cy="1546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31433" y="4920294"/>
            <a:ext cx="1915925" cy="2394906"/>
            <a:chOff x="0" y="0"/>
            <a:chExt cx="2554567" cy="31932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8333" b="8333"/>
            <a:stretch>
              <a:fillRect/>
            </a:stretch>
          </p:blipFill>
          <p:spPr>
            <a:xfrm>
              <a:off x="0" y="0"/>
              <a:ext cx="2554567" cy="3193209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423616" y="5120640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1" y="0"/>
                </a:lnTo>
                <a:lnTo>
                  <a:pt x="2207861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1520" y="731520"/>
            <a:ext cx="379991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52"/>
              </a:lnSpc>
            </a:pPr>
            <a:r>
              <a:rPr lang="sk-SK" sz="5543" dirty="0" smtClean="0">
                <a:solidFill>
                  <a:srgbClr val="B8C88C"/>
                </a:solidFill>
                <a:latin typeface="Cormorant SC"/>
              </a:rPr>
              <a:t>   </a:t>
            </a:r>
            <a:r>
              <a:rPr lang="en-US" sz="5543" dirty="0" smtClean="0">
                <a:solidFill>
                  <a:srgbClr val="B8C88C"/>
                </a:solidFill>
                <a:latin typeface="Cormorant SC"/>
              </a:rPr>
              <a:t>VONNÉ</a:t>
            </a:r>
            <a:endParaRPr lang="en-US" sz="5543" dirty="0">
              <a:solidFill>
                <a:srgbClr val="B8C88C"/>
              </a:solidFill>
              <a:latin typeface="Cormorant SC"/>
            </a:endParaRPr>
          </a:p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sk-SK" sz="5543" dirty="0" smtClean="0">
                <a:solidFill>
                  <a:srgbClr val="B8C88C"/>
                </a:solidFill>
                <a:latin typeface="Cormorant SC"/>
              </a:rPr>
              <a:t>  </a:t>
            </a:r>
            <a:r>
              <a:rPr lang="en-US" sz="5543" dirty="0" smtClean="0">
                <a:solidFill>
                  <a:srgbClr val="B8C88C"/>
                </a:solidFill>
                <a:latin typeface="Cormorant SC"/>
              </a:rPr>
              <a:t>V</a:t>
            </a:r>
            <a:r>
              <a:rPr lang="sk-SK" sz="5543" dirty="0" smtClean="0">
                <a:solidFill>
                  <a:srgbClr val="B8C88C"/>
                </a:solidFill>
                <a:latin typeface="Cormorant SC"/>
              </a:rPr>
              <a:t>RECKO</a:t>
            </a:r>
            <a:endParaRPr lang="en-US" sz="5543" dirty="0">
              <a:solidFill>
                <a:srgbClr val="B8C88C"/>
              </a:solidFill>
              <a:latin typeface="Cormorant SC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066800" y="3170196"/>
            <a:ext cx="292608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dirty="0" err="1">
                <a:solidFill>
                  <a:srgbClr val="B8C88C"/>
                </a:solidFill>
                <a:latin typeface="Glacial Indifference"/>
              </a:rPr>
              <a:t>Levanduľa</a:t>
            </a:r>
            <a:r>
              <a:rPr lang="en-US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dirty="0" err="1">
                <a:solidFill>
                  <a:srgbClr val="B8C88C"/>
                </a:solidFill>
                <a:latin typeface="Glacial Indifference"/>
              </a:rPr>
              <a:t>úzkolistá</a:t>
            </a:r>
            <a:endParaRPr lang="en-US" dirty="0">
              <a:solidFill>
                <a:srgbClr val="B8C88C"/>
              </a:solidFill>
              <a:latin typeface="Glacial Indifference"/>
            </a:endParaRPr>
          </a:p>
          <a:p>
            <a:pPr algn="ctr">
              <a:lnSpc>
                <a:spcPts val="2071"/>
              </a:lnSpc>
            </a:pPr>
            <a:r>
              <a:rPr lang="en-US" dirty="0" err="1">
                <a:solidFill>
                  <a:srgbClr val="B8C88C"/>
                </a:solidFill>
                <a:latin typeface="Glacial Indifference"/>
              </a:rPr>
              <a:t>Dúška</a:t>
            </a:r>
            <a:r>
              <a:rPr lang="en-US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dirty="0" err="1">
                <a:solidFill>
                  <a:srgbClr val="B8C88C"/>
                </a:solidFill>
                <a:latin typeface="Glacial Indifference"/>
              </a:rPr>
              <a:t>tymianová</a:t>
            </a:r>
            <a:endParaRPr lang="en-US" dirty="0">
              <a:solidFill>
                <a:srgbClr val="B8C88C"/>
              </a:solidFill>
              <a:latin typeface="Glacial Indifference"/>
            </a:endParaRPr>
          </a:p>
          <a:p>
            <a:pPr lvl="0" algn="ctr">
              <a:lnSpc>
                <a:spcPts val="2071"/>
              </a:lnSpc>
              <a:spcBef>
                <a:spcPct val="0"/>
              </a:spcBef>
            </a:pPr>
            <a:r>
              <a:rPr lang="en-US" dirty="0" err="1">
                <a:solidFill>
                  <a:srgbClr val="B8C88C"/>
                </a:solidFill>
                <a:latin typeface="Glacial Indifference"/>
              </a:rPr>
              <a:t>Šalvia</a:t>
            </a:r>
            <a:r>
              <a:rPr lang="en-US" dirty="0">
                <a:solidFill>
                  <a:srgbClr val="B8C88C"/>
                </a:solidFill>
                <a:latin typeface="Glacial Indifference"/>
              </a:rPr>
              <a:t> </a:t>
            </a:r>
            <a:r>
              <a:rPr lang="en-US" dirty="0" err="1">
                <a:solidFill>
                  <a:srgbClr val="B8C88C"/>
                </a:solidFill>
                <a:latin typeface="Glacial Indifference"/>
              </a:rPr>
              <a:t>lekárska</a:t>
            </a:r>
            <a:endParaRPr lang="en-US" dirty="0">
              <a:solidFill>
                <a:srgbClr val="B8C88C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76862" y="0"/>
            <a:ext cx="3992880" cy="7315200"/>
            <a:chOff x="0" y="0"/>
            <a:chExt cx="5323840" cy="97536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3163" b="23163"/>
            <a:stretch>
              <a:fillRect/>
            </a:stretch>
          </p:blipFill>
          <p:spPr>
            <a:xfrm>
              <a:off x="0" y="0"/>
              <a:ext cx="5323840" cy="31665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6786" b="16786"/>
            <a:stretch>
              <a:fillRect/>
            </a:stretch>
          </p:blipFill>
          <p:spPr>
            <a:xfrm>
              <a:off x="0" y="3293533"/>
              <a:ext cx="5323840" cy="31665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0161" b="30161"/>
            <a:stretch>
              <a:fillRect/>
            </a:stretch>
          </p:blipFill>
          <p:spPr>
            <a:xfrm>
              <a:off x="0" y="6587067"/>
              <a:ext cx="5323840" cy="316653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731520" y="1544111"/>
            <a:ext cx="5347447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52"/>
              </a:lnSpc>
            </a:pPr>
            <a:r>
              <a:rPr lang="en-US" sz="5543" dirty="0">
                <a:solidFill>
                  <a:srgbClr val="B8C88C"/>
                </a:solidFill>
                <a:latin typeface="Cormorant SC"/>
              </a:rPr>
              <a:t>CENY NAŠICH</a:t>
            </a:r>
          </a:p>
          <a:p>
            <a:pPr marL="0" lvl="0" indent="0">
              <a:lnSpc>
                <a:spcPts val="6652"/>
              </a:lnSpc>
              <a:spcBef>
                <a:spcPct val="0"/>
              </a:spcBef>
            </a:pPr>
            <a:r>
              <a:rPr lang="en-US" sz="5543" dirty="0">
                <a:solidFill>
                  <a:srgbClr val="B8C88C"/>
                </a:solidFill>
                <a:latin typeface="Cormorant SC"/>
              </a:rPr>
              <a:t>PRODUKTOV</a:t>
            </a:r>
          </a:p>
        </p:txBody>
      </p:sp>
      <p:sp>
        <p:nvSpPr>
          <p:cNvPr id="8" name="Freeform 8"/>
          <p:cNvSpPr/>
          <p:nvPr/>
        </p:nvSpPr>
        <p:spPr>
          <a:xfrm rot="613179">
            <a:off x="13867" y="-250588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0" y="0"/>
                </a:lnTo>
                <a:lnTo>
                  <a:pt x="2207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872038" y="33340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22" name="BlokTextu 21"/>
          <p:cNvSpPr txBox="1"/>
          <p:nvPr/>
        </p:nvSpPr>
        <p:spPr>
          <a:xfrm>
            <a:off x="1117797" y="4038600"/>
            <a:ext cx="2997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3"/>
                </a:solidFill>
                <a:latin typeface="Glacial Indifference" panose="020B0604020202020204" charset="0"/>
              </a:rPr>
              <a:t>Čaj                                 3 €</a:t>
            </a:r>
          </a:p>
          <a:p>
            <a:r>
              <a:rPr lang="sk-SK" dirty="0" smtClean="0">
                <a:solidFill>
                  <a:schemeClr val="accent3"/>
                </a:solidFill>
                <a:latin typeface="Glacial Indifference" panose="020B0604020202020204" charset="0"/>
              </a:rPr>
              <a:t>Masť                              8 €</a:t>
            </a:r>
          </a:p>
          <a:p>
            <a:r>
              <a:rPr lang="sk-SK" dirty="0" smtClean="0">
                <a:solidFill>
                  <a:schemeClr val="accent3"/>
                </a:solidFill>
                <a:latin typeface="Glacial Indifference" panose="020B0604020202020204" charset="0"/>
              </a:rPr>
              <a:t>Vonné vrecko                 4 €</a:t>
            </a:r>
            <a:endParaRPr lang="sk-SK" dirty="0">
              <a:solidFill>
                <a:schemeClr val="accent3"/>
              </a:solidFill>
              <a:latin typeface="Glacial Indifferenc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/>
            <a:stretch>
              <a:fillRect l="-251" r="-2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66613" y="2560320"/>
            <a:ext cx="10020213" cy="2606513"/>
            <a:chOff x="0" y="0"/>
            <a:chExt cx="3711190" cy="9653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1190" cy="965375"/>
            </a:xfrm>
            <a:custGeom>
              <a:avLst/>
              <a:gdLst/>
              <a:ahLst/>
              <a:cxnLst/>
              <a:rect l="l" t="t" r="r" b="b"/>
              <a:pathLst>
                <a:path w="3711190" h="965375">
                  <a:moveTo>
                    <a:pt x="0" y="0"/>
                  </a:moveTo>
                  <a:lnTo>
                    <a:pt x="3711190" y="0"/>
                  </a:lnTo>
                  <a:lnTo>
                    <a:pt x="3711190" y="965375"/>
                  </a:lnTo>
                  <a:lnTo>
                    <a:pt x="0" y="965375"/>
                  </a:lnTo>
                  <a:close/>
                </a:path>
              </a:pathLst>
            </a:custGeom>
            <a:solidFill>
              <a:srgbClr val="B8C88C">
                <a:alpha val="6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711190" cy="993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98888" y="1801954"/>
            <a:ext cx="3068527" cy="4781726"/>
            <a:chOff x="0" y="0"/>
            <a:chExt cx="4091370" cy="637563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1871" r="1871"/>
            <a:stretch>
              <a:fillRect/>
            </a:stretch>
          </p:blipFill>
          <p:spPr>
            <a:xfrm>
              <a:off x="0" y="0"/>
              <a:ext cx="4091370" cy="637563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42755" y="2674315"/>
            <a:ext cx="6868306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52"/>
              </a:lnSpc>
            </a:pPr>
            <a:r>
              <a:rPr lang="en-US" sz="5543">
                <a:solidFill>
                  <a:srgbClr val="FFFFFF"/>
                </a:solidFill>
                <a:latin typeface="Cormorant SC Medium"/>
              </a:rPr>
              <a:t>KONTAKTUJTE </a:t>
            </a:r>
          </a:p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en-US" sz="5543">
                <a:solidFill>
                  <a:srgbClr val="FFFFFF"/>
                </a:solidFill>
                <a:latin typeface="Cormorant SC Medium"/>
              </a:rPr>
              <a:t>NÁS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-372410" y="4807724"/>
            <a:ext cx="2207860" cy="2926080"/>
          </a:xfrm>
          <a:custGeom>
            <a:avLst/>
            <a:gdLst/>
            <a:ahLst/>
            <a:cxnLst/>
            <a:rect l="l" t="t" r="r" b="b"/>
            <a:pathLst>
              <a:path w="2207860" h="2926080">
                <a:moveTo>
                  <a:pt x="0" y="0"/>
                </a:moveTo>
                <a:lnTo>
                  <a:pt x="2207860" y="0"/>
                </a:lnTo>
                <a:lnTo>
                  <a:pt x="2207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91581" y="1649439"/>
            <a:ext cx="3048264" cy="4737968"/>
            <a:chOff x="0" y="0"/>
            <a:chExt cx="1014380" cy="1576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4380" cy="1576668"/>
            </a:xfrm>
            <a:custGeom>
              <a:avLst/>
              <a:gdLst/>
              <a:ahLst/>
              <a:cxnLst/>
              <a:rect l="l" t="t" r="r" b="b"/>
              <a:pathLst>
                <a:path w="1014380" h="1576668">
                  <a:moveTo>
                    <a:pt x="0" y="0"/>
                  </a:moveTo>
                  <a:lnTo>
                    <a:pt x="1014380" y="0"/>
                  </a:lnTo>
                  <a:lnTo>
                    <a:pt x="1014380" y="1576668"/>
                  </a:lnTo>
                  <a:lnTo>
                    <a:pt x="0" y="15766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014380" cy="160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664177" flipH="1">
            <a:off x="7106877" y="209285"/>
            <a:ext cx="2501262" cy="3314926"/>
          </a:xfrm>
          <a:custGeom>
            <a:avLst/>
            <a:gdLst/>
            <a:ahLst/>
            <a:cxnLst/>
            <a:rect l="l" t="t" r="r" b="b"/>
            <a:pathLst>
              <a:path w="2501262" h="3314926">
                <a:moveTo>
                  <a:pt x="2501262" y="0"/>
                </a:moveTo>
                <a:lnTo>
                  <a:pt x="0" y="0"/>
                </a:lnTo>
                <a:lnTo>
                  <a:pt x="0" y="3314926"/>
                </a:lnTo>
                <a:lnTo>
                  <a:pt x="2501262" y="3314926"/>
                </a:lnTo>
                <a:lnTo>
                  <a:pt x="25012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1520" y="4323373"/>
            <a:ext cx="3695926" cy="708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4"/>
              </a:lnSpc>
            </a:pPr>
            <a:r>
              <a:rPr lang="en-US" sz="1346" spc="138" dirty="0">
                <a:solidFill>
                  <a:srgbClr val="FFFFFF"/>
                </a:solidFill>
                <a:latin typeface="Glacial Indifference"/>
              </a:rPr>
              <a:t>E-mail: oadkcfm@gmail.com</a:t>
            </a:r>
          </a:p>
          <a:p>
            <a:pPr>
              <a:lnSpc>
                <a:spcPts val="1884"/>
              </a:lnSpc>
            </a:pPr>
            <a:r>
              <a:rPr lang="en-US" sz="1346" spc="138" dirty="0">
                <a:solidFill>
                  <a:srgbClr val="FFFFFF"/>
                </a:solidFill>
                <a:latin typeface="Glacial Indifference"/>
              </a:rPr>
              <a:t>IG: </a:t>
            </a:r>
            <a:r>
              <a:rPr lang="en-US" sz="1346" spc="138" dirty="0" err="1">
                <a:solidFill>
                  <a:srgbClr val="FFFFFF"/>
                </a:solidFill>
                <a:latin typeface="Glacial Indifference"/>
              </a:rPr>
              <a:t>vase.herbarium</a:t>
            </a:r>
            <a:endParaRPr lang="en-US" sz="1346" spc="138" dirty="0">
              <a:solidFill>
                <a:srgbClr val="FFFFFF"/>
              </a:solidFill>
              <a:latin typeface="Glacial Indifference"/>
            </a:endParaRPr>
          </a:p>
          <a:p>
            <a:pPr marL="0" lvl="0" indent="0" algn="l">
              <a:lnSpc>
                <a:spcPts val="1884"/>
              </a:lnSpc>
              <a:spcBef>
                <a:spcPct val="0"/>
              </a:spcBef>
            </a:pPr>
            <a:endParaRPr lang="en-US" sz="1346" spc="138" dirty="0">
              <a:solidFill>
                <a:srgbClr val="FFFFFF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166</Words>
  <Application>Microsoft Office PowerPoint</Application>
  <PresentationFormat>Vlastná</PresentationFormat>
  <Paragraphs>41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9" baseType="lpstr">
      <vt:lpstr>Calibri</vt:lpstr>
      <vt:lpstr>Glacial Indifference</vt:lpstr>
      <vt:lpstr>Cormorant SC</vt:lpstr>
      <vt:lpstr>Cormorant SC Bold</vt:lpstr>
      <vt:lpstr>Cormorant SC Medium</vt:lpstr>
      <vt:lpstr>Glacial Indifference Italics</vt:lpstr>
      <vt:lpstr>Arial</vt:lpstr>
      <vt:lpstr>Cormorant SC Semi-Bold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Aesthetic Minimalist Skincare Business Presentation</dc:title>
  <dc:creator>ziak</dc:creator>
  <cp:lastModifiedBy>ziak</cp:lastModifiedBy>
  <cp:revision>6</cp:revision>
  <dcterms:created xsi:type="dcterms:W3CDTF">2006-08-16T00:00:00Z</dcterms:created>
  <dcterms:modified xsi:type="dcterms:W3CDTF">2023-10-27T07:04:11Z</dcterms:modified>
  <dc:identifier>DAFwdpuEgeo</dc:identifier>
</cp:coreProperties>
</file>