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0" r:id="rId3"/>
    <p:sldId id="262" r:id="rId4"/>
    <p:sldId id="269" r:id="rId5"/>
    <p:sldId id="263" r:id="rId6"/>
    <p:sldId id="259" r:id="rId7"/>
    <p:sldId id="266" r:id="rId8"/>
    <p:sldId id="273" r:id="rId9"/>
    <p:sldId id="258" r:id="rId10"/>
    <p:sldId id="268" r:id="rId11"/>
    <p:sldId id="267" r:id="rId12"/>
    <p:sldId id="271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6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269" autoAdjust="0"/>
  </p:normalViewPr>
  <p:slideViewPr>
    <p:cSldViewPr snapToGrid="0">
      <p:cViewPr varScale="1">
        <p:scale>
          <a:sx n="112" d="100"/>
          <a:sy n="112" d="100"/>
        </p:scale>
        <p:origin x="228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72090D-4FBB-42EB-97CF-3155434413D2}" type="datetimeFigureOut">
              <a:rPr lang="cs-CZ" smtClean="0"/>
              <a:t>10.11.2023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57E530-5564-490B-A5D4-840984760B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3226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C757FB-A24F-48E6-8794-CA7446AD0C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92CD65C-B790-4CEA-96C3-92C4F5C0E3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C19070C-2566-4FCF-972B-0F0DFA88B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82AA-4254-4104-92C8-4B50C525F714}" type="datetimeFigureOut">
              <a:rPr lang="cs-CZ" smtClean="0"/>
              <a:t>10.11.2023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82BF977-0AAC-478F-9B07-4246A5C5D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E0D122A-E53C-43CB-B97E-C3652A745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6DA7-8229-472D-A4FA-B51EECF015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8847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3E0CC5-E8AD-4620-815B-A86CE46B1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39271DB-BB34-4857-9D3C-5E72D368F0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258FA84-D82D-4186-AF3C-ED3B2C31A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82AA-4254-4104-92C8-4B50C525F714}" type="datetimeFigureOut">
              <a:rPr lang="cs-CZ" smtClean="0"/>
              <a:t>10.11.2023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5E54FAE-3078-43DE-BA5F-422D51B63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6E8A892-8544-4565-A06C-DE7A2408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6DA7-8229-472D-A4FA-B51EECF015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8304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578F92B-1B9B-497A-9C20-776DE3BB5A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C4D5F36-3B44-4913-B672-7065BEEACE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9F8C743-771D-4B7D-BF86-8F84D60B0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82AA-4254-4104-92C8-4B50C525F714}" type="datetimeFigureOut">
              <a:rPr lang="cs-CZ" smtClean="0"/>
              <a:t>10.11.2023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AB1A33E-4F59-4316-87E6-84DAAAC16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AD7B60B-AB2C-4278-9148-050F261CB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6DA7-8229-472D-A4FA-B51EECF015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2725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10CEED-90A2-467E-8345-AB6353923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0A6BADF-9C1C-44E2-B7B7-EA5007BC7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8EB2027-4881-4D6B-8588-6CF66ABA5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82AA-4254-4104-92C8-4B50C525F714}" type="datetimeFigureOut">
              <a:rPr lang="cs-CZ" smtClean="0"/>
              <a:t>10.11.2023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CAEDD3B-583C-4CBC-B01A-5253CF2A6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4ACF107-B1B3-44E8-89F8-8C9C536EC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6DA7-8229-472D-A4FA-B51EECF015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3860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C00C83-D0F2-4AFF-904F-1621D71E6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F3DEA75-1F02-45A8-907C-3BD3047B28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A7EB00F-580E-4326-9413-37D1A3722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82AA-4254-4104-92C8-4B50C525F714}" type="datetimeFigureOut">
              <a:rPr lang="cs-CZ" smtClean="0"/>
              <a:t>10.11.2023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5BB71BE-59B6-4C0E-B0C4-7C2DB95BE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049A517-2FC7-449C-882A-A2E6868C3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6DA7-8229-472D-A4FA-B51EECF015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2156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B048B4-1899-4B9C-8E39-D68EEF467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2729251-6345-4548-91D4-62B6D16033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03C786C-AE65-4B98-89E6-B1D45F7116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709EEE0-B193-4B76-803E-EC150FB09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82AA-4254-4104-92C8-4B50C525F714}" type="datetimeFigureOut">
              <a:rPr lang="cs-CZ" smtClean="0"/>
              <a:t>10.11.2023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9B10C63-A3F8-4C18-B042-BC2C11B78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E7096FD-E52F-4C4E-BEBD-66E090C23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6DA7-8229-472D-A4FA-B51EECF015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501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225869-0F8C-444F-B796-58C9300C6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298618E-8CEC-4D3E-A9A9-FD27F2159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3B151662-182B-4922-99FA-41059A8C5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8B47EF6D-96DA-44AC-B274-F3CD8A1E84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562B6794-CEA6-4EBF-9951-7E12D0BE81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B5C7C8C-A5E3-4B1A-8177-D140981C3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82AA-4254-4104-92C8-4B50C525F714}" type="datetimeFigureOut">
              <a:rPr lang="cs-CZ" smtClean="0"/>
              <a:t>10.11.2023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E27D7FD-60F4-4935-B48B-8B92605D5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15AE9F3-E7D6-4143-8830-FFCCF863E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6DA7-8229-472D-A4FA-B51EECF015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6821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3884FF-C069-4E13-88C3-AD6900AD4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F4DB2C0-25CB-4F49-973E-9AE77D2C7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82AA-4254-4104-92C8-4B50C525F714}" type="datetimeFigureOut">
              <a:rPr lang="cs-CZ" smtClean="0"/>
              <a:t>10.11.2023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31A25D3-846D-4826-A906-46FF12679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92B507D-3520-420B-B148-C9E4BE973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6DA7-8229-472D-A4FA-B51EECF015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5010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F8A17C3-4FAB-44BE-85A3-10E6DA699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82AA-4254-4104-92C8-4B50C525F714}" type="datetimeFigureOut">
              <a:rPr lang="cs-CZ" smtClean="0"/>
              <a:t>10.11.2023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5158A87-6E6F-408D-AE51-DAC1BD3C4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39D7D76-4B3D-4301-A43A-3433C7209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6DA7-8229-472D-A4FA-B51EECF015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4929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3C3D3D-2ADF-405B-967F-8B19141BA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F1DA371-3431-49CF-AB32-1CC081C28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8AA658B6-59C3-4A35-A37B-B197669F8F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A128366-1BF4-4A7D-9A0E-8614B0DC4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82AA-4254-4104-92C8-4B50C525F714}" type="datetimeFigureOut">
              <a:rPr lang="cs-CZ" smtClean="0"/>
              <a:t>10.11.2023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91F3CBD-1B34-43BD-B540-54E1727BF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D2481C8-36FC-4A65-B1F6-6AFB9C45B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6DA7-8229-472D-A4FA-B51EECF015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5571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1A564E-E96F-4DAF-9F2F-2985EB91B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5BC707D-0378-431A-A468-CDA9B26258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71175EFC-F7B1-4C86-B32E-E60BC22D12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2897DE0-A193-4BE6-8C56-41B8051F4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82AA-4254-4104-92C8-4B50C525F714}" type="datetimeFigureOut">
              <a:rPr lang="cs-CZ" smtClean="0"/>
              <a:t>10.11.2023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174E6BD-1C8B-4F1E-85FE-2B1DD77FA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83008EF-C032-457B-8443-699DD2A8A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6DA7-8229-472D-A4FA-B51EECF015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8848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BAE5446-2385-4503-A29F-B0DCF1DE5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B2F741E-6504-41B4-AE84-AF0D7A4F6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5285653-AE61-477E-9901-6DCE65F68A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382AA-4254-4104-92C8-4B50C525F714}" type="datetimeFigureOut">
              <a:rPr lang="cs-CZ" smtClean="0"/>
              <a:t>10.11.2023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4E31C65-DED0-4695-9E72-F3E2E47B4B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BB2CBEE-F1D9-4D51-A7D7-74AED5A293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46DA7-8229-472D-A4FA-B51EECF015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0101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mailto:gossipnails.sso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ětiva 6">
            <a:extLst>
              <a:ext uri="{FF2B5EF4-FFF2-40B4-BE49-F238E27FC236}">
                <a16:creationId xmlns:a16="http://schemas.microsoft.com/office/drawing/2014/main" id="{A75C33E1-5C77-463E-B2A6-AB0A48830093}"/>
              </a:ext>
            </a:extLst>
          </p:cNvPr>
          <p:cNvSpPr/>
          <p:nvPr/>
        </p:nvSpPr>
        <p:spPr>
          <a:xfrm>
            <a:off x="8123068" y="-1514038"/>
            <a:ext cx="6986911" cy="5879397"/>
          </a:xfrm>
          <a:prstGeom prst="chord">
            <a:avLst/>
          </a:prstGeom>
          <a:solidFill>
            <a:srgbClr val="FFA3A3">
              <a:alpha val="62000"/>
            </a:srgbClr>
          </a:solidFill>
          <a:ln>
            <a:solidFill>
              <a:srgbClr val="FF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94268D51-7BCE-4BCF-844C-1ED985DFC0BD}"/>
              </a:ext>
            </a:extLst>
          </p:cNvPr>
          <p:cNvSpPr/>
          <p:nvPr/>
        </p:nvSpPr>
        <p:spPr>
          <a:xfrm>
            <a:off x="-2960007" y="-907764"/>
            <a:ext cx="8544061" cy="3800475"/>
          </a:xfrm>
          <a:prstGeom prst="ellipse">
            <a:avLst/>
          </a:prstGeom>
          <a:solidFill>
            <a:srgbClr val="FFA3A3">
              <a:alpha val="62000"/>
            </a:srgbClr>
          </a:solidFill>
          <a:ln>
            <a:solidFill>
              <a:srgbClr val="FF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841E4DB-5A38-4DE3-874B-28614AE13F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12" y="2547890"/>
            <a:ext cx="12068175" cy="1762220"/>
          </a:xfrm>
        </p:spPr>
        <p:txBody>
          <a:bodyPr>
            <a:noAutofit/>
          </a:bodyPr>
          <a:lstStyle/>
          <a:p>
            <a:r>
              <a:rPr lang="cs-CZ" sz="11000" b="1" dirty="0">
                <a:latin typeface="Garamond" panose="02020404030301010803" pitchFamily="18" charset="0"/>
              </a:rPr>
              <a:t>GOSSIP NAILS </a:t>
            </a:r>
            <a:r>
              <a:rPr lang="cs-CZ" sz="4400" b="1" dirty="0">
                <a:latin typeface="Garamond" panose="02020404030301010803" pitchFamily="18" charset="0"/>
              </a:rPr>
              <a:t>s.r.o.</a:t>
            </a:r>
          </a:p>
        </p:txBody>
      </p:sp>
      <p:sp>
        <p:nvSpPr>
          <p:cNvPr id="5" name="Vlna 4">
            <a:extLst>
              <a:ext uri="{FF2B5EF4-FFF2-40B4-BE49-F238E27FC236}">
                <a16:creationId xmlns:a16="http://schemas.microsoft.com/office/drawing/2014/main" id="{6BE8643D-449A-4BC8-AD13-5A7D31214BCA}"/>
              </a:ext>
            </a:extLst>
          </p:cNvPr>
          <p:cNvSpPr/>
          <p:nvPr/>
        </p:nvSpPr>
        <p:spPr>
          <a:xfrm>
            <a:off x="-1400702" y="4659900"/>
            <a:ext cx="14382750" cy="4252286"/>
          </a:xfrm>
          <a:prstGeom prst="wave">
            <a:avLst/>
          </a:prstGeom>
          <a:solidFill>
            <a:srgbClr val="FFA3A3">
              <a:alpha val="61961"/>
            </a:srgbClr>
          </a:solidFill>
          <a:ln>
            <a:solidFill>
              <a:srgbClr val="FF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AF3B048-3CCE-A09A-1940-59F33B4327A6}"/>
              </a:ext>
            </a:extLst>
          </p:cNvPr>
          <p:cNvSpPr txBox="1"/>
          <p:nvPr/>
        </p:nvSpPr>
        <p:spPr>
          <a:xfrm flipH="1">
            <a:off x="2333297" y="4130374"/>
            <a:ext cx="7525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“Život není perfektní, ale naše nehty jsou“</a:t>
            </a:r>
          </a:p>
        </p:txBody>
      </p:sp>
    </p:spTree>
    <p:extLst>
      <p:ext uri="{BB962C8B-B14F-4D97-AF65-F5344CB8AC3E}">
        <p14:creationId xmlns:p14="http://schemas.microsoft.com/office/powerpoint/2010/main" val="3739567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000">
        <p:fade/>
      </p:transition>
    </mc:Choice>
    <mc:Fallback>
      <p:transition spd="med" advTm="4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ál 6">
            <a:extLst>
              <a:ext uri="{FF2B5EF4-FFF2-40B4-BE49-F238E27FC236}">
                <a16:creationId xmlns:a16="http://schemas.microsoft.com/office/drawing/2014/main" id="{7007310A-DF6B-475A-A645-B6F2F6948231}"/>
              </a:ext>
            </a:extLst>
          </p:cNvPr>
          <p:cNvSpPr/>
          <p:nvPr/>
        </p:nvSpPr>
        <p:spPr>
          <a:xfrm>
            <a:off x="2917939" y="3903701"/>
            <a:ext cx="4305725" cy="2834310"/>
          </a:xfrm>
          <a:prstGeom prst="ellipse">
            <a:avLst/>
          </a:prstGeom>
          <a:solidFill>
            <a:srgbClr val="FFA3A3">
              <a:alpha val="62000"/>
            </a:srgbClr>
          </a:solidFill>
          <a:ln>
            <a:solidFill>
              <a:srgbClr val="FF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 dirty="0"/>
          </a:p>
        </p:txBody>
      </p:sp>
      <p:sp>
        <p:nvSpPr>
          <p:cNvPr id="5" name="Vlna 4">
            <a:extLst>
              <a:ext uri="{FF2B5EF4-FFF2-40B4-BE49-F238E27FC236}">
                <a16:creationId xmlns:a16="http://schemas.microsoft.com/office/drawing/2014/main" id="{18B42F95-0E07-4CA3-A20B-B4884DE8E36E}"/>
              </a:ext>
            </a:extLst>
          </p:cNvPr>
          <p:cNvSpPr/>
          <p:nvPr/>
        </p:nvSpPr>
        <p:spPr>
          <a:xfrm rot="19628074">
            <a:off x="-5685733" y="-3116863"/>
            <a:ext cx="16311144" cy="7495229"/>
          </a:xfrm>
          <a:prstGeom prst="wave">
            <a:avLst>
              <a:gd name="adj1" fmla="val 12500"/>
              <a:gd name="adj2" fmla="val 6686"/>
            </a:avLst>
          </a:prstGeom>
          <a:solidFill>
            <a:srgbClr val="FFA3A3">
              <a:alpha val="61961"/>
            </a:srgbClr>
          </a:solidFill>
          <a:ln>
            <a:solidFill>
              <a:srgbClr val="FF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D4E8817-5D90-41A4-83F4-C3B770DD2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latin typeface="Garamond" panose="02020404030301010803" pitchFamily="18" charset="0"/>
              </a:rPr>
              <a:t>BUDOUCNOST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1BD1199-B2AA-4E8A-AA64-C587E760D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7986"/>
            <a:ext cx="10515600" cy="4024040"/>
          </a:xfrm>
        </p:spPr>
        <p:txBody>
          <a:bodyPr/>
          <a:lstStyle/>
          <a:p>
            <a:pPr algn="just">
              <a:lnSpc>
                <a:spcPct val="130000"/>
              </a:lnSpc>
            </a:pPr>
            <a:r>
              <a:rPr lang="cs-CZ" sz="3700" dirty="0">
                <a:latin typeface="Cambria Math" panose="02040503050406030204" pitchFamily="18" charset="0"/>
                <a:ea typeface="Cambria Math" panose="02040503050406030204" pitchFamily="18" charset="0"/>
              </a:rPr>
              <a:t>Obohacení nabídky</a:t>
            </a:r>
          </a:p>
          <a:p>
            <a:pPr algn="just">
              <a:lnSpc>
                <a:spcPct val="130000"/>
              </a:lnSpc>
            </a:pPr>
            <a:r>
              <a:rPr lang="cs-CZ" sz="3700" dirty="0">
                <a:latin typeface="Cambria Math" panose="02040503050406030204" pitchFamily="18" charset="0"/>
                <a:ea typeface="Cambria Math" panose="02040503050406030204" pitchFamily="18" charset="0"/>
              </a:rPr>
              <a:t>Propagační plán</a:t>
            </a:r>
          </a:p>
          <a:p>
            <a:pPr algn="just">
              <a:lnSpc>
                <a:spcPct val="130000"/>
              </a:lnSpc>
            </a:pPr>
            <a:r>
              <a:rPr lang="cs-CZ" sz="3700" dirty="0">
                <a:latin typeface="Cambria Math" panose="02040503050406030204" pitchFamily="18" charset="0"/>
                <a:ea typeface="Cambria Math" panose="02040503050406030204" pitchFamily="18" charset="0"/>
              </a:rPr>
              <a:t>Spolupráce</a:t>
            </a:r>
          </a:p>
          <a:p>
            <a:pPr algn="just">
              <a:lnSpc>
                <a:spcPct val="130000"/>
              </a:lnSpc>
            </a:pPr>
            <a:r>
              <a:rPr lang="cs-CZ" sz="3700" dirty="0">
                <a:latin typeface="Cambria Math" panose="02040503050406030204" pitchFamily="18" charset="0"/>
                <a:ea typeface="Cambria Math" panose="02040503050406030204" pitchFamily="18" charset="0"/>
              </a:rPr>
              <a:t>Vlastní značka</a:t>
            </a:r>
          </a:p>
          <a:p>
            <a:endParaRPr lang="cs-CZ" dirty="0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A91D4D96-1203-4A3E-BC5D-13440B9305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6" t="13993" b="8863"/>
          <a:stretch/>
        </p:blipFill>
        <p:spPr>
          <a:xfrm>
            <a:off x="9519027" y="1039554"/>
            <a:ext cx="2179713" cy="3580773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29ED330B-AF89-4CA3-91EB-617C45865B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0"/>
          <a:stretch/>
        </p:blipFill>
        <p:spPr>
          <a:xfrm>
            <a:off x="8030825" y="3181150"/>
            <a:ext cx="2151793" cy="358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805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lna 6">
            <a:extLst>
              <a:ext uri="{FF2B5EF4-FFF2-40B4-BE49-F238E27FC236}">
                <a16:creationId xmlns:a16="http://schemas.microsoft.com/office/drawing/2014/main" id="{EDE51D7D-5D82-4E9D-A31A-9A3CE7FCA298}"/>
              </a:ext>
            </a:extLst>
          </p:cNvPr>
          <p:cNvSpPr/>
          <p:nvPr/>
        </p:nvSpPr>
        <p:spPr>
          <a:xfrm rot="20852652">
            <a:off x="-3382678" y="-4815465"/>
            <a:ext cx="17196634" cy="7667410"/>
          </a:xfrm>
          <a:prstGeom prst="wave">
            <a:avLst>
              <a:gd name="adj1" fmla="val 12500"/>
              <a:gd name="adj2" fmla="val 6686"/>
            </a:avLst>
          </a:prstGeom>
          <a:solidFill>
            <a:srgbClr val="FFA3A3">
              <a:alpha val="61961"/>
            </a:srgbClr>
          </a:solidFill>
          <a:ln>
            <a:solidFill>
              <a:srgbClr val="FF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0FB899E1-1DF6-41DB-A1BF-1824A0AE62C7}"/>
              </a:ext>
            </a:extLst>
          </p:cNvPr>
          <p:cNvSpPr/>
          <p:nvPr/>
        </p:nvSpPr>
        <p:spPr>
          <a:xfrm>
            <a:off x="305438" y="3488673"/>
            <a:ext cx="5068623" cy="3062060"/>
          </a:xfrm>
          <a:prstGeom prst="ellipse">
            <a:avLst/>
          </a:prstGeom>
          <a:solidFill>
            <a:srgbClr val="FFA3A3">
              <a:alpha val="62000"/>
            </a:srgbClr>
          </a:solidFill>
          <a:ln>
            <a:solidFill>
              <a:srgbClr val="FF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0F72AD6-0D0D-41A7-BCD9-97A792216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latin typeface="Garamond" panose="02020404030301010803" pitchFamily="18" charset="0"/>
              </a:rPr>
              <a:t>KONTAKTNÍ ÚDAJE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F306A87-59BE-4186-9D73-962A0ADDD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668" y="2323749"/>
            <a:ext cx="10515600" cy="3724711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cs-CZ" sz="11400" dirty="0">
                <a:latin typeface="Cambria Math" panose="02040503050406030204" pitchFamily="18" charset="0"/>
                <a:ea typeface="Cambria Math" panose="02040503050406030204" pitchFamily="18" charset="0"/>
              </a:rPr>
              <a:t>5 oddělení firmy</a:t>
            </a:r>
          </a:p>
          <a:p>
            <a:pPr algn="just">
              <a:lnSpc>
                <a:spcPct val="150000"/>
              </a:lnSpc>
            </a:pPr>
            <a:r>
              <a:rPr lang="cs-CZ" sz="11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Instagram</a:t>
            </a:r>
            <a:r>
              <a:rPr lang="cs-CZ" sz="11400" dirty="0">
                <a:latin typeface="Cambria Math" panose="02040503050406030204" pitchFamily="18" charset="0"/>
                <a:ea typeface="Cambria Math" panose="02040503050406030204" pitchFamily="18" charset="0"/>
              </a:rPr>
              <a:t>: </a:t>
            </a:r>
            <a:r>
              <a:rPr lang="cs-CZ" sz="11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gossipnails.sso</a:t>
            </a:r>
            <a:endParaRPr lang="cs-CZ" sz="11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cs-CZ" sz="11400" dirty="0">
                <a:latin typeface="Cambria Math" panose="02040503050406030204" pitchFamily="18" charset="0"/>
                <a:ea typeface="Cambria Math" panose="02040503050406030204" pitchFamily="18" charset="0"/>
              </a:rPr>
              <a:t>Gmail: </a:t>
            </a:r>
            <a:r>
              <a:rPr lang="cs-CZ" sz="11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gossipnails.sso@gmail.com</a:t>
            </a:r>
            <a:endParaRPr lang="cs-CZ" sz="11400" dirty="0">
              <a:solidFill>
                <a:schemeClr val="tx1">
                  <a:lumMod val="95000"/>
                  <a:lumOff val="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cs-CZ" sz="11400" dirty="0">
                <a:latin typeface="Cambria Math" panose="02040503050406030204" pitchFamily="18" charset="0"/>
                <a:ea typeface="Cambria Math" panose="02040503050406030204" pitchFamily="18" charset="0"/>
              </a:rPr>
              <a:t>Web: gossipnails.sso.com</a:t>
            </a:r>
          </a:p>
          <a:p>
            <a:pPr algn="just">
              <a:lnSpc>
                <a:spcPct val="150000"/>
              </a:lnSpc>
            </a:pPr>
            <a:r>
              <a:rPr lang="cs-CZ" sz="11400" dirty="0">
                <a:latin typeface="Cambria Math" panose="02040503050406030204" pitchFamily="18" charset="0"/>
                <a:ea typeface="Cambria Math" panose="02040503050406030204" pitchFamily="18" charset="0"/>
              </a:rPr>
              <a:t>Adresa: Husova 9, České Budějovice 370 05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00BC306-899C-4E4A-8570-75C9731B51BF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3" t="9653" r="9198" b="9556"/>
          <a:stretch/>
        </p:blipFill>
        <p:spPr bwMode="auto">
          <a:xfrm>
            <a:off x="10094031" y="4616250"/>
            <a:ext cx="1579467" cy="14551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https://scontent.xx.fbcdn.net/v/t1.15752-9/377116025_859248915780508_65463959511645129_n.jpg?stp=dst-jpg_p403x403&amp;_nc_cat=103&amp;ccb=1-7&amp;_nc_sid=aee45a&amp;_nc_ohc=7bw3BMyFDuwAX_3ZU0E&amp;_nc_ad=z-m&amp;_nc_cid=0&amp;_nc_ht=scontent.xx&amp;oh=03_AdQcLc_FkMG8IDO5I9fevCBSi68wERWnY7hlAgYAQ-DPoQ&amp;oe=652BB332">
            <a:extLst>
              <a:ext uri="{FF2B5EF4-FFF2-40B4-BE49-F238E27FC236}">
                <a16:creationId xmlns:a16="http://schemas.microsoft.com/office/drawing/2014/main" id="{AE4C3A59-814F-40D4-A5DD-8F41DC951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356" y="1465136"/>
            <a:ext cx="3859350" cy="2518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612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000">
        <p:fade/>
      </p:transition>
    </mc:Choice>
    <mc:Fallback>
      <p:transition spd="med" advTm="8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lna 5">
            <a:extLst>
              <a:ext uri="{FF2B5EF4-FFF2-40B4-BE49-F238E27FC236}">
                <a16:creationId xmlns:a16="http://schemas.microsoft.com/office/drawing/2014/main" id="{BD75586D-1672-487A-B8F9-AE0FE2A60911}"/>
              </a:ext>
            </a:extLst>
          </p:cNvPr>
          <p:cNvSpPr/>
          <p:nvPr/>
        </p:nvSpPr>
        <p:spPr>
          <a:xfrm rot="19631241">
            <a:off x="1286601" y="1634601"/>
            <a:ext cx="16311144" cy="7495229"/>
          </a:xfrm>
          <a:prstGeom prst="wave">
            <a:avLst>
              <a:gd name="adj1" fmla="val 12500"/>
              <a:gd name="adj2" fmla="val 6686"/>
            </a:avLst>
          </a:prstGeom>
          <a:solidFill>
            <a:srgbClr val="FFA3A3">
              <a:alpha val="61961"/>
            </a:srgbClr>
          </a:solidFill>
          <a:ln>
            <a:solidFill>
              <a:srgbClr val="FF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1F6D85DB-1791-4E49-B963-A658C686DE83}"/>
              </a:ext>
            </a:extLst>
          </p:cNvPr>
          <p:cNvSpPr/>
          <p:nvPr/>
        </p:nvSpPr>
        <p:spPr>
          <a:xfrm>
            <a:off x="81281" y="77758"/>
            <a:ext cx="4856480" cy="2966720"/>
          </a:xfrm>
          <a:prstGeom prst="ellipse">
            <a:avLst/>
          </a:prstGeom>
          <a:solidFill>
            <a:srgbClr val="FFA3A3">
              <a:alpha val="62000"/>
            </a:srgbClr>
          </a:solidFill>
          <a:ln>
            <a:solidFill>
              <a:srgbClr val="FF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6500881-7020-47B9-8210-D97487321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748" y="3044478"/>
            <a:ext cx="12276620" cy="20752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6600" b="1" dirty="0">
                <a:latin typeface="Garamond" panose="02020404030301010803" pitchFamily="18" charset="0"/>
              </a:rPr>
              <a:t>DĚKUJEME ZA POZORNOST</a:t>
            </a:r>
          </a:p>
          <a:p>
            <a:pPr marL="2286000" lvl="5" indent="0">
              <a:buNone/>
            </a:pPr>
            <a:r>
              <a:rPr lang="cs-CZ" sz="4800" dirty="0">
                <a:latin typeface="Garamond" panose="02020404030301010803" pitchFamily="18" charset="0"/>
              </a:rPr>
              <a:t>     </a:t>
            </a:r>
          </a:p>
        </p:txBody>
      </p:sp>
      <p:sp>
        <p:nvSpPr>
          <p:cNvPr id="2" name="Srdce 1">
            <a:extLst>
              <a:ext uri="{FF2B5EF4-FFF2-40B4-BE49-F238E27FC236}">
                <a16:creationId xmlns:a16="http://schemas.microsoft.com/office/drawing/2014/main" id="{3EF5C012-74D8-437F-91E6-C3A292F11E36}"/>
              </a:ext>
            </a:extLst>
          </p:cNvPr>
          <p:cNvSpPr/>
          <p:nvPr/>
        </p:nvSpPr>
        <p:spPr>
          <a:xfrm>
            <a:off x="7747941" y="4284247"/>
            <a:ext cx="398832" cy="365172"/>
          </a:xfrm>
          <a:prstGeom prst="heart">
            <a:avLst/>
          </a:prstGeom>
          <a:solidFill>
            <a:schemeClr val="bg1"/>
          </a:solidFill>
          <a:ln>
            <a:solidFill>
              <a:srgbClr val="FFC6C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92E7FF3-B52F-8E37-5C1A-8AE17010936F}"/>
              </a:ext>
            </a:extLst>
          </p:cNvPr>
          <p:cNvSpPr txBox="1"/>
          <p:nvPr/>
        </p:nvSpPr>
        <p:spPr>
          <a:xfrm>
            <a:off x="3560233" y="4082113"/>
            <a:ext cx="50715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latin typeface="Garamond" panose="02020404030301010803" pitchFamily="18" charset="0"/>
              </a:rPr>
              <a:t>Team </a:t>
            </a:r>
            <a:r>
              <a:rPr lang="cs-CZ" sz="4400" dirty="0" err="1">
                <a:latin typeface="Garamond" panose="02020404030301010803" pitchFamily="18" charset="0"/>
              </a:rPr>
              <a:t>Gossip</a:t>
            </a:r>
            <a:r>
              <a:rPr lang="cs-CZ" sz="4400" dirty="0">
                <a:latin typeface="Garamond" panose="02020404030301010803" pitchFamily="18" charset="0"/>
              </a:rPr>
              <a:t> </a:t>
            </a:r>
            <a:r>
              <a:rPr lang="cs-CZ" sz="4400" dirty="0" err="1">
                <a:latin typeface="Garamond" panose="02020404030301010803" pitchFamily="18" charset="0"/>
              </a:rPr>
              <a:t>nails</a:t>
            </a:r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4264978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9000">
        <p:fade/>
      </p:transition>
    </mc:Choice>
    <mc:Fallback>
      <p:transition spd="med" advTm="9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ětiva 19">
            <a:extLst>
              <a:ext uri="{FF2B5EF4-FFF2-40B4-BE49-F238E27FC236}">
                <a16:creationId xmlns:a16="http://schemas.microsoft.com/office/drawing/2014/main" id="{72B91EAA-8373-4B5A-8939-369E29EA6F6A}"/>
              </a:ext>
            </a:extLst>
          </p:cNvPr>
          <p:cNvSpPr/>
          <p:nvPr/>
        </p:nvSpPr>
        <p:spPr>
          <a:xfrm rot="6791899">
            <a:off x="7984026" y="4329752"/>
            <a:ext cx="6739546" cy="5056495"/>
          </a:xfrm>
          <a:prstGeom prst="chord">
            <a:avLst/>
          </a:prstGeom>
          <a:solidFill>
            <a:srgbClr val="FFA3A3">
              <a:alpha val="62000"/>
            </a:srgbClr>
          </a:solidFill>
          <a:ln>
            <a:solidFill>
              <a:srgbClr val="FF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19" name="Vlna 18">
            <a:extLst>
              <a:ext uri="{FF2B5EF4-FFF2-40B4-BE49-F238E27FC236}">
                <a16:creationId xmlns:a16="http://schemas.microsoft.com/office/drawing/2014/main" id="{F0498E69-A780-4E53-91D0-8F728F264E39}"/>
              </a:ext>
            </a:extLst>
          </p:cNvPr>
          <p:cNvSpPr/>
          <p:nvPr/>
        </p:nvSpPr>
        <p:spPr>
          <a:xfrm rot="20747460">
            <a:off x="-2663367" y="-1331594"/>
            <a:ext cx="15032794" cy="4638419"/>
          </a:xfrm>
          <a:prstGeom prst="wave">
            <a:avLst>
              <a:gd name="adj1" fmla="val 12500"/>
              <a:gd name="adj2" fmla="val 306"/>
            </a:avLst>
          </a:prstGeom>
          <a:solidFill>
            <a:srgbClr val="FFA3A3">
              <a:alpha val="61961"/>
            </a:srgbClr>
          </a:solidFill>
          <a:ln>
            <a:solidFill>
              <a:srgbClr val="FF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6A84DE5-D1AF-487E-8511-5B7F33D90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7783"/>
            <a:ext cx="10515600" cy="1325563"/>
          </a:xfrm>
        </p:spPr>
        <p:txBody>
          <a:bodyPr/>
          <a:lstStyle/>
          <a:p>
            <a:pPr algn="ctr"/>
            <a:r>
              <a:rPr lang="cs-CZ" b="1" dirty="0">
                <a:latin typeface="Garamond" panose="02020404030301010803" pitchFamily="18" charset="0"/>
              </a:rPr>
              <a:t>ZÁKAZNÍK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AFD6E13-9B56-4049-B904-007B32422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369" y="2192973"/>
            <a:ext cx="3837613" cy="646331"/>
          </a:xfrm>
        </p:spPr>
        <p:txBody>
          <a:bodyPr>
            <a:normAutofit/>
          </a:bodyPr>
          <a:lstStyle/>
          <a:p>
            <a:r>
              <a:rPr lang="cs-CZ" sz="3700" dirty="0">
                <a:latin typeface="Cambria Math" panose="02040503050406030204" pitchFamily="18" charset="0"/>
                <a:ea typeface="Cambria Math" panose="02040503050406030204" pitchFamily="18" charset="0"/>
              </a:rPr>
              <a:t>Zejména ženy</a:t>
            </a:r>
          </a:p>
          <a:p>
            <a:pPr marL="0" indent="0">
              <a:buNone/>
            </a:pPr>
            <a:endParaRPr lang="cs-CZ" sz="3700" dirty="0"/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FAD1B3AC-A84A-4C56-BBE0-7B0DD8183959}"/>
              </a:ext>
            </a:extLst>
          </p:cNvPr>
          <p:cNvCxnSpPr>
            <a:cxnSpLocks/>
          </p:cNvCxnSpPr>
          <p:nvPr/>
        </p:nvCxnSpPr>
        <p:spPr>
          <a:xfrm>
            <a:off x="4009937" y="2614482"/>
            <a:ext cx="1770077" cy="2348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ovéPole 5">
            <a:extLst>
              <a:ext uri="{FF2B5EF4-FFF2-40B4-BE49-F238E27FC236}">
                <a16:creationId xmlns:a16="http://schemas.microsoft.com/office/drawing/2014/main" id="{60529D29-10F7-46DE-9982-25BE26C46615}"/>
              </a:ext>
            </a:extLst>
          </p:cNvPr>
          <p:cNvSpPr txBox="1"/>
          <p:nvPr/>
        </p:nvSpPr>
        <p:spPr>
          <a:xfrm>
            <a:off x="5889769" y="2543766"/>
            <a:ext cx="4529358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700" dirty="0">
                <a:latin typeface="Cambria Math" panose="02040503050406030204" pitchFamily="18" charset="0"/>
                <a:ea typeface="Cambria Math" panose="02040503050406030204" pitchFamily="18" charset="0"/>
              </a:rPr>
              <a:t>Péče</a:t>
            </a:r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D098FCB1-6B8A-4FDA-AAA3-197858131F5B}"/>
              </a:ext>
            </a:extLst>
          </p:cNvPr>
          <p:cNvCxnSpPr/>
          <p:nvPr/>
        </p:nvCxnSpPr>
        <p:spPr>
          <a:xfrm>
            <a:off x="4009937" y="2614482"/>
            <a:ext cx="1686187" cy="864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BF24B6F9-861E-4E7D-9D09-20E9C3A5F570}"/>
              </a:ext>
            </a:extLst>
          </p:cNvPr>
          <p:cNvSpPr txBox="1"/>
          <p:nvPr/>
        </p:nvSpPr>
        <p:spPr>
          <a:xfrm>
            <a:off x="5877498" y="3246184"/>
            <a:ext cx="3740792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700" dirty="0">
                <a:latin typeface="Cambria Math" panose="02040503050406030204" pitchFamily="18" charset="0"/>
                <a:ea typeface="Cambria Math" panose="02040503050406030204" pitchFamily="18" charset="0"/>
              </a:rPr>
              <a:t>Relaxace</a:t>
            </a:r>
          </a:p>
        </p:txBody>
      </p: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545F23C5-8DB6-4FB7-B5BD-CDD70967C6B6}"/>
              </a:ext>
            </a:extLst>
          </p:cNvPr>
          <p:cNvCxnSpPr/>
          <p:nvPr/>
        </p:nvCxnSpPr>
        <p:spPr>
          <a:xfrm>
            <a:off x="4009937" y="2614482"/>
            <a:ext cx="1619076" cy="15771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1BF99007-7E2C-4185-9893-5964FF823E93}"/>
              </a:ext>
            </a:extLst>
          </p:cNvPr>
          <p:cNvCxnSpPr/>
          <p:nvPr/>
        </p:nvCxnSpPr>
        <p:spPr>
          <a:xfrm>
            <a:off x="4009937" y="2614482"/>
            <a:ext cx="1543575" cy="24663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BD4FCFAB-5E72-4548-B47F-3333FADA3540}"/>
              </a:ext>
            </a:extLst>
          </p:cNvPr>
          <p:cNvSpPr txBox="1"/>
          <p:nvPr/>
        </p:nvSpPr>
        <p:spPr>
          <a:xfrm>
            <a:off x="5889769" y="4757282"/>
            <a:ext cx="322382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700" dirty="0">
                <a:latin typeface="Cambria Math" panose="02040503050406030204" pitchFamily="18" charset="0"/>
                <a:ea typeface="Cambria Math" panose="02040503050406030204" pitchFamily="18" charset="0"/>
              </a:rPr>
              <a:t>Komunikace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F2D398DE-7C3F-469A-8E60-2CA3B069D25B}"/>
              </a:ext>
            </a:extLst>
          </p:cNvPr>
          <p:cNvSpPr txBox="1"/>
          <p:nvPr/>
        </p:nvSpPr>
        <p:spPr>
          <a:xfrm>
            <a:off x="4471643" y="1293233"/>
            <a:ext cx="51466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“Náš zákazník, náš pán“</a:t>
            </a:r>
          </a:p>
          <a:p>
            <a:endParaRPr lang="cs-CZ" dirty="0"/>
          </a:p>
        </p:txBody>
      </p:sp>
      <p:sp>
        <p:nvSpPr>
          <p:cNvPr id="21" name="Ovál 20">
            <a:extLst>
              <a:ext uri="{FF2B5EF4-FFF2-40B4-BE49-F238E27FC236}">
                <a16:creationId xmlns:a16="http://schemas.microsoft.com/office/drawing/2014/main" id="{F2BA6F29-F062-47CC-9A70-98804788D3E2}"/>
              </a:ext>
            </a:extLst>
          </p:cNvPr>
          <p:cNvSpPr/>
          <p:nvPr/>
        </p:nvSpPr>
        <p:spPr>
          <a:xfrm>
            <a:off x="710395" y="3580336"/>
            <a:ext cx="2883089" cy="2085179"/>
          </a:xfrm>
          <a:prstGeom prst="ellipse">
            <a:avLst/>
          </a:prstGeom>
          <a:solidFill>
            <a:srgbClr val="FFA3A3">
              <a:alpha val="62000"/>
            </a:srgbClr>
          </a:solidFill>
          <a:ln>
            <a:solidFill>
              <a:srgbClr val="FF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EF2402F-869A-BF27-8479-67A86B5FA546}"/>
              </a:ext>
            </a:extLst>
          </p:cNvPr>
          <p:cNvSpPr txBox="1"/>
          <p:nvPr/>
        </p:nvSpPr>
        <p:spPr>
          <a:xfrm>
            <a:off x="5877498" y="4004355"/>
            <a:ext cx="3740792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700" dirty="0">
                <a:latin typeface="Cambria Math" panose="02040503050406030204" pitchFamily="18" charset="0"/>
                <a:ea typeface="Cambria Math" panose="02040503050406030204" pitchFamily="18" charset="0"/>
              </a:rPr>
              <a:t>Regenerace</a:t>
            </a:r>
          </a:p>
        </p:txBody>
      </p:sp>
    </p:spTree>
    <p:extLst>
      <p:ext uri="{BB962C8B-B14F-4D97-AF65-F5344CB8AC3E}">
        <p14:creationId xmlns:p14="http://schemas.microsoft.com/office/powerpoint/2010/main" val="174910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lna 4">
            <a:extLst>
              <a:ext uri="{FF2B5EF4-FFF2-40B4-BE49-F238E27FC236}">
                <a16:creationId xmlns:a16="http://schemas.microsoft.com/office/drawing/2014/main" id="{F1F93838-EAF0-421B-AF67-5F7968FE59CC}"/>
              </a:ext>
            </a:extLst>
          </p:cNvPr>
          <p:cNvSpPr/>
          <p:nvPr/>
        </p:nvSpPr>
        <p:spPr>
          <a:xfrm rot="21404074">
            <a:off x="-1745902" y="-950266"/>
            <a:ext cx="14075753" cy="3011872"/>
          </a:xfrm>
          <a:prstGeom prst="wave">
            <a:avLst/>
          </a:prstGeom>
          <a:solidFill>
            <a:srgbClr val="FFA3A3">
              <a:alpha val="61961"/>
            </a:srgbClr>
          </a:solidFill>
          <a:ln>
            <a:solidFill>
              <a:srgbClr val="FF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4" name="Tětiva 3">
            <a:extLst>
              <a:ext uri="{FF2B5EF4-FFF2-40B4-BE49-F238E27FC236}">
                <a16:creationId xmlns:a16="http://schemas.microsoft.com/office/drawing/2014/main" id="{650D5F33-7F0E-4318-ADD3-90365B9C2BEE}"/>
              </a:ext>
            </a:extLst>
          </p:cNvPr>
          <p:cNvSpPr/>
          <p:nvPr/>
        </p:nvSpPr>
        <p:spPr>
          <a:xfrm rot="9376454">
            <a:off x="-3982605" y="3641769"/>
            <a:ext cx="11113089" cy="6735763"/>
          </a:xfrm>
          <a:prstGeom prst="chord">
            <a:avLst/>
          </a:prstGeom>
          <a:solidFill>
            <a:srgbClr val="FFA3A3">
              <a:alpha val="62000"/>
            </a:srgbClr>
          </a:solidFill>
          <a:ln>
            <a:solidFill>
              <a:srgbClr val="FF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4AA9D83-60A1-49EA-9F5A-2C7C77615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325563"/>
          </a:xfrm>
        </p:spPr>
        <p:txBody>
          <a:bodyPr/>
          <a:lstStyle/>
          <a:p>
            <a:pPr algn="ctr"/>
            <a:r>
              <a:rPr lang="cs-CZ" b="1" dirty="0">
                <a:latin typeface="Garamond" panose="02020404030301010803" pitchFamily="18" charset="0"/>
              </a:rPr>
              <a:t>PROBLÉMY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8653F5A-0181-4AD2-880A-D7CB6F0B1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3573"/>
            <a:ext cx="6986912" cy="4413112"/>
          </a:xfrm>
        </p:spPr>
        <p:txBody>
          <a:bodyPr numCol="1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cs-CZ" sz="3700" dirty="0">
                <a:latin typeface="Cambria Math" panose="02040503050406030204" pitchFamily="18" charset="0"/>
                <a:ea typeface="Cambria Math" panose="02040503050406030204" pitchFamily="18" charset="0"/>
              </a:rPr>
              <a:t>Odrostlé nehty</a:t>
            </a:r>
          </a:p>
          <a:p>
            <a:pPr algn="just">
              <a:lnSpc>
                <a:spcPct val="130000"/>
              </a:lnSpc>
            </a:pPr>
            <a:r>
              <a:rPr lang="cs-CZ" sz="3700" dirty="0">
                <a:latin typeface="Cambria Math" panose="02040503050406030204" pitchFamily="18" charset="0"/>
                <a:ea typeface="Cambria Math" panose="02040503050406030204" pitchFamily="18" charset="0"/>
              </a:rPr>
              <a:t>Zarostlé kůžičky</a:t>
            </a:r>
          </a:p>
          <a:p>
            <a:pPr algn="just">
              <a:lnSpc>
                <a:spcPct val="130000"/>
              </a:lnSpc>
            </a:pPr>
            <a:r>
              <a:rPr lang="cs-CZ" sz="3700" dirty="0">
                <a:latin typeface="Cambria Math" panose="02040503050406030204" pitchFamily="18" charset="0"/>
                <a:ea typeface="Cambria Math" panose="02040503050406030204" pitchFamily="18" charset="0"/>
              </a:rPr>
              <a:t>Okousané nehty</a:t>
            </a:r>
          </a:p>
          <a:p>
            <a:pPr algn="just">
              <a:lnSpc>
                <a:spcPct val="130000"/>
              </a:lnSpc>
            </a:pPr>
            <a:r>
              <a:rPr lang="cs-CZ" sz="3700" dirty="0">
                <a:latin typeface="Cambria Math" panose="02040503050406030204" pitchFamily="18" charset="0"/>
                <a:ea typeface="Cambria Math" panose="02040503050406030204" pitchFamily="18" charset="0"/>
              </a:rPr>
              <a:t>Lámavé nehty</a:t>
            </a:r>
          </a:p>
          <a:p>
            <a:pPr algn="just">
              <a:lnSpc>
                <a:spcPct val="130000"/>
              </a:lnSpc>
            </a:pPr>
            <a:r>
              <a:rPr lang="cs-CZ" sz="3700" dirty="0">
                <a:latin typeface="Cambria Math" panose="02040503050406030204" pitchFamily="18" charset="0"/>
                <a:ea typeface="Cambria Math" panose="02040503050406030204" pitchFamily="18" charset="0"/>
              </a:rPr>
              <a:t>Špatný vzhled</a:t>
            </a:r>
          </a:p>
          <a:p>
            <a:endParaRPr lang="cs-CZ" sz="3700" dirty="0"/>
          </a:p>
        </p:txBody>
      </p:sp>
      <p:sp>
        <p:nvSpPr>
          <p:cNvPr id="7" name="AutoShape 2" descr="https://email.seznam.cz/imageresize/?width=1920&amp;height=963&amp;mid=1586&amp;aid=1&amp;uid=111905083&amp;default=%2Fstatic%2Fwm%2Fimg%2Fdefault-image.svg">
            <a:extLst>
              <a:ext uri="{FF2B5EF4-FFF2-40B4-BE49-F238E27FC236}">
                <a16:creationId xmlns:a16="http://schemas.microsoft.com/office/drawing/2014/main" id="{556A002E-7807-4C3D-BDD8-A6C55907BE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4" descr="https://email.seznam.cz/imageresize/?width=1920&amp;height=963&amp;mid=1586&amp;aid=1&amp;uid=111905083&amp;default=%2Fstatic%2Fwm%2Fimg%2Fdefault-image.svg">
            <a:extLst>
              <a:ext uri="{FF2B5EF4-FFF2-40B4-BE49-F238E27FC236}">
                <a16:creationId xmlns:a16="http://schemas.microsoft.com/office/drawing/2014/main" id="{FDE67D64-52D4-42E5-88FC-A09ACD2A74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E40EA437-B5DA-45DE-B188-BC78F202A6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2" t="3044" r="9832" b="4152"/>
          <a:stretch/>
        </p:blipFill>
        <p:spPr>
          <a:xfrm>
            <a:off x="8042667" y="2064599"/>
            <a:ext cx="3093578" cy="400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051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ětiva 6">
            <a:extLst>
              <a:ext uri="{FF2B5EF4-FFF2-40B4-BE49-F238E27FC236}">
                <a16:creationId xmlns:a16="http://schemas.microsoft.com/office/drawing/2014/main" id="{A75C33E1-5C77-463E-B2A6-AB0A48830093}"/>
              </a:ext>
            </a:extLst>
          </p:cNvPr>
          <p:cNvSpPr/>
          <p:nvPr/>
        </p:nvSpPr>
        <p:spPr>
          <a:xfrm>
            <a:off x="8263672" y="-1589381"/>
            <a:ext cx="6986911" cy="5879397"/>
          </a:xfrm>
          <a:prstGeom prst="chord">
            <a:avLst/>
          </a:prstGeom>
          <a:solidFill>
            <a:srgbClr val="FFA3A3">
              <a:alpha val="62000"/>
            </a:srgbClr>
          </a:solidFill>
          <a:ln>
            <a:solidFill>
              <a:srgbClr val="FF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94268D51-7BCE-4BCF-844C-1ED985DFC0BD}"/>
              </a:ext>
            </a:extLst>
          </p:cNvPr>
          <p:cNvSpPr/>
          <p:nvPr/>
        </p:nvSpPr>
        <p:spPr>
          <a:xfrm>
            <a:off x="-3904108" y="-865131"/>
            <a:ext cx="8544061" cy="3800475"/>
          </a:xfrm>
          <a:prstGeom prst="ellipse">
            <a:avLst/>
          </a:prstGeom>
          <a:solidFill>
            <a:srgbClr val="FFA3A3">
              <a:alpha val="62000"/>
            </a:srgbClr>
          </a:solidFill>
          <a:ln>
            <a:solidFill>
              <a:srgbClr val="FF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841E4DB-5A38-4DE3-874B-28614AE13F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8132" y="2011601"/>
            <a:ext cx="10975736" cy="1762220"/>
          </a:xfrm>
        </p:spPr>
        <p:txBody>
          <a:bodyPr>
            <a:noAutofit/>
          </a:bodyPr>
          <a:lstStyle/>
          <a:p>
            <a:r>
              <a:rPr lang="cs-CZ" sz="11000" b="1" dirty="0">
                <a:latin typeface="Garamond" panose="02020404030301010803" pitchFamily="18" charset="0"/>
              </a:rPr>
              <a:t>GOSSIP NAILS</a:t>
            </a:r>
          </a:p>
        </p:txBody>
      </p:sp>
      <p:sp>
        <p:nvSpPr>
          <p:cNvPr id="5" name="Vlna 4">
            <a:extLst>
              <a:ext uri="{FF2B5EF4-FFF2-40B4-BE49-F238E27FC236}">
                <a16:creationId xmlns:a16="http://schemas.microsoft.com/office/drawing/2014/main" id="{6BE8643D-449A-4BC8-AD13-5A7D31214BCA}"/>
              </a:ext>
            </a:extLst>
          </p:cNvPr>
          <p:cNvSpPr/>
          <p:nvPr/>
        </p:nvSpPr>
        <p:spPr>
          <a:xfrm>
            <a:off x="-1295927" y="4527612"/>
            <a:ext cx="14382750" cy="4252286"/>
          </a:xfrm>
          <a:prstGeom prst="wave">
            <a:avLst/>
          </a:prstGeom>
          <a:solidFill>
            <a:srgbClr val="FFA3A3">
              <a:alpha val="61961"/>
            </a:srgbClr>
          </a:solidFill>
          <a:ln>
            <a:solidFill>
              <a:srgbClr val="FF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8CBDDE9-6E8F-41EF-93E7-724597C82B6D}"/>
              </a:ext>
            </a:extLst>
          </p:cNvPr>
          <p:cNvSpPr txBox="1"/>
          <p:nvPr/>
        </p:nvSpPr>
        <p:spPr>
          <a:xfrm>
            <a:off x="4813213" y="650385"/>
            <a:ext cx="25655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dirty="0">
                <a:latin typeface="Garamond" panose="02020404030301010803" pitchFamily="18" charset="0"/>
              </a:rPr>
              <a:t>HRDINA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E3F6BF7-078C-4C5D-A68A-EFBCA4F786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801082" y="3304362"/>
            <a:ext cx="2188732" cy="3684852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AB19E8DE-3F26-48CC-B0AF-DBDFE7F591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09" y="3812858"/>
            <a:ext cx="1819671" cy="295676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0F085CFF-EEA8-4D07-9D93-9FF777D13D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915" y="3810098"/>
            <a:ext cx="1819670" cy="295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219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300">
        <p:fade/>
      </p:transition>
    </mc:Choice>
    <mc:Fallback>
      <p:transition spd="med" advTm="53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lna 3">
            <a:extLst>
              <a:ext uri="{FF2B5EF4-FFF2-40B4-BE49-F238E27FC236}">
                <a16:creationId xmlns:a16="http://schemas.microsoft.com/office/drawing/2014/main" id="{BB42F8FE-761B-4144-9147-7761F6128DD4}"/>
              </a:ext>
            </a:extLst>
          </p:cNvPr>
          <p:cNvSpPr/>
          <p:nvPr/>
        </p:nvSpPr>
        <p:spPr>
          <a:xfrm rot="971979">
            <a:off x="-1620666" y="2737844"/>
            <a:ext cx="14382750" cy="4252286"/>
          </a:xfrm>
          <a:prstGeom prst="wave">
            <a:avLst/>
          </a:prstGeom>
          <a:solidFill>
            <a:srgbClr val="FFA3A3">
              <a:alpha val="61961"/>
            </a:srgbClr>
          </a:solidFill>
          <a:ln>
            <a:solidFill>
              <a:srgbClr val="FF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64DF916-1D1F-4D7B-A5C8-A852209DC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latin typeface="Garamond" panose="02020404030301010803" pitchFamily="18" charset="0"/>
              </a:rPr>
              <a:t>ŘEŠENÍ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17B09AB-065A-4B7F-AE40-54F8D2EAC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40000"/>
              </a:lnSpc>
            </a:pPr>
            <a:r>
              <a:rPr lang="cs-CZ" sz="3700" dirty="0">
                <a:latin typeface="Cambria Math" panose="02040503050406030204" pitchFamily="18" charset="0"/>
                <a:ea typeface="Cambria Math" panose="02040503050406030204" pitchFamily="18" charset="0"/>
              </a:rPr>
              <a:t>Vyvážená strava</a:t>
            </a:r>
          </a:p>
          <a:p>
            <a:pPr algn="just">
              <a:lnSpc>
                <a:spcPct val="140000"/>
              </a:lnSpc>
            </a:pPr>
            <a:r>
              <a:rPr lang="cs-CZ" sz="3700" dirty="0">
                <a:latin typeface="Cambria Math" panose="02040503050406030204" pitchFamily="18" charset="0"/>
                <a:ea typeface="Cambria Math" panose="02040503050406030204" pitchFamily="18" charset="0"/>
              </a:rPr>
              <a:t>Hydratace</a:t>
            </a:r>
          </a:p>
          <a:p>
            <a:pPr algn="just">
              <a:lnSpc>
                <a:spcPct val="140000"/>
              </a:lnSpc>
            </a:pPr>
            <a:r>
              <a:rPr lang="cs-CZ" sz="3700" dirty="0">
                <a:latin typeface="Cambria Math" panose="02040503050406030204" pitchFamily="18" charset="0"/>
                <a:ea typeface="Cambria Math" panose="02040503050406030204" pitchFamily="18" charset="0"/>
              </a:rPr>
              <a:t>Pilování a stříhání</a:t>
            </a:r>
          </a:p>
          <a:p>
            <a:pPr algn="just">
              <a:lnSpc>
                <a:spcPct val="140000"/>
              </a:lnSpc>
            </a:pPr>
            <a:r>
              <a:rPr lang="cs-CZ" sz="3700" dirty="0">
                <a:latin typeface="Cambria Math" panose="02040503050406030204" pitchFamily="18" charset="0"/>
                <a:ea typeface="Cambria Math" panose="02040503050406030204" pitchFamily="18" charset="0"/>
              </a:rPr>
              <a:t>Kvalitní nehtová kosmetika</a:t>
            </a:r>
          </a:p>
          <a:p>
            <a:pPr algn="just">
              <a:lnSpc>
                <a:spcPct val="140000"/>
              </a:lnSpc>
            </a:pPr>
            <a:r>
              <a:rPr lang="cs-CZ" sz="3700" dirty="0">
                <a:latin typeface="Cambria Math" panose="02040503050406030204" pitchFamily="18" charset="0"/>
                <a:ea typeface="Cambria Math" panose="02040503050406030204" pitchFamily="18" charset="0"/>
              </a:rPr>
              <a:t>Zpevňující lak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59DA28D1-5B82-4B70-8C8E-E83544513451}"/>
              </a:ext>
            </a:extLst>
          </p:cNvPr>
          <p:cNvSpPr/>
          <p:nvPr/>
        </p:nvSpPr>
        <p:spPr>
          <a:xfrm>
            <a:off x="7834742" y="625253"/>
            <a:ext cx="3236031" cy="2294695"/>
          </a:xfrm>
          <a:prstGeom prst="ellipse">
            <a:avLst/>
          </a:prstGeom>
          <a:solidFill>
            <a:srgbClr val="FFA3A3">
              <a:alpha val="62000"/>
            </a:srgbClr>
          </a:solidFill>
          <a:ln>
            <a:solidFill>
              <a:srgbClr val="FF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5CACFC6-696E-4FEF-A569-AF692CCC2F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757" y="812032"/>
            <a:ext cx="2484228" cy="358391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D95E7C3F-7262-4505-98E5-38AC5F683B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742" y="3070059"/>
            <a:ext cx="2484228" cy="358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091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ál 5">
            <a:extLst>
              <a:ext uri="{FF2B5EF4-FFF2-40B4-BE49-F238E27FC236}">
                <a16:creationId xmlns:a16="http://schemas.microsoft.com/office/drawing/2014/main" id="{A173E48D-5B4E-48F9-A00A-B7DF33AF7299}"/>
              </a:ext>
            </a:extLst>
          </p:cNvPr>
          <p:cNvSpPr/>
          <p:nvPr/>
        </p:nvSpPr>
        <p:spPr>
          <a:xfrm>
            <a:off x="6890716" y="-1207595"/>
            <a:ext cx="7478715" cy="3989249"/>
          </a:xfrm>
          <a:prstGeom prst="ellipse">
            <a:avLst/>
          </a:prstGeom>
          <a:solidFill>
            <a:srgbClr val="FFA3A3">
              <a:alpha val="62000"/>
            </a:srgbClr>
          </a:solidFill>
          <a:ln>
            <a:solidFill>
              <a:srgbClr val="FF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 dirty="0"/>
          </a:p>
        </p:txBody>
      </p:sp>
      <p:sp>
        <p:nvSpPr>
          <p:cNvPr id="5" name="Vlna 4">
            <a:extLst>
              <a:ext uri="{FF2B5EF4-FFF2-40B4-BE49-F238E27FC236}">
                <a16:creationId xmlns:a16="http://schemas.microsoft.com/office/drawing/2014/main" id="{9A6984D5-9907-4C6F-B9DC-C6C9532F4925}"/>
              </a:ext>
            </a:extLst>
          </p:cNvPr>
          <p:cNvSpPr/>
          <p:nvPr/>
        </p:nvSpPr>
        <p:spPr>
          <a:xfrm rot="7203359">
            <a:off x="-9379459" y="-1830590"/>
            <a:ext cx="16311144" cy="7495229"/>
          </a:xfrm>
          <a:prstGeom prst="wave">
            <a:avLst>
              <a:gd name="adj1" fmla="val 12500"/>
              <a:gd name="adj2" fmla="val 6686"/>
            </a:avLst>
          </a:prstGeom>
          <a:solidFill>
            <a:srgbClr val="FFA3A3">
              <a:alpha val="61961"/>
            </a:srgbClr>
          </a:solidFill>
          <a:ln>
            <a:solidFill>
              <a:srgbClr val="FF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4" name="Tětiva 3">
            <a:extLst>
              <a:ext uri="{FF2B5EF4-FFF2-40B4-BE49-F238E27FC236}">
                <a16:creationId xmlns:a16="http://schemas.microsoft.com/office/drawing/2014/main" id="{DD1C9BD7-5D65-4C0B-B736-1ABF600216E3}"/>
              </a:ext>
            </a:extLst>
          </p:cNvPr>
          <p:cNvSpPr/>
          <p:nvPr/>
        </p:nvSpPr>
        <p:spPr>
          <a:xfrm rot="5400000">
            <a:off x="1445261" y="3335214"/>
            <a:ext cx="8647404" cy="9722221"/>
          </a:xfrm>
          <a:prstGeom prst="chord">
            <a:avLst/>
          </a:prstGeom>
          <a:solidFill>
            <a:srgbClr val="FFA3A3">
              <a:alpha val="62000"/>
            </a:srgbClr>
          </a:solidFill>
          <a:ln>
            <a:solidFill>
              <a:srgbClr val="FF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E35AD30-36B6-4FB3-83D3-055CD7D5C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163" y="36512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latin typeface="Garamond" panose="02020404030301010803" pitchFamily="18" charset="0"/>
              </a:rPr>
              <a:t>O NÁS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AC4FBD7-E89A-467A-AA01-43D5E254C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329" y="1690687"/>
            <a:ext cx="10515600" cy="4281723"/>
          </a:xfrm>
        </p:spPr>
        <p:txBody>
          <a:bodyPr>
            <a:normAutofit/>
          </a:bodyPr>
          <a:lstStyle/>
          <a:p>
            <a:pPr algn="just">
              <a:lnSpc>
                <a:spcPct val="140000"/>
              </a:lnSpc>
              <a:spcBef>
                <a:spcPts val="0"/>
              </a:spcBef>
            </a:pPr>
            <a:r>
              <a:rPr lang="cs-CZ" sz="3700" dirty="0">
                <a:latin typeface="Cambria Math" panose="02040503050406030204" pitchFamily="18" charset="0"/>
                <a:ea typeface="Cambria Math" panose="02040503050406030204" pitchFamily="18" charset="0"/>
              </a:rPr>
              <a:t>Útulné moderní prostředí</a:t>
            </a:r>
          </a:p>
          <a:p>
            <a:pPr algn="just">
              <a:lnSpc>
                <a:spcPct val="140000"/>
              </a:lnSpc>
              <a:spcBef>
                <a:spcPts val="0"/>
              </a:spcBef>
            </a:pPr>
            <a:r>
              <a:rPr lang="cs-CZ" sz="3700" dirty="0">
                <a:latin typeface="Cambria Math" panose="02040503050406030204" pitchFamily="18" charset="0"/>
                <a:ea typeface="Cambria Math" panose="02040503050406030204" pitchFamily="18" charset="0"/>
              </a:rPr>
              <a:t>Pohodový personál</a:t>
            </a:r>
          </a:p>
          <a:p>
            <a:pPr algn="just">
              <a:lnSpc>
                <a:spcPct val="140000"/>
              </a:lnSpc>
              <a:spcBef>
                <a:spcPts val="0"/>
              </a:spcBef>
            </a:pPr>
            <a:r>
              <a:rPr lang="cs-CZ" sz="3700" dirty="0">
                <a:latin typeface="Cambria Math" panose="02040503050406030204" pitchFamily="18" charset="0"/>
                <a:ea typeface="Cambria Math" panose="02040503050406030204" pitchFamily="18" charset="0"/>
              </a:rPr>
              <a:t>Čerstvé </a:t>
            </a:r>
            <a:r>
              <a:rPr lang="cs-CZ" sz="37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donuty</a:t>
            </a:r>
            <a:r>
              <a:rPr lang="cs-CZ" sz="3700" dirty="0">
                <a:latin typeface="Cambria Math" panose="02040503050406030204" pitchFamily="18" charset="0"/>
                <a:ea typeface="Cambria Math" panose="02040503050406030204" pitchFamily="18" charset="0"/>
              </a:rPr>
              <a:t> v ceně</a:t>
            </a:r>
          </a:p>
          <a:p>
            <a:pPr algn="just">
              <a:lnSpc>
                <a:spcPct val="140000"/>
              </a:lnSpc>
              <a:spcBef>
                <a:spcPts val="0"/>
              </a:spcBef>
            </a:pPr>
            <a:r>
              <a:rPr lang="cs-CZ" sz="3700" dirty="0">
                <a:latin typeface="Cambria Math" panose="02040503050406030204" pitchFamily="18" charset="0"/>
                <a:ea typeface="Cambria Math" panose="02040503050406030204" pitchFamily="18" charset="0"/>
              </a:rPr>
              <a:t>Výběr kvalitní kávy</a:t>
            </a:r>
          </a:p>
          <a:p>
            <a:pPr algn="just">
              <a:lnSpc>
                <a:spcPct val="140000"/>
              </a:lnSpc>
              <a:spcBef>
                <a:spcPts val="0"/>
              </a:spcBef>
            </a:pPr>
            <a:r>
              <a:rPr lang="cs-CZ" sz="3700" dirty="0">
                <a:latin typeface="Cambria Math" panose="02040503050406030204" pitchFamily="18" charset="0"/>
                <a:ea typeface="Cambria Math" panose="02040503050406030204" pitchFamily="18" charset="0"/>
              </a:rPr>
              <a:t>Každý týden jiná nabídka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A6A32F1-55E0-4D3F-9AF3-79D7BB3100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5" b="8138"/>
          <a:stretch/>
        </p:blipFill>
        <p:spPr>
          <a:xfrm>
            <a:off x="9019108" y="1304925"/>
            <a:ext cx="2404344" cy="338752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A49990C4-2938-447E-8605-04A81EA21E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067" y="3477748"/>
            <a:ext cx="2310831" cy="306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615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300">
        <p:fade/>
      </p:transition>
    </mc:Choice>
    <mc:Fallback>
      <p:transition spd="med" advTm="73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B5C81FBC-6043-47C6-9079-C773C640F3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3" t="5605" r="894" b="3959"/>
          <a:stretch/>
        </p:blipFill>
        <p:spPr>
          <a:xfrm>
            <a:off x="7244937" y="2043251"/>
            <a:ext cx="4756246" cy="2771498"/>
          </a:xfrm>
          <a:prstGeom prst="rect">
            <a:avLst/>
          </a:prstGeom>
        </p:spPr>
      </p:pic>
      <p:sp>
        <p:nvSpPr>
          <p:cNvPr id="8" name="Vlna 7">
            <a:extLst>
              <a:ext uri="{FF2B5EF4-FFF2-40B4-BE49-F238E27FC236}">
                <a16:creationId xmlns:a16="http://schemas.microsoft.com/office/drawing/2014/main" id="{474B706B-E651-427D-AAD1-51D8575D6188}"/>
              </a:ext>
            </a:extLst>
          </p:cNvPr>
          <p:cNvSpPr/>
          <p:nvPr/>
        </p:nvSpPr>
        <p:spPr>
          <a:xfrm rot="6924891">
            <a:off x="-8929063" y="-1491787"/>
            <a:ext cx="16311144" cy="7495229"/>
          </a:xfrm>
          <a:prstGeom prst="wave">
            <a:avLst>
              <a:gd name="adj1" fmla="val 12500"/>
              <a:gd name="adj2" fmla="val 6686"/>
            </a:avLst>
          </a:prstGeom>
          <a:solidFill>
            <a:srgbClr val="FFA3A3">
              <a:alpha val="61961"/>
            </a:srgbClr>
          </a:solidFill>
          <a:ln>
            <a:solidFill>
              <a:srgbClr val="FF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5" name="Tětiva 4">
            <a:extLst>
              <a:ext uri="{FF2B5EF4-FFF2-40B4-BE49-F238E27FC236}">
                <a16:creationId xmlns:a16="http://schemas.microsoft.com/office/drawing/2014/main" id="{71679B19-656F-4FB6-9974-70B687962A83}"/>
              </a:ext>
            </a:extLst>
          </p:cNvPr>
          <p:cNvSpPr/>
          <p:nvPr/>
        </p:nvSpPr>
        <p:spPr>
          <a:xfrm rot="5073654">
            <a:off x="4226121" y="3602685"/>
            <a:ext cx="7030490" cy="9722221"/>
          </a:xfrm>
          <a:prstGeom prst="chord">
            <a:avLst/>
          </a:prstGeom>
          <a:solidFill>
            <a:srgbClr val="FFA3A3">
              <a:alpha val="62000"/>
            </a:srgbClr>
          </a:solidFill>
          <a:ln>
            <a:solidFill>
              <a:srgbClr val="FF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6C2D5D7-71DC-48AC-AD7F-4D056E812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766" y="336094"/>
            <a:ext cx="10515600" cy="1325563"/>
          </a:xfrm>
        </p:spPr>
        <p:txBody>
          <a:bodyPr/>
          <a:lstStyle/>
          <a:p>
            <a:pPr algn="ctr"/>
            <a:r>
              <a:rPr lang="cs-CZ" b="1" dirty="0">
                <a:latin typeface="Garamond" panose="02020404030301010803" pitchFamily="18" charset="0"/>
              </a:rPr>
              <a:t>FINANČNÍ PLÁN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6A4D905-5726-483B-9871-506FB5788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6156"/>
            <a:ext cx="10515600" cy="4097612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30000"/>
              </a:lnSpc>
            </a:pPr>
            <a:r>
              <a:rPr lang="cs-CZ" sz="3700" dirty="0">
                <a:latin typeface="Cambria Math" panose="02040503050406030204" pitchFamily="18" charset="0"/>
                <a:ea typeface="Cambria Math" panose="02040503050406030204" pitchFamily="18" charset="0"/>
              </a:rPr>
              <a:t>Základní kapitál - 7 000 000,-</a:t>
            </a:r>
          </a:p>
          <a:p>
            <a:pPr algn="just">
              <a:lnSpc>
                <a:spcPct val="130000"/>
              </a:lnSpc>
            </a:pPr>
            <a:r>
              <a:rPr lang="cs-CZ" sz="3700" dirty="0">
                <a:latin typeface="Cambria Math" panose="02040503050406030204" pitchFamily="18" charset="0"/>
                <a:ea typeface="Cambria Math" panose="02040503050406030204" pitchFamily="18" charset="0"/>
              </a:rPr>
              <a:t>Náklady – 14 000 000,-</a:t>
            </a:r>
          </a:p>
          <a:p>
            <a:pPr algn="just">
              <a:lnSpc>
                <a:spcPct val="130000"/>
              </a:lnSpc>
            </a:pPr>
            <a:r>
              <a:rPr lang="cs-CZ" sz="3700" dirty="0">
                <a:latin typeface="Cambria Math" panose="02040503050406030204" pitchFamily="18" charset="0"/>
                <a:ea typeface="Cambria Math" panose="02040503050406030204" pitchFamily="18" charset="0"/>
              </a:rPr>
              <a:t>Výnosy – 15 000 000,-</a:t>
            </a:r>
          </a:p>
          <a:p>
            <a:pPr algn="just">
              <a:lnSpc>
                <a:spcPct val="130000"/>
              </a:lnSpc>
            </a:pPr>
            <a:r>
              <a:rPr lang="cs-CZ" sz="3700" dirty="0">
                <a:latin typeface="Cambria Math" panose="02040503050406030204" pitchFamily="18" charset="0"/>
                <a:ea typeface="Cambria Math" panose="02040503050406030204" pitchFamily="18" charset="0"/>
              </a:rPr>
              <a:t>Návratnost za 6 let</a:t>
            </a:r>
          </a:p>
          <a:p>
            <a:pPr algn="just">
              <a:lnSpc>
                <a:spcPct val="130000"/>
              </a:lnSpc>
            </a:pPr>
            <a:r>
              <a:rPr lang="cs-CZ" sz="3700" dirty="0">
                <a:latin typeface="Cambria Math" panose="02040503050406030204" pitchFamily="18" charset="0"/>
                <a:ea typeface="Cambria Math" panose="02040503050406030204" pitchFamily="18" charset="0"/>
              </a:rPr>
              <a:t>5 studií po ČR</a:t>
            </a:r>
          </a:p>
          <a:p>
            <a:pPr marL="0" indent="0" algn="just">
              <a:lnSpc>
                <a:spcPct val="130000"/>
              </a:lnSpc>
              <a:buNone/>
            </a:pPr>
            <a:endParaRPr lang="cs-CZ" sz="37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1366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9000">
        <p:fade/>
      </p:transition>
    </mc:Choice>
    <mc:Fallback>
      <p:transition spd="med" advTm="9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ál 6">
            <a:extLst>
              <a:ext uri="{FF2B5EF4-FFF2-40B4-BE49-F238E27FC236}">
                <a16:creationId xmlns:a16="http://schemas.microsoft.com/office/drawing/2014/main" id="{7007310A-DF6B-475A-A645-B6F2F6948231}"/>
              </a:ext>
            </a:extLst>
          </p:cNvPr>
          <p:cNvSpPr/>
          <p:nvPr/>
        </p:nvSpPr>
        <p:spPr>
          <a:xfrm>
            <a:off x="2521869" y="-2572577"/>
            <a:ext cx="7148261" cy="4101541"/>
          </a:xfrm>
          <a:prstGeom prst="ellipse">
            <a:avLst/>
          </a:prstGeom>
          <a:solidFill>
            <a:srgbClr val="FFA3A3">
              <a:alpha val="62000"/>
            </a:srgbClr>
          </a:solidFill>
          <a:ln>
            <a:solidFill>
              <a:srgbClr val="FF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 dirty="0"/>
          </a:p>
        </p:txBody>
      </p:sp>
      <p:sp>
        <p:nvSpPr>
          <p:cNvPr id="5" name="Vlna 4">
            <a:extLst>
              <a:ext uri="{FF2B5EF4-FFF2-40B4-BE49-F238E27FC236}">
                <a16:creationId xmlns:a16="http://schemas.microsoft.com/office/drawing/2014/main" id="{18B42F95-0E07-4CA3-A20B-B4884DE8E36E}"/>
              </a:ext>
            </a:extLst>
          </p:cNvPr>
          <p:cNvSpPr/>
          <p:nvPr/>
        </p:nvSpPr>
        <p:spPr>
          <a:xfrm rot="21346570">
            <a:off x="-1581093" y="4700128"/>
            <a:ext cx="16311144" cy="7495229"/>
          </a:xfrm>
          <a:prstGeom prst="wave">
            <a:avLst>
              <a:gd name="adj1" fmla="val 12500"/>
              <a:gd name="adj2" fmla="val 6686"/>
            </a:avLst>
          </a:prstGeom>
          <a:solidFill>
            <a:srgbClr val="FFA3A3">
              <a:alpha val="61961"/>
            </a:srgbClr>
          </a:solidFill>
          <a:ln>
            <a:solidFill>
              <a:srgbClr val="FF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D4E8817-5D90-41A4-83F4-C3B770DD2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latin typeface="Garamond" panose="02020404030301010803" pitchFamily="18" charset="0"/>
              </a:rPr>
              <a:t>SALÓNY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1BD1199-B2AA-4E8A-AA64-C587E760D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702861"/>
            <a:ext cx="6375402" cy="402404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cs-CZ" sz="3700" dirty="0">
                <a:latin typeface="Cambria Math" panose="02040503050406030204" pitchFamily="18" charset="0"/>
                <a:ea typeface="Cambria Math" panose="02040503050406030204" pitchFamily="18" charset="0"/>
              </a:rPr>
              <a:t>4 zaměstnanci na prodejnu</a:t>
            </a:r>
          </a:p>
          <a:p>
            <a:pPr>
              <a:lnSpc>
                <a:spcPct val="130000"/>
              </a:lnSpc>
            </a:pPr>
            <a:r>
              <a:rPr lang="cs-CZ" sz="3700" dirty="0">
                <a:latin typeface="Cambria Math" panose="02040503050406030204" pitchFamily="18" charset="0"/>
                <a:ea typeface="Cambria Math" panose="02040503050406030204" pitchFamily="18" charset="0"/>
              </a:rPr>
              <a:t>Školení zaměstnanců zdarma</a:t>
            </a:r>
          </a:p>
          <a:p>
            <a:pPr>
              <a:lnSpc>
                <a:spcPct val="130000"/>
              </a:lnSpc>
            </a:pPr>
            <a:r>
              <a:rPr lang="cs-CZ" sz="3700" dirty="0">
                <a:latin typeface="Cambria Math" panose="02040503050406030204" pitchFamily="18" charset="0"/>
                <a:ea typeface="Cambria Math" panose="02040503050406030204" pitchFamily="18" charset="0"/>
              </a:rPr>
              <a:t>Vzdělaní a certifikáty</a:t>
            </a:r>
          </a:p>
          <a:p>
            <a:pPr>
              <a:lnSpc>
                <a:spcPct val="130000"/>
              </a:lnSpc>
            </a:pPr>
            <a:r>
              <a:rPr lang="cs-CZ" sz="3700" dirty="0">
                <a:latin typeface="Cambria Math" panose="02040503050406030204" pitchFamily="18" charset="0"/>
                <a:ea typeface="Cambria Math" panose="02040503050406030204" pitchFamily="18" charset="0"/>
              </a:rPr>
              <a:t>Možnost rezervace</a:t>
            </a:r>
          </a:p>
          <a:p>
            <a:pPr>
              <a:lnSpc>
                <a:spcPct val="130000"/>
              </a:lnSpc>
            </a:pPr>
            <a:endParaRPr lang="cs-CZ" sz="37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lnSpc>
                <a:spcPct val="130000"/>
              </a:lnSpc>
            </a:pPr>
            <a:endParaRPr lang="cs-CZ" sz="37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lnSpc>
                <a:spcPct val="130000"/>
              </a:lnSpc>
            </a:pPr>
            <a:endParaRPr lang="cs-CZ" sz="37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cs-CZ" dirty="0"/>
          </a:p>
        </p:txBody>
      </p:sp>
      <p:pic>
        <p:nvPicPr>
          <p:cNvPr id="8" name="Obrázek 7" descr="Obsah obrázku zeď, interiér, interiérový design, stůl&#10;&#10;Popis byl vytvořen automaticky">
            <a:extLst>
              <a:ext uri="{FF2B5EF4-FFF2-40B4-BE49-F238E27FC236}">
                <a16:creationId xmlns:a16="http://schemas.microsoft.com/office/drawing/2014/main" id="{2CA9B095-6039-F2FE-BDF9-2BD34EA6F3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708" y="1753520"/>
            <a:ext cx="4640843" cy="348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075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000">
        <p:fade/>
      </p:transition>
    </mc:Choice>
    <mc:Fallback>
      <p:transition spd="med" advTm="8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ál 19">
            <a:extLst>
              <a:ext uri="{FF2B5EF4-FFF2-40B4-BE49-F238E27FC236}">
                <a16:creationId xmlns:a16="http://schemas.microsoft.com/office/drawing/2014/main" id="{0F08848B-9C42-4EB0-B80B-57DD59895D20}"/>
              </a:ext>
            </a:extLst>
          </p:cNvPr>
          <p:cNvSpPr/>
          <p:nvPr/>
        </p:nvSpPr>
        <p:spPr>
          <a:xfrm>
            <a:off x="9391385" y="5403409"/>
            <a:ext cx="4463038" cy="2909182"/>
          </a:xfrm>
          <a:prstGeom prst="ellipse">
            <a:avLst/>
          </a:prstGeom>
          <a:solidFill>
            <a:srgbClr val="FFA3A3">
              <a:alpha val="62000"/>
            </a:srgbClr>
          </a:solidFill>
          <a:ln>
            <a:solidFill>
              <a:srgbClr val="FF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 dirty="0"/>
          </a:p>
        </p:txBody>
      </p:sp>
      <p:sp>
        <p:nvSpPr>
          <p:cNvPr id="19" name="Vlna 18">
            <a:extLst>
              <a:ext uri="{FF2B5EF4-FFF2-40B4-BE49-F238E27FC236}">
                <a16:creationId xmlns:a16="http://schemas.microsoft.com/office/drawing/2014/main" id="{2ECF6C5F-F8B0-4EA7-AFF0-9FEE3686D29F}"/>
              </a:ext>
            </a:extLst>
          </p:cNvPr>
          <p:cNvSpPr/>
          <p:nvPr/>
        </p:nvSpPr>
        <p:spPr>
          <a:xfrm rot="2169182">
            <a:off x="-5887923" y="2190076"/>
            <a:ext cx="16311144" cy="7495229"/>
          </a:xfrm>
          <a:prstGeom prst="wave">
            <a:avLst>
              <a:gd name="adj1" fmla="val 12500"/>
              <a:gd name="adj2" fmla="val 6686"/>
            </a:avLst>
          </a:prstGeom>
          <a:solidFill>
            <a:srgbClr val="FFA3A3">
              <a:alpha val="61961"/>
            </a:srgbClr>
          </a:solidFill>
          <a:ln>
            <a:solidFill>
              <a:srgbClr val="FF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17" name="Ovál 16">
            <a:extLst>
              <a:ext uri="{FF2B5EF4-FFF2-40B4-BE49-F238E27FC236}">
                <a16:creationId xmlns:a16="http://schemas.microsoft.com/office/drawing/2014/main" id="{476E3B8B-9FA1-49E9-9298-6A075844E51E}"/>
              </a:ext>
            </a:extLst>
          </p:cNvPr>
          <p:cNvSpPr/>
          <p:nvPr/>
        </p:nvSpPr>
        <p:spPr>
          <a:xfrm rot="21012993">
            <a:off x="6348777" y="-1563611"/>
            <a:ext cx="7143993" cy="3586576"/>
          </a:xfrm>
          <a:prstGeom prst="ellipse">
            <a:avLst/>
          </a:prstGeom>
          <a:solidFill>
            <a:srgbClr val="FFA3A3">
              <a:alpha val="62000"/>
            </a:srgbClr>
          </a:solidFill>
          <a:ln>
            <a:solidFill>
              <a:srgbClr val="FF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394FE02-DB38-4BAA-A4F8-09911824D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349" y="698545"/>
            <a:ext cx="5832629" cy="1325563"/>
          </a:xfrm>
        </p:spPr>
        <p:txBody>
          <a:bodyPr/>
          <a:lstStyle/>
          <a:p>
            <a:r>
              <a:rPr lang="cs-CZ" b="1" dirty="0">
                <a:latin typeface="Garamond" panose="02020404030301010803" pitchFamily="18" charset="0"/>
              </a:rPr>
              <a:t>OTEVÍRACÍ DOBA</a:t>
            </a:r>
          </a:p>
        </p:txBody>
      </p:sp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id="{0CF215F5-E241-4802-9A14-79DC77B7A8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8057128"/>
              </p:ext>
            </p:extLst>
          </p:nvPr>
        </p:nvGraphicFramePr>
        <p:xfrm>
          <a:off x="1478422" y="2024108"/>
          <a:ext cx="3893678" cy="39385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26131">
                  <a:extLst>
                    <a:ext uri="{9D8B030D-6E8A-4147-A177-3AD203B41FA5}">
                      <a16:colId xmlns:a16="http://schemas.microsoft.com/office/drawing/2014/main" val="2616191783"/>
                    </a:ext>
                  </a:extLst>
                </a:gridCol>
                <a:gridCol w="1967547">
                  <a:extLst>
                    <a:ext uri="{9D8B030D-6E8A-4147-A177-3AD203B41FA5}">
                      <a16:colId xmlns:a16="http://schemas.microsoft.com/office/drawing/2014/main" val="198212294"/>
                    </a:ext>
                  </a:extLst>
                </a:gridCol>
              </a:tblGrid>
              <a:tr h="492318">
                <a:tc>
                  <a:txBody>
                    <a:bodyPr/>
                    <a:lstStyle/>
                    <a:p>
                      <a:r>
                        <a:rPr lang="cs-CZ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Dny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Hodiny</a:t>
                      </a:r>
                    </a:p>
                  </a:txBody>
                  <a:tcPr>
                    <a:lnL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981561"/>
                  </a:ext>
                </a:extLst>
              </a:tr>
              <a:tr h="492318">
                <a:tc>
                  <a:txBody>
                    <a:bodyPr/>
                    <a:lstStyle/>
                    <a:p>
                      <a:r>
                        <a:rPr lang="cs-CZ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Pondělí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09:00-17:00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1446842"/>
                  </a:ext>
                </a:extLst>
              </a:tr>
              <a:tr h="492318">
                <a:tc>
                  <a:txBody>
                    <a:bodyPr/>
                    <a:lstStyle/>
                    <a:p>
                      <a:r>
                        <a:rPr lang="cs-CZ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Úterý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09:00-17:00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9494937"/>
                  </a:ext>
                </a:extLst>
              </a:tr>
              <a:tr h="492318">
                <a:tc>
                  <a:txBody>
                    <a:bodyPr/>
                    <a:lstStyle/>
                    <a:p>
                      <a:r>
                        <a:rPr lang="cs-CZ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Středa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09:00-17:00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2015170"/>
                  </a:ext>
                </a:extLst>
              </a:tr>
              <a:tr h="492318">
                <a:tc>
                  <a:txBody>
                    <a:bodyPr/>
                    <a:lstStyle/>
                    <a:p>
                      <a:r>
                        <a:rPr lang="cs-CZ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Čtvrtek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09:00-17:00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953930"/>
                  </a:ext>
                </a:extLst>
              </a:tr>
              <a:tr h="492318">
                <a:tc>
                  <a:txBody>
                    <a:bodyPr/>
                    <a:lstStyle/>
                    <a:p>
                      <a:r>
                        <a:rPr lang="cs-CZ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Pátek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10:00-16:00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2298333"/>
                  </a:ext>
                </a:extLst>
              </a:tr>
              <a:tr h="492318">
                <a:tc>
                  <a:txBody>
                    <a:bodyPr/>
                    <a:lstStyle/>
                    <a:p>
                      <a:r>
                        <a:rPr lang="cs-CZ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Sobota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10:00-16:00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0321042"/>
                  </a:ext>
                </a:extLst>
              </a:tr>
              <a:tr h="492318">
                <a:tc>
                  <a:txBody>
                    <a:bodyPr/>
                    <a:lstStyle/>
                    <a:p>
                      <a:r>
                        <a:rPr lang="cs-CZ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Neděle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Zavřeno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52594457"/>
                  </a:ext>
                </a:extLst>
              </a:tr>
            </a:tbl>
          </a:graphicData>
        </a:graphic>
      </p:graphicFrame>
      <p:graphicFrame>
        <p:nvGraphicFramePr>
          <p:cNvPr id="10" name="Tabulka 9">
            <a:extLst>
              <a:ext uri="{FF2B5EF4-FFF2-40B4-BE49-F238E27FC236}">
                <a16:creationId xmlns:a16="http://schemas.microsoft.com/office/drawing/2014/main" id="{C205C932-D2BF-421C-BA80-479D925DA2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23758"/>
              </p:ext>
            </p:extLst>
          </p:nvPr>
        </p:nvGraphicFramePr>
        <p:xfrm>
          <a:off x="6498454" y="2094086"/>
          <a:ext cx="3998096" cy="393854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25881">
                  <a:extLst>
                    <a:ext uri="{9D8B030D-6E8A-4147-A177-3AD203B41FA5}">
                      <a16:colId xmlns:a16="http://schemas.microsoft.com/office/drawing/2014/main" val="2348332040"/>
                    </a:ext>
                  </a:extLst>
                </a:gridCol>
                <a:gridCol w="1472215">
                  <a:extLst>
                    <a:ext uri="{9D8B030D-6E8A-4147-A177-3AD203B41FA5}">
                      <a16:colId xmlns:a16="http://schemas.microsoft.com/office/drawing/2014/main" val="1004355570"/>
                    </a:ext>
                  </a:extLst>
                </a:gridCol>
              </a:tblGrid>
              <a:tr h="384992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Manikúra čistá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300 Kč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0371483"/>
                  </a:ext>
                </a:extLst>
              </a:tr>
              <a:tr h="384992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Akrylové nehty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450 Kč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882900"/>
                  </a:ext>
                </a:extLst>
              </a:tr>
              <a:tr h="384992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Gelové nehty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500 Kč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3041803"/>
                  </a:ext>
                </a:extLst>
              </a:tr>
              <a:tr h="384992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Doplnění akrylu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450 Kč 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0842031"/>
                  </a:ext>
                </a:extLst>
              </a:tr>
              <a:tr h="384992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Doplnění gelu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450 Kč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6932652"/>
                  </a:ext>
                </a:extLst>
              </a:tr>
              <a:tr h="384992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Lakování nehtů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 70 Kč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654378"/>
                  </a:ext>
                </a:extLst>
              </a:tr>
              <a:tr h="384992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Gel lak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200 Kč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1064871"/>
                  </a:ext>
                </a:extLst>
              </a:tr>
              <a:tr h="384992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Parafínový zábal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180 Kč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3277622"/>
                  </a:ext>
                </a:extLst>
              </a:tr>
              <a:tr h="384992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Zpevnění nehtů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250 Kč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4696252"/>
                  </a:ext>
                </a:extLst>
              </a:tr>
              <a:tr h="473613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Zdobení nehtů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 20 Kč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3571651"/>
                  </a:ext>
                </a:extLst>
              </a:tr>
            </a:tbl>
          </a:graphicData>
        </a:graphic>
      </p:graphicFrame>
      <p:sp>
        <p:nvSpPr>
          <p:cNvPr id="16" name="TextovéPole 15">
            <a:extLst>
              <a:ext uri="{FF2B5EF4-FFF2-40B4-BE49-F238E27FC236}">
                <a16:creationId xmlns:a16="http://schemas.microsoft.com/office/drawing/2014/main" id="{9A5091D4-96A2-43EE-8775-0A74538DA004}"/>
              </a:ext>
            </a:extLst>
          </p:cNvPr>
          <p:cNvSpPr txBox="1"/>
          <p:nvPr/>
        </p:nvSpPr>
        <p:spPr>
          <a:xfrm>
            <a:off x="7263042" y="976605"/>
            <a:ext cx="32225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>
                <a:latin typeface="Garamond" panose="02020404030301010803" pitchFamily="18" charset="0"/>
              </a:rPr>
              <a:t>CENÍK</a:t>
            </a:r>
          </a:p>
        </p:txBody>
      </p:sp>
    </p:spTree>
    <p:extLst>
      <p:ext uri="{BB962C8B-B14F-4D97-AF65-F5344CB8AC3E}">
        <p14:creationId xmlns:p14="http://schemas.microsoft.com/office/powerpoint/2010/main" val="4163165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0">
        <p:fade/>
      </p:transition>
    </mc:Choice>
    <mc:Fallback>
      <p:transition spd="med" advTm="10000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</TotalTime>
  <Words>229</Words>
  <Application>Microsoft Office PowerPoint</Application>
  <PresentationFormat>Širokoúhlá obrazovka</PresentationFormat>
  <Paragraphs>96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Garamond</vt:lpstr>
      <vt:lpstr>Motiv Office</vt:lpstr>
      <vt:lpstr>GOSSIP NAILS s.r.o.</vt:lpstr>
      <vt:lpstr>ZÁKAZNÍK</vt:lpstr>
      <vt:lpstr>PROBLÉMY</vt:lpstr>
      <vt:lpstr>GOSSIP NAILS</vt:lpstr>
      <vt:lpstr>ŘEŠENÍ</vt:lpstr>
      <vt:lpstr>O NÁS</vt:lpstr>
      <vt:lpstr>FINANČNÍ PLÁN</vt:lpstr>
      <vt:lpstr>SALÓNY</vt:lpstr>
      <vt:lpstr>OTEVÍRACÍ DOBA</vt:lpstr>
      <vt:lpstr>BUDOUCNOST</vt:lpstr>
      <vt:lpstr>KONTAKTNÍ ÚDAJE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Lenka Borovková</dc:creator>
  <cp:lastModifiedBy>Lenka Borovková</cp:lastModifiedBy>
  <cp:revision>52</cp:revision>
  <dcterms:created xsi:type="dcterms:W3CDTF">2023-05-02T09:56:25Z</dcterms:created>
  <dcterms:modified xsi:type="dcterms:W3CDTF">2023-11-10T11:31:20Z</dcterms:modified>
</cp:coreProperties>
</file>