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ublic Sans" charset="1" panose="00000000000000000000"/>
      <p:regular r:id="rId10"/>
    </p:embeddedFont>
    <p:embeddedFont>
      <p:font typeface="Public Sans Bold" charset="1" panose="00000000000000000000"/>
      <p:regular r:id="rId11"/>
    </p:embeddedFont>
    <p:embeddedFont>
      <p:font typeface="Public Sans Italics" charset="1" panose="00000000000000000000"/>
      <p:regular r:id="rId12"/>
    </p:embeddedFont>
    <p:embeddedFont>
      <p:font typeface="Public Sans Bold Italics" charset="1" panose="00000000000000000000"/>
      <p:regular r:id="rId13"/>
    </p:embeddedFont>
    <p:embeddedFont>
      <p:font typeface="Public Sans Thin" charset="1" panose="00000000000000000000"/>
      <p:regular r:id="rId14"/>
    </p:embeddedFont>
    <p:embeddedFont>
      <p:font typeface="Public Sans Thin Italics" charset="1" panose="00000000000000000000"/>
      <p:regular r:id="rId15"/>
    </p:embeddedFont>
    <p:embeddedFont>
      <p:font typeface="Public Sans Medium" charset="1" panose="00000000000000000000"/>
      <p:regular r:id="rId16"/>
    </p:embeddedFont>
    <p:embeddedFont>
      <p:font typeface="Public Sans Medium Italics" charset="1" panose="00000000000000000000"/>
      <p:regular r:id="rId17"/>
    </p:embeddedFont>
    <p:embeddedFont>
      <p:font typeface="Public Sans Heavy" charset="1" panose="00000000000000000000"/>
      <p:regular r:id="rId18"/>
    </p:embeddedFont>
    <p:embeddedFont>
      <p:font typeface="Public Sans Heavy Italics" charset="1" panose="00000000000000000000"/>
      <p:regular r:id="rId19"/>
    </p:embeddedFont>
    <p:embeddedFont>
      <p:font typeface="The Seasons" charset="1" panose="00000000000000000000"/>
      <p:regular r:id="rId20"/>
    </p:embeddedFont>
    <p:embeddedFont>
      <p:font typeface="The Seasons Bold" charset="1" panose="00000000000000000000"/>
      <p:regular r:id="rId21"/>
    </p:embeddedFont>
    <p:embeddedFont>
      <p:font typeface="The Seasons Italics" charset="1" panose="00000000000000000000"/>
      <p:regular r:id="rId22"/>
    </p:embeddedFont>
    <p:embeddedFont>
      <p:font typeface="The Seasons Bold Italics" charset="1" panose="00000000000000000000"/>
      <p:regular r:id="rId23"/>
    </p:embeddedFont>
    <p:embeddedFont>
      <p:font typeface="The Seasons Light" charset="1" panose="00000000000000000000"/>
      <p:regular r:id="rId24"/>
    </p:embeddedFont>
    <p:embeddedFont>
      <p:font typeface="The Seasons Light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Relationship Id="rId7" Target="../media/image16.png" Type="http://schemas.openxmlformats.org/officeDocument/2006/relationships/image"/><Relationship Id="rId8" Target="../media/image17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VAFyds6eCDE.mp4" Type="http://schemas.openxmlformats.org/officeDocument/2006/relationships/video"/><Relationship Id="rId4" Target="../media/VAFyds6eCDE.mp4" Type="http://schemas.microsoft.com/office/2007/relationships/media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6.png" Type="http://schemas.openxmlformats.org/officeDocument/2006/relationships/image"/><Relationship Id="rId6" Target="https://fithellonline-sk89.webnode.sk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8652" y="358105"/>
            <a:ext cx="5478132" cy="9570790"/>
            <a:chOff x="0" y="0"/>
            <a:chExt cx="1481169" cy="25877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81169" cy="2587735"/>
            </a:xfrm>
            <a:custGeom>
              <a:avLst/>
              <a:gdLst/>
              <a:ahLst/>
              <a:cxnLst/>
              <a:rect r="r" b="b" t="t" l="l"/>
              <a:pathLst>
                <a:path h="2587735" w="1481169">
                  <a:moveTo>
                    <a:pt x="0" y="0"/>
                  </a:moveTo>
                  <a:lnTo>
                    <a:pt x="1481169" y="0"/>
                  </a:lnTo>
                  <a:lnTo>
                    <a:pt x="1481169" y="2587735"/>
                  </a:lnTo>
                  <a:lnTo>
                    <a:pt x="0" y="2587735"/>
                  </a:lnTo>
                  <a:close/>
                </a:path>
              </a:pathLst>
            </a:custGeom>
            <a:solidFill>
              <a:srgbClr val="EBE5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481169" cy="2644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42000">
            <a:off x="554471" y="2452652"/>
            <a:ext cx="4966494" cy="5381695"/>
          </a:xfrm>
          <a:custGeom>
            <a:avLst/>
            <a:gdLst/>
            <a:ahLst/>
            <a:cxnLst/>
            <a:rect r="r" b="b" t="t" l="l"/>
            <a:pathLst>
              <a:path h="5381695" w="4966494">
                <a:moveTo>
                  <a:pt x="65022" y="0"/>
                </a:moveTo>
                <a:lnTo>
                  <a:pt x="4966494" y="59886"/>
                </a:lnTo>
                <a:lnTo>
                  <a:pt x="4901472" y="5381696"/>
                </a:lnTo>
                <a:lnTo>
                  <a:pt x="0" y="5321810"/>
                </a:lnTo>
                <a:lnTo>
                  <a:pt x="65022" y="0"/>
                </a:lnTo>
                <a:close/>
              </a:path>
            </a:pathLst>
          </a:custGeom>
          <a:blipFill>
            <a:blip r:embed="rId2"/>
            <a:stretch>
              <a:fillRect l="-5835" t="-40449" r="-10024" b="-4963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98946" y="1028700"/>
            <a:ext cx="4061131" cy="3912446"/>
          </a:xfrm>
          <a:custGeom>
            <a:avLst/>
            <a:gdLst/>
            <a:ahLst/>
            <a:cxnLst/>
            <a:rect r="r" b="b" t="t" l="l"/>
            <a:pathLst>
              <a:path h="3912446" w="4061131">
                <a:moveTo>
                  <a:pt x="0" y="0"/>
                </a:moveTo>
                <a:lnTo>
                  <a:pt x="4061131" y="0"/>
                </a:lnTo>
                <a:lnTo>
                  <a:pt x="4061131" y="3912446"/>
                </a:lnTo>
                <a:lnTo>
                  <a:pt x="0" y="3912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5157" r="0" b="-3937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093506" y="3118129"/>
            <a:ext cx="3958874" cy="3958874"/>
          </a:xfrm>
          <a:custGeom>
            <a:avLst/>
            <a:gdLst/>
            <a:ahLst/>
            <a:cxnLst/>
            <a:rect r="r" b="b" t="t" l="l"/>
            <a:pathLst>
              <a:path h="3958874" w="3958874">
                <a:moveTo>
                  <a:pt x="0" y="0"/>
                </a:moveTo>
                <a:lnTo>
                  <a:pt x="3958873" y="0"/>
                </a:lnTo>
                <a:lnTo>
                  <a:pt x="3958873" y="3958873"/>
                </a:lnTo>
                <a:lnTo>
                  <a:pt x="0" y="3958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374261" y="5578301"/>
            <a:ext cx="7550517" cy="1746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The Seasons Bold"/>
              </a:rPr>
              <a:t>F I T H E L 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374261" y="7747453"/>
            <a:ext cx="10310501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219">
                <a:solidFill>
                  <a:srgbClr val="000000"/>
                </a:solidFill>
                <a:latin typeface="Public Sans"/>
              </a:rPr>
              <a:t>JE ÚŽASNE AKO SA CÍTIŠ, KEĎ S NAMI PRAVIDELNE CVIČÍŠ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89920" y="5399167"/>
            <a:ext cx="8731249" cy="4804943"/>
          </a:xfrm>
          <a:custGeom>
            <a:avLst/>
            <a:gdLst/>
            <a:ahLst/>
            <a:cxnLst/>
            <a:rect r="r" b="b" t="t" l="l"/>
            <a:pathLst>
              <a:path h="4804943" w="8731249">
                <a:moveTo>
                  <a:pt x="0" y="0"/>
                </a:moveTo>
                <a:lnTo>
                  <a:pt x="8731249" y="0"/>
                </a:lnTo>
                <a:lnTo>
                  <a:pt x="8731249" y="4804942"/>
                </a:lnTo>
                <a:lnTo>
                  <a:pt x="0" y="480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996" r="0" b="-29288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-5400000">
            <a:off x="2852259" y="-1776984"/>
            <a:ext cx="1687002" cy="6688530"/>
            <a:chOff x="0" y="0"/>
            <a:chExt cx="456129" cy="180843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6129" cy="1808434"/>
            </a:xfrm>
            <a:custGeom>
              <a:avLst/>
              <a:gdLst/>
              <a:ahLst/>
              <a:cxnLst/>
              <a:rect r="r" b="b" t="t" l="l"/>
              <a:pathLst>
                <a:path h="1808434" w="456129">
                  <a:moveTo>
                    <a:pt x="0" y="0"/>
                  </a:moveTo>
                  <a:lnTo>
                    <a:pt x="456129" y="0"/>
                  </a:lnTo>
                  <a:lnTo>
                    <a:pt x="456129" y="1808434"/>
                  </a:lnTo>
                  <a:lnTo>
                    <a:pt x="0" y="1808434"/>
                  </a:lnTo>
                  <a:close/>
                </a:path>
              </a:pathLst>
            </a:custGeom>
            <a:solidFill>
              <a:srgbClr val="BFB5A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56129" cy="1865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868462"/>
            <a:ext cx="5478132" cy="1174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 spc="609">
                <a:solidFill>
                  <a:srgbClr val="23271F"/>
                </a:solidFill>
                <a:latin typeface="The Seasons Bold"/>
              </a:rPr>
              <a:t>KTO SME?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241951" y="2656601"/>
            <a:ext cx="9804098" cy="2742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spc="329">
                <a:solidFill>
                  <a:srgbClr val="23271F"/>
                </a:solidFill>
                <a:latin typeface="The Seasons"/>
              </a:rPr>
              <a:t>SME SKUPINA DIEVČAT, KTORÉ SA VENUJÚ ONLINE CVIČENIAM. </a:t>
            </a:r>
          </a:p>
          <a:p>
            <a:pPr algn="ctr">
              <a:lnSpc>
                <a:spcPts val="4619"/>
              </a:lnSpc>
            </a:pPr>
          </a:p>
          <a:p>
            <a:pPr algn="ctr">
              <a:lnSpc>
                <a:spcPts val="4619"/>
              </a:lnSpc>
            </a:pPr>
            <a:r>
              <a:rPr lang="en-US" sz="3299" spc="329">
                <a:solidFill>
                  <a:srgbClr val="23271F"/>
                </a:solidFill>
                <a:latin typeface="The Seasons"/>
              </a:rPr>
              <a:t>NAŠA FIRMA VZNIKLA V SEPTEMBRI 2023.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765361"/>
            <a:ext cx="3029367" cy="6134706"/>
            <a:chOff x="0" y="0"/>
            <a:chExt cx="797858" cy="1615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97858" cy="1615725"/>
            </a:xfrm>
            <a:custGeom>
              <a:avLst/>
              <a:gdLst/>
              <a:ahLst/>
              <a:cxnLst/>
              <a:rect r="r" b="b" t="t" l="l"/>
              <a:pathLst>
                <a:path h="1615725" w="797858">
                  <a:moveTo>
                    <a:pt x="0" y="0"/>
                  </a:moveTo>
                  <a:lnTo>
                    <a:pt x="797858" y="0"/>
                  </a:lnTo>
                  <a:lnTo>
                    <a:pt x="797858" y="1615725"/>
                  </a:lnTo>
                  <a:lnTo>
                    <a:pt x="0" y="1615725"/>
                  </a:lnTo>
                  <a:close/>
                </a:path>
              </a:pathLst>
            </a:custGeom>
            <a:solidFill>
              <a:srgbClr val="E1DD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797858" cy="1672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935786" y="877888"/>
            <a:ext cx="4494765" cy="6351645"/>
          </a:xfrm>
          <a:custGeom>
            <a:avLst/>
            <a:gdLst/>
            <a:ahLst/>
            <a:cxnLst/>
            <a:rect r="r" b="b" t="t" l="l"/>
            <a:pathLst>
              <a:path h="6351645" w="4494765">
                <a:moveTo>
                  <a:pt x="0" y="0"/>
                </a:moveTo>
                <a:lnTo>
                  <a:pt x="4494765" y="0"/>
                </a:lnTo>
                <a:lnTo>
                  <a:pt x="4494765" y="6351645"/>
                </a:lnTo>
                <a:lnTo>
                  <a:pt x="0" y="6351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45625" y="375570"/>
            <a:ext cx="4084194" cy="4084194"/>
          </a:xfrm>
          <a:custGeom>
            <a:avLst/>
            <a:gdLst/>
            <a:ahLst/>
            <a:cxnLst/>
            <a:rect r="r" b="b" t="t" l="l"/>
            <a:pathLst>
              <a:path h="4084194" w="4084194">
                <a:moveTo>
                  <a:pt x="0" y="0"/>
                </a:moveTo>
                <a:lnTo>
                  <a:pt x="4084194" y="0"/>
                </a:lnTo>
                <a:lnTo>
                  <a:pt x="4084194" y="4084194"/>
                </a:lnTo>
                <a:lnTo>
                  <a:pt x="0" y="408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29367" y="6260273"/>
            <a:ext cx="3749015" cy="3592801"/>
          </a:xfrm>
          <a:custGeom>
            <a:avLst/>
            <a:gdLst/>
            <a:ahLst/>
            <a:cxnLst/>
            <a:rect r="r" b="b" t="t" l="l"/>
            <a:pathLst>
              <a:path h="3592801" w="3749015">
                <a:moveTo>
                  <a:pt x="0" y="0"/>
                </a:moveTo>
                <a:lnTo>
                  <a:pt x="3749015" y="0"/>
                </a:lnTo>
                <a:lnTo>
                  <a:pt x="3749015" y="3592801"/>
                </a:lnTo>
                <a:lnTo>
                  <a:pt x="0" y="35928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67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659062" y="5446347"/>
            <a:ext cx="10070757" cy="1172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Public Sans"/>
              </a:rPr>
              <a:t>Fithell ponúka niekoľko druhov online cvičení pre rôzne účely. Klasicky ponúkame cvičenia zamerané na chudnutie. Taktiež nesmú chýbať cvičenia pre tehotné ženy, seniorov </a:t>
            </a:r>
            <a:r>
              <a:rPr lang="en-US" sz="2199">
                <a:solidFill>
                  <a:srgbClr val="000000"/>
                </a:solidFill>
                <a:latin typeface="Public Sans"/>
              </a:rPr>
              <a:t>ktorý chcú svoje telo udržiavať fit 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669925"/>
            <a:ext cx="461369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0">
                <a:solidFill>
                  <a:srgbClr val="000000"/>
                </a:solidFill>
                <a:latin typeface="Public Sans"/>
              </a:rPr>
              <a:t>FITHELL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659062" y="4202589"/>
            <a:ext cx="7293392" cy="1300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461"/>
              </a:lnSpc>
            </a:pPr>
            <a:r>
              <a:rPr lang="en-US" sz="6758" spc="337">
                <a:solidFill>
                  <a:srgbClr val="000000"/>
                </a:solidFill>
                <a:latin typeface="The Seasons Bold"/>
              </a:rPr>
              <a:t>ČO PONÚKAME?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D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6939404"/>
            <a:ext cx="9144000" cy="3347596"/>
            <a:chOff x="0" y="0"/>
            <a:chExt cx="2472340" cy="9051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72340" cy="905118"/>
            </a:xfrm>
            <a:custGeom>
              <a:avLst/>
              <a:gdLst/>
              <a:ahLst/>
              <a:cxnLst/>
              <a:rect r="r" b="b" t="t" l="l"/>
              <a:pathLst>
                <a:path h="905118" w="2472340">
                  <a:moveTo>
                    <a:pt x="0" y="0"/>
                  </a:moveTo>
                  <a:lnTo>
                    <a:pt x="2472340" y="0"/>
                  </a:lnTo>
                  <a:lnTo>
                    <a:pt x="2472340" y="905118"/>
                  </a:lnTo>
                  <a:lnTo>
                    <a:pt x="0" y="905118"/>
                  </a:lnTo>
                  <a:close/>
                </a:path>
              </a:pathLst>
            </a:custGeom>
            <a:solidFill>
              <a:srgbClr val="F1EFE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472340" cy="962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114165" y="1220648"/>
            <a:ext cx="5865330" cy="3350842"/>
          </a:xfrm>
          <a:custGeom>
            <a:avLst/>
            <a:gdLst/>
            <a:ahLst/>
            <a:cxnLst/>
            <a:rect r="r" b="b" t="t" l="l"/>
            <a:pathLst>
              <a:path h="3350842" w="5865330">
                <a:moveTo>
                  <a:pt x="0" y="0"/>
                </a:moveTo>
                <a:lnTo>
                  <a:pt x="5865331" y="0"/>
                </a:lnTo>
                <a:lnTo>
                  <a:pt x="5865331" y="3350841"/>
                </a:lnTo>
                <a:lnTo>
                  <a:pt x="0" y="3350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6667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002250" y="5776317"/>
            <a:ext cx="6089162" cy="3461801"/>
          </a:xfrm>
          <a:custGeom>
            <a:avLst/>
            <a:gdLst/>
            <a:ahLst/>
            <a:cxnLst/>
            <a:rect r="r" b="b" t="t" l="l"/>
            <a:pathLst>
              <a:path h="3461801" w="6089162">
                <a:moveTo>
                  <a:pt x="0" y="0"/>
                </a:moveTo>
                <a:lnTo>
                  <a:pt x="6089162" y="0"/>
                </a:lnTo>
                <a:lnTo>
                  <a:pt x="6089162" y="3461802"/>
                </a:lnTo>
                <a:lnTo>
                  <a:pt x="0" y="3461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6667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2251197" y="5776317"/>
            <a:ext cx="4013773" cy="4013773"/>
          </a:xfrm>
          <a:custGeom>
            <a:avLst/>
            <a:gdLst/>
            <a:ahLst/>
            <a:cxnLst/>
            <a:rect r="r" b="b" t="t" l="l"/>
            <a:pathLst>
              <a:path h="4013773" w="4013773">
                <a:moveTo>
                  <a:pt x="0" y="0"/>
                </a:moveTo>
                <a:lnTo>
                  <a:pt x="4013773" y="0"/>
                </a:lnTo>
                <a:lnTo>
                  <a:pt x="4013773" y="4013773"/>
                </a:lnTo>
                <a:lnTo>
                  <a:pt x="0" y="4013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7381" y="1337565"/>
            <a:ext cx="8920989" cy="208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0"/>
              </a:lnSpc>
            </a:pPr>
            <a:r>
              <a:rPr lang="en-US" sz="5593" spc="279">
                <a:solidFill>
                  <a:srgbClr val="000000"/>
                </a:solidFill>
                <a:latin typeface="The Seasons Bold"/>
              </a:rPr>
              <a:t>CVIKY NA ZOŠTÍHLENIE POSTAVY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64061" y="3761229"/>
            <a:ext cx="7293392" cy="156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Public Sans"/>
              </a:rPr>
              <a:t>Ponúkame rôzne druhy cvičení pre dosiahnutie svojej vysnívanej postavy. K tomu Vám na požiadanie vypracujeme na mieru  jedálniček s množstvom zdravých a chutných receptov.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669925"/>
            <a:ext cx="461369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0">
                <a:solidFill>
                  <a:srgbClr val="000000"/>
                </a:solidFill>
                <a:latin typeface="Public Sans"/>
              </a:rPr>
              <a:t>FITHELL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4047" y="659805"/>
            <a:ext cx="2255683" cy="3383525"/>
          </a:xfrm>
          <a:custGeom>
            <a:avLst/>
            <a:gdLst/>
            <a:ahLst/>
            <a:cxnLst/>
            <a:rect r="r" b="b" t="t" l="l"/>
            <a:pathLst>
              <a:path h="3383525" w="2255683">
                <a:moveTo>
                  <a:pt x="0" y="0"/>
                </a:moveTo>
                <a:lnTo>
                  <a:pt x="2255683" y="0"/>
                </a:lnTo>
                <a:lnTo>
                  <a:pt x="2255683" y="3383525"/>
                </a:lnTo>
                <a:lnTo>
                  <a:pt x="0" y="3383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5911290" y="6159792"/>
            <a:ext cx="2998586" cy="4497879"/>
          </a:xfrm>
          <a:custGeom>
            <a:avLst/>
            <a:gdLst/>
            <a:ahLst/>
            <a:cxnLst/>
            <a:rect r="r" b="b" t="t" l="l"/>
            <a:pathLst>
              <a:path h="4497879" w="2998586">
                <a:moveTo>
                  <a:pt x="0" y="0"/>
                </a:moveTo>
                <a:lnTo>
                  <a:pt x="2998586" y="0"/>
                </a:lnTo>
                <a:lnTo>
                  <a:pt x="2998586" y="4497878"/>
                </a:lnTo>
                <a:lnTo>
                  <a:pt x="0" y="4497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53504" y="3822081"/>
            <a:ext cx="3327035" cy="3830253"/>
          </a:xfrm>
          <a:custGeom>
            <a:avLst/>
            <a:gdLst/>
            <a:ahLst/>
            <a:cxnLst/>
            <a:rect r="r" b="b" t="t" l="l"/>
            <a:pathLst>
              <a:path h="3830253" w="3327035">
                <a:moveTo>
                  <a:pt x="0" y="0"/>
                </a:moveTo>
                <a:lnTo>
                  <a:pt x="3327035" y="0"/>
                </a:lnTo>
                <a:lnTo>
                  <a:pt x="3327035" y="3830253"/>
                </a:lnTo>
                <a:lnTo>
                  <a:pt x="0" y="38302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736" r="0" b="-1003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0687873" y="6215083"/>
            <a:ext cx="2924865" cy="4387297"/>
          </a:xfrm>
          <a:custGeom>
            <a:avLst/>
            <a:gdLst/>
            <a:ahLst/>
            <a:cxnLst/>
            <a:rect r="r" b="b" t="t" l="l"/>
            <a:pathLst>
              <a:path h="4387297" w="2924865">
                <a:moveTo>
                  <a:pt x="0" y="0"/>
                </a:moveTo>
                <a:lnTo>
                  <a:pt x="2924865" y="0"/>
                </a:lnTo>
                <a:lnTo>
                  <a:pt x="2924865" y="4387297"/>
                </a:lnTo>
                <a:lnTo>
                  <a:pt x="0" y="4387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887354" y="378976"/>
            <a:ext cx="4152996" cy="2770608"/>
          </a:xfrm>
          <a:custGeom>
            <a:avLst/>
            <a:gdLst/>
            <a:ahLst/>
            <a:cxnLst/>
            <a:rect r="r" b="b" t="t" l="l"/>
            <a:pathLst>
              <a:path h="2770608" w="4152996">
                <a:moveTo>
                  <a:pt x="0" y="0"/>
                </a:moveTo>
                <a:lnTo>
                  <a:pt x="4152996" y="0"/>
                </a:lnTo>
                <a:lnTo>
                  <a:pt x="4152996" y="2770608"/>
                </a:lnTo>
                <a:lnTo>
                  <a:pt x="0" y="2770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61644" y="378976"/>
            <a:ext cx="8449485" cy="6106892"/>
          </a:xfrm>
          <a:custGeom>
            <a:avLst/>
            <a:gdLst/>
            <a:ahLst/>
            <a:cxnLst/>
            <a:rect r="r" b="b" t="t" l="l"/>
            <a:pathLst>
              <a:path h="6106892" w="8449485">
                <a:moveTo>
                  <a:pt x="0" y="0"/>
                </a:moveTo>
                <a:lnTo>
                  <a:pt x="8449485" y="0"/>
                </a:lnTo>
                <a:lnTo>
                  <a:pt x="8449485" y="6106892"/>
                </a:lnTo>
                <a:lnTo>
                  <a:pt x="0" y="61068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6" t="-837" r="0" b="-658"/>
            </a:stretch>
          </a:blipFill>
          <a:ln w="857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854907" y="4384248"/>
            <a:ext cx="3097187" cy="4024483"/>
          </a:xfrm>
          <a:custGeom>
            <a:avLst/>
            <a:gdLst/>
            <a:ahLst/>
            <a:cxnLst/>
            <a:rect r="r" b="b" t="t" l="l"/>
            <a:pathLst>
              <a:path h="4024483" w="3097187">
                <a:moveTo>
                  <a:pt x="0" y="0"/>
                </a:moveTo>
                <a:lnTo>
                  <a:pt x="3097187" y="0"/>
                </a:lnTo>
                <a:lnTo>
                  <a:pt x="3097187" y="4024483"/>
                </a:lnTo>
                <a:lnTo>
                  <a:pt x="0" y="40244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7017" r="0" b="-17017"/>
            </a:stretch>
          </a:blipFill>
        </p:spPr>
      </p:sp>
      <p:sp>
        <p:nvSpPr>
          <p:cNvPr name="TextBox 9" id="9"/>
          <p:cNvSpPr txBox="true"/>
          <p:nvPr/>
        </p:nvSpPr>
        <p:spPr>
          <a:xfrm rot="-5400000">
            <a:off x="-4082761" y="4510439"/>
            <a:ext cx="9529048" cy="1266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278"/>
              </a:lnSpc>
            </a:pPr>
            <a:r>
              <a:rPr lang="en-US" sz="6627">
                <a:solidFill>
                  <a:srgbClr val="000000"/>
                </a:solidFill>
                <a:latin typeface="The Seasons Bold"/>
              </a:rPr>
              <a:t>JEDÁLNIČEK ,,NA MIERU”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D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613507"/>
            <a:ext cx="8342772" cy="2673493"/>
            <a:chOff x="0" y="0"/>
            <a:chExt cx="2197273" cy="7041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7273" cy="704130"/>
            </a:xfrm>
            <a:custGeom>
              <a:avLst/>
              <a:gdLst/>
              <a:ahLst/>
              <a:cxnLst/>
              <a:rect r="r" b="b" t="t" l="l"/>
              <a:pathLst>
                <a:path h="704130" w="2197273">
                  <a:moveTo>
                    <a:pt x="0" y="0"/>
                  </a:moveTo>
                  <a:lnTo>
                    <a:pt x="2197273" y="0"/>
                  </a:lnTo>
                  <a:lnTo>
                    <a:pt x="2197273" y="704130"/>
                  </a:lnTo>
                  <a:lnTo>
                    <a:pt x="0" y="704130"/>
                  </a:lnTo>
                  <a:close/>
                </a:path>
              </a:pathLst>
            </a:custGeom>
            <a:solidFill>
              <a:srgbClr val="F1EFE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197273" cy="7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281983" y="1277188"/>
            <a:ext cx="7045313" cy="2673493"/>
            <a:chOff x="0" y="0"/>
            <a:chExt cx="1855556" cy="7041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55556" cy="704130"/>
            </a:xfrm>
            <a:custGeom>
              <a:avLst/>
              <a:gdLst/>
              <a:ahLst/>
              <a:cxnLst/>
              <a:rect r="r" b="b" t="t" l="l"/>
              <a:pathLst>
                <a:path h="704130" w="1855556">
                  <a:moveTo>
                    <a:pt x="0" y="0"/>
                  </a:moveTo>
                  <a:lnTo>
                    <a:pt x="1855556" y="0"/>
                  </a:lnTo>
                  <a:lnTo>
                    <a:pt x="1855556" y="704130"/>
                  </a:lnTo>
                  <a:lnTo>
                    <a:pt x="0" y="704130"/>
                  </a:lnTo>
                  <a:close/>
                </a:path>
              </a:pathLst>
            </a:custGeom>
            <a:solidFill>
              <a:srgbClr val="F1EFE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855556" cy="761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587228" y="400066"/>
            <a:ext cx="4434821" cy="4427736"/>
          </a:xfrm>
          <a:custGeom>
            <a:avLst/>
            <a:gdLst/>
            <a:ahLst/>
            <a:cxnLst/>
            <a:rect r="r" b="b" t="t" l="l"/>
            <a:pathLst>
              <a:path h="4427736" w="4434821">
                <a:moveTo>
                  <a:pt x="0" y="0"/>
                </a:moveTo>
                <a:lnTo>
                  <a:pt x="4434821" y="0"/>
                </a:lnTo>
                <a:lnTo>
                  <a:pt x="4434821" y="4427737"/>
                </a:lnTo>
                <a:lnTo>
                  <a:pt x="0" y="4427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44000" y="5386068"/>
            <a:ext cx="8115300" cy="4479327"/>
          </a:xfrm>
          <a:custGeom>
            <a:avLst/>
            <a:gdLst/>
            <a:ahLst/>
            <a:cxnLst/>
            <a:rect r="r" b="b" t="t" l="l"/>
            <a:pathLst>
              <a:path h="4479327" w="8115300">
                <a:moveTo>
                  <a:pt x="0" y="0"/>
                </a:moveTo>
                <a:lnTo>
                  <a:pt x="8115300" y="0"/>
                </a:lnTo>
                <a:lnTo>
                  <a:pt x="8115300" y="4479327"/>
                </a:lnTo>
                <a:lnTo>
                  <a:pt x="0" y="44793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6667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967427" y="4058880"/>
            <a:ext cx="8176573" cy="1694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93"/>
              </a:lnSpc>
            </a:pPr>
            <a:r>
              <a:rPr lang="en-US" sz="2423">
                <a:solidFill>
                  <a:srgbClr val="000000"/>
                </a:solidFill>
                <a:latin typeface="Public Sans"/>
              </a:rPr>
              <a:t>Pohyb v tehotenstve je veľmi dôležitý. Tehotenstvo je pre ženské telo veľmi náročne. Prichádzajú s nim bolesti chrbta, ktoré sú najčastejším problémom tehotných. Ponúkame cvičenia na uvoľnenie chrbtice  a celého tela.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1332899"/>
            <a:ext cx="8533642" cy="2617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871"/>
              </a:lnSpc>
            </a:pPr>
            <a:r>
              <a:rPr lang="en-US" sz="7051" spc="352">
                <a:solidFill>
                  <a:srgbClr val="000000"/>
                </a:solidFill>
                <a:latin typeface="The Seasons Bold"/>
              </a:rPr>
              <a:t>CVIKY PRE TEHOTNÉ ŽENY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69925"/>
            <a:ext cx="461369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0">
                <a:solidFill>
                  <a:srgbClr val="000000"/>
                </a:solidFill>
                <a:latin typeface="Public Sans"/>
              </a:rPr>
              <a:t>FITHELL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08973" y="7505364"/>
            <a:ext cx="8279027" cy="2781636"/>
            <a:chOff x="0" y="0"/>
            <a:chExt cx="2180484" cy="7326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0485" cy="732612"/>
            </a:xfrm>
            <a:custGeom>
              <a:avLst/>
              <a:gdLst/>
              <a:ahLst/>
              <a:cxnLst/>
              <a:rect r="r" b="b" t="t" l="l"/>
              <a:pathLst>
                <a:path h="732612" w="2180485">
                  <a:moveTo>
                    <a:pt x="0" y="0"/>
                  </a:moveTo>
                  <a:lnTo>
                    <a:pt x="2180485" y="0"/>
                  </a:lnTo>
                  <a:lnTo>
                    <a:pt x="2180485" y="732612"/>
                  </a:lnTo>
                  <a:lnTo>
                    <a:pt x="0" y="732612"/>
                  </a:lnTo>
                  <a:close/>
                </a:path>
              </a:pathLst>
            </a:custGeom>
            <a:solidFill>
              <a:srgbClr val="E1DD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180484" cy="7897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985290" y="1931620"/>
            <a:ext cx="3110100" cy="4773369"/>
          </a:xfrm>
          <a:custGeom>
            <a:avLst/>
            <a:gdLst/>
            <a:ahLst/>
            <a:cxnLst/>
            <a:rect r="r" b="b" t="t" l="l"/>
            <a:pathLst>
              <a:path h="4773369" w="3110100">
                <a:moveTo>
                  <a:pt x="0" y="0"/>
                </a:moveTo>
                <a:lnTo>
                  <a:pt x="3110100" y="0"/>
                </a:lnTo>
                <a:lnTo>
                  <a:pt x="3110100" y="4773369"/>
                </a:lnTo>
                <a:lnTo>
                  <a:pt x="0" y="477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74" r="0" b="-201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08836" y="6040467"/>
            <a:ext cx="7146523" cy="3888549"/>
          </a:xfrm>
          <a:custGeom>
            <a:avLst/>
            <a:gdLst/>
            <a:ahLst/>
            <a:cxnLst/>
            <a:rect r="r" b="b" t="t" l="l"/>
            <a:pathLst>
              <a:path h="3888549" w="7146523">
                <a:moveTo>
                  <a:pt x="0" y="0"/>
                </a:moveTo>
                <a:lnTo>
                  <a:pt x="7146523" y="0"/>
                </a:lnTo>
                <a:lnTo>
                  <a:pt x="7146523" y="3888550"/>
                </a:lnTo>
                <a:lnTo>
                  <a:pt x="0" y="3888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6667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1028700" y="1191949"/>
            <a:ext cx="14687085" cy="1284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321"/>
              </a:lnSpc>
            </a:pPr>
            <a:r>
              <a:rPr lang="en-US" sz="6658" spc="332">
                <a:solidFill>
                  <a:srgbClr val="000000"/>
                </a:solidFill>
                <a:latin typeface="The Seasons Bold"/>
              </a:rPr>
              <a:t>CVIKY PRE SENIOROV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69925"/>
            <a:ext cx="461369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0">
                <a:solidFill>
                  <a:srgbClr val="000000"/>
                </a:solidFill>
                <a:latin typeface="Public Sans"/>
              </a:rPr>
              <a:t>FITHELL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857554"/>
            <a:ext cx="6258283" cy="285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22"/>
              </a:lnSpc>
            </a:pPr>
            <a:r>
              <a:rPr lang="en-US" sz="2730" spc="273">
                <a:solidFill>
                  <a:srgbClr val="000000"/>
                </a:solidFill>
                <a:latin typeface="Public Sans"/>
              </a:rPr>
              <a:t>CVIČENIE NAPOMÁHA:</a:t>
            </a:r>
          </a:p>
          <a:p>
            <a:pPr marL="589469" indent="-294734" lvl="1">
              <a:lnSpc>
                <a:spcPts val="3822"/>
              </a:lnSpc>
              <a:buFont typeface="Arial"/>
              <a:buChar char="•"/>
            </a:pPr>
            <a:r>
              <a:rPr lang="en-US" sz="2730" spc="273">
                <a:solidFill>
                  <a:srgbClr val="000000"/>
                </a:solidFill>
                <a:latin typeface="Public Sans"/>
              </a:rPr>
              <a:t>ZOSILNIEŤ</a:t>
            </a:r>
          </a:p>
          <a:p>
            <a:pPr marL="589469" indent="-294734" lvl="1">
              <a:lnSpc>
                <a:spcPts val="3822"/>
              </a:lnSpc>
              <a:buFont typeface="Arial"/>
              <a:buChar char="•"/>
            </a:pPr>
            <a:r>
              <a:rPr lang="en-US" sz="2730" spc="273">
                <a:solidFill>
                  <a:srgbClr val="000000"/>
                </a:solidFill>
                <a:latin typeface="Public Sans"/>
              </a:rPr>
              <a:t>spevniť kostné tkanivo</a:t>
            </a:r>
          </a:p>
          <a:p>
            <a:pPr marL="589469" indent="-294734" lvl="1">
              <a:lnSpc>
                <a:spcPts val="3822"/>
              </a:lnSpc>
              <a:buFont typeface="Arial"/>
              <a:buChar char="•"/>
            </a:pPr>
            <a:r>
              <a:rPr lang="en-US" sz="2730" spc="273">
                <a:solidFill>
                  <a:srgbClr val="000000"/>
                </a:solidFill>
                <a:latin typeface="Public Sans"/>
              </a:rPr>
              <a:t>zlepšiť rovnováhu</a:t>
            </a:r>
          </a:p>
          <a:p>
            <a:pPr marL="589469" indent="-294734" lvl="1">
              <a:lnSpc>
                <a:spcPts val="3822"/>
              </a:lnSpc>
              <a:buFont typeface="Arial"/>
              <a:buChar char="•"/>
            </a:pPr>
            <a:r>
              <a:rPr lang="en-US" sz="2730" spc="273">
                <a:solidFill>
                  <a:srgbClr val="000000"/>
                </a:solidFill>
                <a:latin typeface="Public Sans"/>
              </a:rPr>
              <a:t>znížiť riziko pádu</a:t>
            </a:r>
          </a:p>
          <a:p>
            <a:pPr marL="589469" indent="-294734" lvl="1">
              <a:lnSpc>
                <a:spcPts val="3822"/>
              </a:lnSpc>
              <a:buFont typeface="Arial"/>
              <a:buChar char="•"/>
            </a:pPr>
            <a:r>
              <a:rPr lang="en-US" sz="2730" spc="273">
                <a:solidFill>
                  <a:srgbClr val="000000"/>
                </a:solidFill>
                <a:latin typeface="Public Sans"/>
              </a:rPr>
              <a:t>predchádzať vzniku ochorení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5300536"/>
            <a:chOff x="0" y="0"/>
            <a:chExt cx="4816593" cy="13960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396026"/>
            </a:xfrm>
            <a:custGeom>
              <a:avLst/>
              <a:gdLst/>
              <a:ahLst/>
              <a:cxnLst/>
              <a:rect r="r" b="b" t="t" l="l"/>
              <a:pathLst>
                <a:path h="139602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96026"/>
                  </a:lnTo>
                  <a:lnTo>
                    <a:pt x="0" y="1396026"/>
                  </a:lnTo>
                  <a:close/>
                </a:path>
              </a:pathLst>
            </a:custGeom>
            <a:solidFill>
              <a:srgbClr val="E1DD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16593" cy="14531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pic>
        <p:nvPicPr>
          <p:cNvPr name="Picture 5" id="5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20528" r="0" b="20528"/>
          <a:stretch>
            <a:fillRect/>
          </a:stretch>
        </p:blipFill>
        <p:spPr>
          <a:xfrm flipH="false" flipV="false" rot="0">
            <a:off x="3686703" y="0"/>
            <a:ext cx="9817062" cy="102870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669925"/>
            <a:ext cx="461369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0">
                <a:solidFill>
                  <a:srgbClr val="000000"/>
                </a:solidFill>
                <a:latin typeface="Public Sans"/>
              </a:rPr>
              <a:t>FITHELL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781096"/>
            <a:ext cx="4251713" cy="7391522"/>
            <a:chOff x="0" y="0"/>
            <a:chExt cx="1119793" cy="19467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19793" cy="1946738"/>
            </a:xfrm>
            <a:custGeom>
              <a:avLst/>
              <a:gdLst/>
              <a:ahLst/>
              <a:cxnLst/>
              <a:rect r="r" b="b" t="t" l="l"/>
              <a:pathLst>
                <a:path h="1946738" w="1119793">
                  <a:moveTo>
                    <a:pt x="0" y="0"/>
                  </a:moveTo>
                  <a:lnTo>
                    <a:pt x="1119793" y="0"/>
                  </a:lnTo>
                  <a:lnTo>
                    <a:pt x="1119793" y="1946738"/>
                  </a:lnTo>
                  <a:lnTo>
                    <a:pt x="0" y="1946738"/>
                  </a:lnTo>
                  <a:close/>
                </a:path>
              </a:pathLst>
            </a:custGeom>
            <a:solidFill>
              <a:srgbClr val="E1DD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119793" cy="20038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21526" y="2343876"/>
            <a:ext cx="4373239" cy="6351645"/>
          </a:xfrm>
          <a:custGeom>
            <a:avLst/>
            <a:gdLst/>
            <a:ahLst/>
            <a:cxnLst/>
            <a:rect r="r" b="b" t="t" l="l"/>
            <a:pathLst>
              <a:path h="6351645" w="4373239">
                <a:moveTo>
                  <a:pt x="0" y="0"/>
                </a:moveTo>
                <a:lnTo>
                  <a:pt x="4373239" y="0"/>
                </a:lnTo>
                <a:lnTo>
                  <a:pt x="4373239" y="6351645"/>
                </a:lnTo>
                <a:lnTo>
                  <a:pt x="0" y="6351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77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72038" y="7409182"/>
            <a:ext cx="523612" cy="523612"/>
          </a:xfrm>
          <a:custGeom>
            <a:avLst/>
            <a:gdLst/>
            <a:ahLst/>
            <a:cxnLst/>
            <a:rect r="r" b="b" t="t" l="l"/>
            <a:pathLst>
              <a:path h="523612" w="523612">
                <a:moveTo>
                  <a:pt x="0" y="0"/>
                </a:moveTo>
                <a:lnTo>
                  <a:pt x="523611" y="0"/>
                </a:lnTo>
                <a:lnTo>
                  <a:pt x="523611" y="523611"/>
                </a:lnTo>
                <a:lnTo>
                  <a:pt x="0" y="523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30726" y="5143500"/>
            <a:ext cx="3444026" cy="3444026"/>
          </a:xfrm>
          <a:custGeom>
            <a:avLst/>
            <a:gdLst/>
            <a:ahLst/>
            <a:cxnLst/>
            <a:rect r="r" b="b" t="t" l="l"/>
            <a:pathLst>
              <a:path h="3444026" w="3444026">
                <a:moveTo>
                  <a:pt x="0" y="0"/>
                </a:moveTo>
                <a:lnTo>
                  <a:pt x="3444027" y="0"/>
                </a:lnTo>
                <a:lnTo>
                  <a:pt x="3444027" y="3444026"/>
                </a:lnTo>
                <a:lnTo>
                  <a:pt x="0" y="3444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669925"/>
            <a:ext cx="461369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0">
                <a:solidFill>
                  <a:srgbClr val="000000"/>
                </a:solidFill>
                <a:latin typeface="Public Sans"/>
              </a:rPr>
              <a:t>FITHELL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03302" y="4986742"/>
            <a:ext cx="2149547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ublic Sans Bold"/>
              </a:rPr>
              <a:t>E-mail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52899" y="4986742"/>
            <a:ext cx="4713574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ublic Sans"/>
              </a:rPr>
              <a:t>oafithell@gmail.com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03302" y="5578837"/>
            <a:ext cx="2149547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ublic Sans Bold"/>
              </a:rPr>
              <a:t>Webstránka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52899" y="5578837"/>
            <a:ext cx="428108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u="sng">
                <a:solidFill>
                  <a:srgbClr val="000000"/>
                </a:solidFill>
                <a:latin typeface="Public Sans"/>
                <a:hlinkClick r:id="rId6" tooltip="https://fithellonline-sk89.webnode.sk"/>
              </a:rPr>
              <a:t>www.fithellonline.sk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603302" y="6166212"/>
            <a:ext cx="2149547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ublic Sans Bold"/>
              </a:rPr>
              <a:t>Telefónne číslo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52899" y="6170932"/>
            <a:ext cx="428108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ublic Sans"/>
              </a:rPr>
              <a:t>+421 901 123 456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03302" y="6764657"/>
            <a:ext cx="2149547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ublic Sans Bold"/>
              </a:rPr>
              <a:t>Adresa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52899" y="6764657"/>
            <a:ext cx="5238736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ublic Sans"/>
              </a:rPr>
              <a:t>Mládežnická 158/5 Sereď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603302" y="3297850"/>
            <a:ext cx="5625229" cy="1203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61"/>
              </a:lnSpc>
            </a:pPr>
            <a:r>
              <a:rPr lang="en-US" sz="6258" spc="312">
                <a:solidFill>
                  <a:srgbClr val="000000"/>
                </a:solidFill>
                <a:latin typeface="The Seasons Bold"/>
              </a:rPr>
              <a:t>KONTAKT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52899" y="7575737"/>
            <a:ext cx="1108025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spc="200">
                <a:solidFill>
                  <a:srgbClr val="000000"/>
                </a:solidFill>
                <a:latin typeface="The Seasons"/>
              </a:rPr>
              <a:t>_fithell_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DAFxiFtTGsE</dc:identifier>
  <dcterms:modified xsi:type="dcterms:W3CDTF">2011-08-01T06:04:30Z</dcterms:modified>
  <cp:revision>1</cp:revision>
  <dc:title>Beige Minimalist Neutral Company Presentation</dc:title>
</cp:coreProperties>
</file>