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6" r:id="rId4"/>
    <p:sldId id="268" r:id="rId5"/>
    <p:sldId id="261" r:id="rId6"/>
    <p:sldId id="269" r:id="rId7"/>
    <p:sldId id="262" r:id="rId8"/>
    <p:sldId id="270" r:id="rId9"/>
    <p:sldId id="275" r:id="rId10"/>
    <p:sldId id="273" r:id="rId11"/>
    <p:sldId id="277" r:id="rId12"/>
    <p:sldId id="283" r:id="rId13"/>
    <p:sldId id="263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015522-2F2B-44CD-AD3D-9794F185B9A5}" v="966" dt="2023-02-07T17:04:23.074"/>
    <p1510:client id="{635E137B-F610-4E40-8449-9E8452949FEE}" v="83" dt="2023-02-09T14:46:16.862"/>
    <p1510:client id="{9F9FC9AC-1E3F-4C21-92D0-F1521F1D5806}" v="1164" dt="2023-02-08T18:55:08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EC2B6-A495-45B1-92BE-56C2390C3408}" type="datetimeFigureOut">
              <a:rPr lang="sk-SK" smtClean="0"/>
              <a:pPr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7B5E-CE5E-45AD-B981-7A14CE66A77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5" descr="Obrázok, na ktorom je rastlina, zelené, zelenina&#10;&#10;Automaticky generovaný popis">
            <a:extLst>
              <a:ext uri="{FF2B5EF4-FFF2-40B4-BE49-F238E27FC236}">
                <a16:creationId xmlns:a16="http://schemas.microsoft.com/office/drawing/2014/main" id="{7727C009-1F90-562D-25E5-2B65623579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1636" r="1636"/>
          <a:stretch/>
        </p:blipFill>
        <p:spPr>
          <a:xfrm>
            <a:off x="248" y="3941"/>
            <a:ext cx="9139405" cy="6848810"/>
          </a:xfr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833EB8A-75EA-4BC6-28B9-3DF8D1BE9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5" t="16364" r="15455" b="15000"/>
          <a:stretch/>
        </p:blipFill>
        <p:spPr>
          <a:xfrm>
            <a:off x="5076056" y="1726545"/>
            <a:ext cx="3429006" cy="34036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0831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AutoShape 4" descr="https://img.freepik.com/premium-photo/set-boxes-with-microgreen-sprouts-purple-green-basil-sunflower-radish-lettuce-black-concrete-background-top-view_71985-8904.jpg?size=626&amp;ext=jpg&amp;ga=GA1.2.507464078.1673426504&amp;semt=sp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3" name="Obdĺžnik 22"/>
          <p:cNvSpPr/>
          <p:nvPr/>
        </p:nvSpPr>
        <p:spPr>
          <a:xfrm>
            <a:off x="785786" y="1571612"/>
            <a:ext cx="5214958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-514350">
              <a:buFont typeface="Wingdings" pitchFamily="2" charset="2"/>
              <a:buChar char="v"/>
            </a:pPr>
            <a:r>
              <a:rPr lang="en-US" sz="2400" dirty="0">
                <a:latin typeface="Arabic Typesetting"/>
                <a:cs typeface="Arabic Typesetting"/>
              </a:rPr>
              <a:t>They supply the body with essential nutrients</a:t>
            </a:r>
            <a:endParaRPr lang="sk-SK" sz="2400" dirty="0">
              <a:latin typeface="Arabic Typesetting"/>
              <a:cs typeface="Arabic Typesetting"/>
            </a:endParaRPr>
          </a:p>
          <a:p>
            <a:pPr indent="-514350">
              <a:buFont typeface="Wingdings" pitchFamily="2" charset="2"/>
              <a:buChar char="v"/>
            </a:pPr>
            <a:r>
              <a:rPr lang="en-US" sz="2400" dirty="0">
                <a:latin typeface="Arabic Typesetting"/>
                <a:cs typeface="Arabic Typesetting"/>
              </a:rPr>
              <a:t>They reduce the risk of developing chronic diseases</a:t>
            </a:r>
            <a:endParaRPr lang="sk-SK" sz="2400" dirty="0">
              <a:latin typeface="Arabic Typesetting"/>
              <a:cs typeface="Arabic Typesetting"/>
            </a:endParaRPr>
          </a:p>
          <a:p>
            <a:pPr indent="-514350">
              <a:buFont typeface="Wingdings" pitchFamily="2" charset="2"/>
              <a:buChar char="v"/>
            </a:pPr>
            <a:r>
              <a:rPr lang="sk-SK" sz="2400" dirty="0" err="1">
                <a:latin typeface="Arabic Typesetting"/>
                <a:cs typeface="Arabic Typesetting"/>
              </a:rPr>
              <a:t>They</a:t>
            </a:r>
            <a:r>
              <a:rPr lang="sk-SK" sz="2400" dirty="0">
                <a:latin typeface="Arabic Typesetting"/>
                <a:cs typeface="Arabic Typesetting"/>
              </a:rPr>
              <a:t> benefit </a:t>
            </a:r>
            <a:r>
              <a:rPr lang="sk-SK" sz="2400" dirty="0" err="1">
                <a:latin typeface="Arabic Typesetting"/>
                <a:cs typeface="Arabic Typesetting"/>
              </a:rPr>
              <a:t>the</a:t>
            </a:r>
            <a:r>
              <a:rPr lang="sk-SK" sz="2400" dirty="0">
                <a:latin typeface="Arabic Typesetting"/>
                <a:cs typeface="Arabic Typesetting"/>
              </a:rPr>
              <a:t> </a:t>
            </a:r>
            <a:r>
              <a:rPr lang="sk-SK" sz="2400" dirty="0" err="1">
                <a:latin typeface="Arabic Typesetting"/>
                <a:cs typeface="Arabic Typesetting"/>
              </a:rPr>
              <a:t>intestines</a:t>
            </a:r>
            <a:r>
              <a:rPr lang="sk-SK" sz="2400" dirty="0">
                <a:latin typeface="Arabic Typesetting"/>
                <a:cs typeface="Arabic Typesetting"/>
              </a:rPr>
              <a:t> </a:t>
            </a:r>
            <a:endParaRPr lang="en-US" sz="2400" dirty="0">
              <a:latin typeface="Arabic Typesetting"/>
              <a:cs typeface="Arabic Typesetting"/>
            </a:endParaRPr>
          </a:p>
          <a:p>
            <a:pPr indent="-514350">
              <a:buFont typeface="Wingdings" pitchFamily="2" charset="2"/>
              <a:buChar char="v"/>
            </a:pPr>
            <a:r>
              <a:rPr lang="sk-SK" sz="2400" dirty="0" err="1">
                <a:latin typeface="Arabic Typesetting"/>
                <a:cs typeface="Arabic Typesetting"/>
              </a:rPr>
              <a:t>They</a:t>
            </a:r>
            <a:r>
              <a:rPr lang="sk-SK" sz="2400" dirty="0">
                <a:latin typeface="Arabic Typesetting"/>
                <a:cs typeface="Arabic Typesetting"/>
              </a:rPr>
              <a:t> </a:t>
            </a:r>
            <a:r>
              <a:rPr lang="en-US" sz="2400" dirty="0">
                <a:latin typeface="Arabic Typesetting"/>
                <a:cs typeface="Arabic Typesetting"/>
              </a:rPr>
              <a:t>support our body's natural </a:t>
            </a:r>
            <a:r>
              <a:rPr lang="en-US" sz="2400" dirty="0" err="1">
                <a:latin typeface="Arabic Typesetting"/>
                <a:cs typeface="Arabic Typesetting"/>
              </a:rPr>
              <a:t>defen</a:t>
            </a:r>
            <a:r>
              <a:rPr lang="sk-SK" sz="2400" dirty="0">
                <a:latin typeface="Arabic Typesetting"/>
                <a:cs typeface="Arabic Typesetting"/>
              </a:rPr>
              <a:t>c</a:t>
            </a:r>
            <a:r>
              <a:rPr lang="en-US" sz="2400" dirty="0">
                <a:latin typeface="Arabic Typesetting"/>
                <a:cs typeface="Arabic Typesetting"/>
              </a:rPr>
              <a:t>es </a:t>
            </a:r>
            <a:endParaRPr lang="sk-SK" sz="2400" dirty="0">
              <a:latin typeface="Arabic Typesetting"/>
              <a:cs typeface="Arabic Typesetting"/>
            </a:endParaRPr>
          </a:p>
          <a:p>
            <a:pPr indent="-514350">
              <a:buFont typeface="Wingdings" pitchFamily="2" charset="2"/>
              <a:buChar char="v"/>
            </a:pPr>
            <a:r>
              <a:rPr lang="en-US" sz="2400" dirty="0">
                <a:latin typeface="Arabic Typesetting"/>
                <a:cs typeface="Arabic Typesetting"/>
              </a:rPr>
              <a:t>They help with weight loss</a:t>
            </a:r>
            <a:r>
              <a:rPr lang="sk-SK" sz="2400" dirty="0">
                <a:latin typeface="Arabic Typesetting"/>
                <a:cs typeface="Arabic Typesetting"/>
              </a:rPr>
              <a:t> </a:t>
            </a:r>
            <a:endParaRPr lang="en-US" sz="2400" dirty="0">
              <a:latin typeface="Arabic Typesetting"/>
              <a:cs typeface="Arabic Typesetting"/>
            </a:endParaRPr>
          </a:p>
          <a:p>
            <a:pPr indent="-514350">
              <a:buFont typeface="Wingdings" pitchFamily="2" charset="2"/>
              <a:buChar char="v"/>
            </a:pPr>
            <a:endParaRPr lang="sk-SK" sz="2400" dirty="0">
              <a:latin typeface="Arabic Typesetting"/>
              <a:cs typeface="Arabic Typesetting"/>
            </a:endParaRPr>
          </a:p>
        </p:txBody>
      </p:sp>
      <p:pic>
        <p:nvPicPr>
          <p:cNvPr id="24" name="Obrázok 23" descr="srdiecko salati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3432947"/>
            <a:ext cx="4286248" cy="2857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Microgreens Kit for the Cultivation of Sprouts | Manufactum"/>
          <p:cNvPicPr>
            <a:picLocks noChangeAspect="1" noChangeArrowheads="1"/>
          </p:cNvPicPr>
          <p:nvPr/>
        </p:nvPicPr>
        <p:blipFill>
          <a:blip r:embed="rId3"/>
          <a:srcRect l="6250" t="17083" r="8333" b="17499"/>
          <a:stretch>
            <a:fillRect/>
          </a:stretch>
        </p:blipFill>
        <p:spPr bwMode="auto">
          <a:xfrm>
            <a:off x="1714480" y="4214818"/>
            <a:ext cx="2643206" cy="2024323"/>
          </a:xfrm>
          <a:prstGeom prst="rect">
            <a:avLst/>
          </a:prstGeom>
          <a:noFill/>
        </p:spPr>
      </p:pic>
      <p:pic>
        <p:nvPicPr>
          <p:cNvPr id="2052" name="Picture 4" descr="Green Radish Microgreens – Leafytarian"/>
          <p:cNvPicPr>
            <a:picLocks noChangeAspect="1" noChangeArrowheads="1"/>
          </p:cNvPicPr>
          <p:nvPr/>
        </p:nvPicPr>
        <p:blipFill>
          <a:blip r:embed="rId4" cstate="print"/>
          <a:srcRect l="10367" t="17906" r="11413" b="19895"/>
          <a:stretch>
            <a:fillRect/>
          </a:stretch>
        </p:blipFill>
        <p:spPr bwMode="auto">
          <a:xfrm>
            <a:off x="6357950" y="1285860"/>
            <a:ext cx="2143140" cy="1704183"/>
          </a:xfrm>
          <a:prstGeom prst="rect">
            <a:avLst/>
          </a:prstGeom>
          <a:noFill/>
        </p:spPr>
      </p:pic>
      <p:sp>
        <p:nvSpPr>
          <p:cNvPr id="9" name="Obdĺžnik 8"/>
          <p:cNvSpPr/>
          <p:nvPr/>
        </p:nvSpPr>
        <p:spPr>
          <a:xfrm>
            <a:off x="2214546" y="571480"/>
            <a:ext cx="4754828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abic Typesetting"/>
                <a:ea typeface="+mj-ea"/>
                <a:cs typeface="Arabic Typesetting"/>
              </a:rPr>
              <a:t>BENEFITS OF OUR MICRO</a:t>
            </a:r>
            <a:r>
              <a:rPr lang="sk-SK" sz="3200" b="1" dirty="0">
                <a:solidFill>
                  <a:prstClr val="black"/>
                </a:solidFill>
                <a:latin typeface="Arabic Typesetting"/>
                <a:ea typeface="+mj-ea"/>
                <a:cs typeface="Arabic Typesetting"/>
              </a:rPr>
              <a:t>GREENS </a:t>
            </a:r>
          </a:p>
        </p:txBody>
      </p:sp>
    </p:spTree>
    <p:extLst>
      <p:ext uri="{BB962C8B-B14F-4D97-AF65-F5344CB8AC3E}">
        <p14:creationId xmlns:p14="http://schemas.microsoft.com/office/powerpoint/2010/main" val="223597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24F716B-3D30-411B-BE6A-1DB415162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84" y="0"/>
            <a:ext cx="4851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45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4616B-04D6-6EC8-4E75-578135D8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19" y="330243"/>
            <a:ext cx="2924701" cy="114111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3200" dirty="0">
                <a:latin typeface="Arabic Typesetting"/>
                <a:ea typeface="+mn-ea"/>
                <a:cs typeface="Arabic Typesetting"/>
              </a:rPr>
              <a:t>KONTAKT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5D17EB49-565D-2CCC-1FAC-5188F55FDB17}"/>
              </a:ext>
            </a:extLst>
          </p:cNvPr>
          <p:cNvSpPr txBox="1"/>
          <p:nvPr/>
        </p:nvSpPr>
        <p:spPr>
          <a:xfrm>
            <a:off x="2071670" y="2357430"/>
            <a:ext cx="29384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b="1" dirty="0">
                <a:latin typeface="Arabic Typesetting"/>
                <a:cs typeface="Arabic Typesetting"/>
              </a:rPr>
              <a:t>evergreen_sro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88CC9BA-998B-F684-D43B-92E798705A7D}"/>
              </a:ext>
            </a:extLst>
          </p:cNvPr>
          <p:cNvSpPr txBox="1"/>
          <p:nvPr/>
        </p:nvSpPr>
        <p:spPr>
          <a:xfrm>
            <a:off x="2071670" y="3357562"/>
            <a:ext cx="29384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b="1" dirty="0" err="1">
                <a:latin typeface="Arabic Typesetting"/>
                <a:cs typeface="Arabic Typesetting"/>
              </a:rPr>
              <a:t>EverGreen</a:t>
            </a:r>
            <a:r>
              <a:rPr lang="sk-SK" sz="2400" b="1" dirty="0">
                <a:latin typeface="Arabic Typesetting"/>
                <a:cs typeface="Arabic Typesetting"/>
              </a:rPr>
              <a:t> s. r. o.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B3C9626C-4437-8C0B-8C4F-80743F3BA109}"/>
              </a:ext>
            </a:extLst>
          </p:cNvPr>
          <p:cNvSpPr txBox="1"/>
          <p:nvPr/>
        </p:nvSpPr>
        <p:spPr>
          <a:xfrm>
            <a:off x="2071670" y="428625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b="1" dirty="0">
                <a:latin typeface="Arabic Typesetting"/>
                <a:cs typeface="Arabic Typesetting"/>
              </a:rPr>
              <a:t>+421 911 833 008​</a:t>
            </a:r>
          </a:p>
        </p:txBody>
      </p:sp>
      <p:pic>
        <p:nvPicPr>
          <p:cNvPr id="6" name="Obrázok 6">
            <a:extLst>
              <a:ext uri="{FF2B5EF4-FFF2-40B4-BE49-F238E27FC236}">
                <a16:creationId xmlns:a16="http://schemas.microsoft.com/office/drawing/2014/main" id="{8572C7EB-6CC9-9662-8E33-B76E828BC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2214554"/>
            <a:ext cx="714375" cy="704850"/>
          </a:xfrm>
          <a:prstGeom prst="rect">
            <a:avLst/>
          </a:prstGeom>
        </p:spPr>
      </p:pic>
      <p:pic>
        <p:nvPicPr>
          <p:cNvPr id="7" name="Obrázok 7" descr="Obrázok, na ktorom je text, sada prvej pomoci&#10;&#10;Automaticky generovaný popis">
            <a:extLst>
              <a:ext uri="{FF2B5EF4-FFF2-40B4-BE49-F238E27FC236}">
                <a16:creationId xmlns:a16="http://schemas.microsoft.com/office/drawing/2014/main" id="{008A4D05-9CFC-7CEE-4DB9-8E10DF4F7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3214686"/>
            <a:ext cx="714375" cy="704850"/>
          </a:xfrm>
          <a:prstGeom prst="rect">
            <a:avLst/>
          </a:prstGeom>
        </p:spPr>
      </p:pic>
      <p:pic>
        <p:nvPicPr>
          <p:cNvPr id="8" name="Obrázok 8">
            <a:extLst>
              <a:ext uri="{FF2B5EF4-FFF2-40B4-BE49-F238E27FC236}">
                <a16:creationId xmlns:a16="http://schemas.microsoft.com/office/drawing/2014/main" id="{E092D9A8-118C-B7C8-A7F7-58DEC3FDB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4286256"/>
            <a:ext cx="581025" cy="552450"/>
          </a:xfrm>
          <a:prstGeom prst="rect">
            <a:avLst/>
          </a:prstGeom>
        </p:spPr>
      </p:pic>
      <p:pic>
        <p:nvPicPr>
          <p:cNvPr id="14" name="Obrázok 11" descr="Obrázok, na ktorom je zelenina, rastlina, čerstvé&#10;&#10;Automaticky generovaný popis">
            <a:extLst>
              <a:ext uri="{FF2B5EF4-FFF2-40B4-BE49-F238E27FC236}">
                <a16:creationId xmlns:a16="http://schemas.microsoft.com/office/drawing/2014/main" id="{A501F021-D874-9C90-020E-095010E9E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445" y="35611"/>
            <a:ext cx="2318166" cy="2318166"/>
          </a:xfrm>
          <a:prstGeom prst="rect">
            <a:avLst/>
          </a:prstGeom>
        </p:spPr>
      </p:pic>
      <p:pic>
        <p:nvPicPr>
          <p:cNvPr id="16" name="Obrázok 15" descr="Obrázok, na ktorom je zelené, rastlina, zelenina, nakrájané&#10;&#10;Automaticky generovaný popis">
            <a:extLst>
              <a:ext uri="{FF2B5EF4-FFF2-40B4-BE49-F238E27FC236}">
                <a16:creationId xmlns:a16="http://schemas.microsoft.com/office/drawing/2014/main" id="{C0EAFCDE-6524-6810-07C8-68A6C8D724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5" b="6455"/>
          <a:stretch/>
        </p:blipFill>
        <p:spPr>
          <a:xfrm>
            <a:off x="5291114" y="2344587"/>
            <a:ext cx="2306691" cy="2168530"/>
          </a:xfrm>
          <a:prstGeom prst="rect">
            <a:avLst/>
          </a:prstGeom>
        </p:spPr>
      </p:pic>
      <p:pic>
        <p:nvPicPr>
          <p:cNvPr id="18" name="Obrázok 17" descr="Obrázok, na ktorom je rastlina, ovocie, rambután, čerstvé&#10;&#10;Automaticky generovaný popis">
            <a:extLst>
              <a:ext uri="{FF2B5EF4-FFF2-40B4-BE49-F238E27FC236}">
                <a16:creationId xmlns:a16="http://schemas.microsoft.com/office/drawing/2014/main" id="{1D2AFBF4-0C27-6A5D-1552-1D35856C8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445" y="4412326"/>
            <a:ext cx="2467502" cy="244452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769B4FC-A452-4916-B713-6EA1DFE0A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5229050"/>
            <a:ext cx="1141111" cy="114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28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Microgreen sprouts, seeds and beans lying on white background, healthy nutrition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40" name="AutoShape 4" descr="https://img.freepik.com/premium-photo/set-boxes-with-microgreen-sprouts-purple-green-basil-sunflower-radish-lettuce-black-concrete-background-top-view_71985-8904.jpg?size=626&amp;ext=jpg&amp;ga=GA1.2.507464078.1673426504&amp;semt=sp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3857620" y="2643182"/>
            <a:ext cx="1478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b="1" dirty="0">
                <a:solidFill>
                  <a:prstClr val="black"/>
                </a:solidFill>
                <a:latin typeface="Arabic Typesetting"/>
                <a:ea typeface="+mj-ea"/>
                <a:cs typeface="Arabic Typesetting"/>
              </a:rPr>
              <a:t>SLOGAN</a:t>
            </a:r>
            <a:endParaRPr lang="sk-SK" sz="2000" dirty="0"/>
          </a:p>
        </p:txBody>
      </p:sp>
      <p:sp>
        <p:nvSpPr>
          <p:cNvPr id="10" name="Obdĺžnik 9"/>
          <p:cNvSpPr/>
          <p:nvPr/>
        </p:nvSpPr>
        <p:spPr>
          <a:xfrm>
            <a:off x="2714612" y="3429000"/>
            <a:ext cx="3672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sz="3200" b="1" dirty="0">
                <a:solidFill>
                  <a:prstClr val="black"/>
                </a:solidFill>
                <a:latin typeface="Arabic Typesetting"/>
                <a:cs typeface="Arabic Typesetting"/>
              </a:rPr>
              <a:t>„Zdravie z pohodlia domova.“</a:t>
            </a:r>
          </a:p>
        </p:txBody>
      </p:sp>
      <p:sp>
        <p:nvSpPr>
          <p:cNvPr id="2052" name="AutoShape 4" descr="A Grade Bangalore Radish Microgreens, Box, 800gm at Rs 1140/month in  Bengalu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54" name="AutoShape 6" descr="A Grade Bangalore Radish Microgreens, Box, 800gm at Rs 1140/month in  Bengalu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56" name="AutoShape 8" descr="A Grade Bangalore Radish Microgreens, Box, 800gm at Rs 1140/month in  Bengalu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58" name="AutoShape 10" descr="A Grade Bangalore Radish Microgreens, Box, 800gm at Rs 1140/month in  Bengalu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Microgreen sprouts, seeds and beans lying on white background, healthy nutrition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40" name="AutoShape 4" descr="https://img.freepik.com/premium-photo/set-boxes-with-microgreen-sprouts-purple-green-basil-sunflower-radish-lettuce-black-concrete-background-top-view_71985-8904.jpg?size=626&amp;ext=jpg&amp;ga=GA1.2.507464078.1673426504&amp;semt=sp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3857620" y="2643182"/>
            <a:ext cx="137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b="1" dirty="0">
                <a:solidFill>
                  <a:prstClr val="black"/>
                </a:solidFill>
                <a:latin typeface="Arabic Typesetting"/>
                <a:ea typeface="+mj-ea"/>
                <a:cs typeface="Arabic Typesetting"/>
              </a:rPr>
              <a:t>MOTTO</a:t>
            </a:r>
            <a:endParaRPr lang="sk-SK" sz="2000" dirty="0"/>
          </a:p>
        </p:txBody>
      </p:sp>
      <p:sp>
        <p:nvSpPr>
          <p:cNvPr id="10" name="Obdĺžnik 9"/>
          <p:cNvSpPr/>
          <p:nvPr/>
        </p:nvSpPr>
        <p:spPr>
          <a:xfrm>
            <a:off x="2428860" y="3429000"/>
            <a:ext cx="43989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abic Typesetting"/>
                <a:cs typeface="Arabic Typesetting"/>
              </a:rPr>
              <a:t>„Health from the comfort of home.“</a:t>
            </a:r>
          </a:p>
          <a:p>
            <a:endParaRPr lang="sk-SK" sz="3200" b="1" dirty="0">
              <a:solidFill>
                <a:prstClr val="black"/>
              </a:solidFill>
              <a:latin typeface="Arabic Typesetting"/>
              <a:cs typeface="Arabic Typesetting"/>
            </a:endParaRPr>
          </a:p>
        </p:txBody>
      </p:sp>
      <p:sp>
        <p:nvSpPr>
          <p:cNvPr id="2052" name="AutoShape 4" descr="A Grade Bangalore Radish Microgreens, Box, 800gm at Rs 1140/month in  Bengalu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54" name="AutoShape 6" descr="A Grade Bangalore Radish Microgreens, Box, 800gm at Rs 1140/month in  Bengalu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56" name="AutoShape 8" descr="A Grade Bangalore Radish Microgreens, Box, 800gm at Rs 1140/month in  Bengalu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58" name="AutoShape 10" descr="A Grade Bangalore Radish Microgreens, Box, 800gm at Rs 1140/month in  Bengalu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4616B-04D6-6EC8-4E75-578135D8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579" y="573222"/>
            <a:ext cx="2924701" cy="114111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3200" dirty="0">
                <a:latin typeface="Arabic Typesetting"/>
                <a:ea typeface="+mn-ea"/>
                <a:cs typeface="Arabic Typesetting"/>
              </a:rPr>
              <a:t>PREDMET NÁŠHO PODNIKANIA</a:t>
            </a:r>
            <a:endParaRPr lang="sk-SK" dirty="0">
              <a:ea typeface="+mn-ea"/>
            </a:endParaRPr>
          </a:p>
        </p:txBody>
      </p:sp>
      <p:pic>
        <p:nvPicPr>
          <p:cNvPr id="27" name="Obrázok 27" descr="Obrázok, na ktorom je rastlina, zelenina&#10;&#10;Automaticky generovaný popis">
            <a:extLst>
              <a:ext uri="{FF2B5EF4-FFF2-40B4-BE49-F238E27FC236}">
                <a16:creationId xmlns:a16="http://schemas.microsoft.com/office/drawing/2014/main" id="{E9F9C86E-D4DA-2060-BCAE-55C80226E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009" r="24103" b="334"/>
          <a:stretch/>
        </p:blipFill>
        <p:spPr>
          <a:xfrm>
            <a:off x="0" y="0"/>
            <a:ext cx="5119472" cy="6858594"/>
          </a:xfrm>
          <a:prstGeom prst="rect">
            <a:avLst/>
          </a:prstGeom>
        </p:spPr>
      </p:pic>
      <p:sp>
        <p:nvSpPr>
          <p:cNvPr id="28" name="BlokTextu 27">
            <a:extLst>
              <a:ext uri="{FF2B5EF4-FFF2-40B4-BE49-F238E27FC236}">
                <a16:creationId xmlns:a16="http://schemas.microsoft.com/office/drawing/2014/main" id="{5D17EB49-565D-2CCC-1FAC-5188F55FDB17}"/>
              </a:ext>
            </a:extLst>
          </p:cNvPr>
          <p:cNvSpPr txBox="1"/>
          <p:nvPr/>
        </p:nvSpPr>
        <p:spPr>
          <a:xfrm>
            <a:off x="5429256" y="2000240"/>
            <a:ext cx="343933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k-SK" sz="2400" dirty="0">
                <a:latin typeface="Arabic Typesetting"/>
                <a:cs typeface="Arabic Typesetting"/>
              </a:rPr>
              <a:t>Pestovanie a predaj semienok mikrozeleniny. Naša mikrozelenina má výraznú chuť a obohatí vaše jedlo.</a:t>
            </a:r>
          </a:p>
        </p:txBody>
      </p:sp>
      <p:sp>
        <p:nvSpPr>
          <p:cNvPr id="30" name="Nadpis 1">
            <a:extLst>
              <a:ext uri="{FF2B5EF4-FFF2-40B4-BE49-F238E27FC236}">
                <a16:creationId xmlns:a16="http://schemas.microsoft.com/office/drawing/2014/main" id="{5985AE80-1D41-A58C-C554-A5B6B704831F}"/>
              </a:ext>
            </a:extLst>
          </p:cNvPr>
          <p:cNvSpPr txBox="1">
            <a:spLocks/>
          </p:cNvSpPr>
          <p:nvPr/>
        </p:nvSpPr>
        <p:spPr>
          <a:xfrm>
            <a:off x="5643643" y="3585993"/>
            <a:ext cx="2924701" cy="589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dirty="0">
                <a:latin typeface="Arabic Typesetting"/>
                <a:ea typeface="+mn-ea"/>
                <a:cs typeface="Arabic Typesetting"/>
              </a:rPr>
              <a:t>SÍDLO</a:t>
            </a: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1ADAC5DB-426A-D9AC-6A6C-C2C13A6C3EB3}"/>
              </a:ext>
            </a:extLst>
          </p:cNvPr>
          <p:cNvSpPr txBox="1"/>
          <p:nvPr/>
        </p:nvSpPr>
        <p:spPr>
          <a:xfrm>
            <a:off x="5739124" y="447550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>
                <a:latin typeface="Arabic Typesetting"/>
                <a:cs typeface="Arabic Typesetting"/>
              </a:rPr>
              <a:t>Obchodnej</a:t>
            </a:r>
            <a:r>
              <a:rPr lang="en-US" sz="2400" dirty="0">
                <a:latin typeface="Arabic Typesetting"/>
                <a:cs typeface="Arabic Typesetting"/>
              </a:rPr>
              <a:t> </a:t>
            </a:r>
            <a:r>
              <a:rPr lang="en-US" sz="2400" dirty="0" err="1">
                <a:latin typeface="Arabic Typesetting"/>
                <a:cs typeface="Arabic Typesetting"/>
              </a:rPr>
              <a:t>akadémia</a:t>
            </a:r>
            <a:r>
              <a:rPr lang="en-US" sz="2400" dirty="0">
                <a:latin typeface="Arabic Typesetting"/>
                <a:cs typeface="Arabic Typesetting"/>
              </a:rPr>
              <a:t> </a:t>
            </a:r>
            <a:r>
              <a:rPr lang="en-US" sz="2400" dirty="0" err="1">
                <a:latin typeface="Arabic Typesetting"/>
                <a:cs typeface="Arabic Typesetting"/>
              </a:rPr>
              <a:t>vo</a:t>
            </a:r>
            <a:r>
              <a:rPr lang="en-US" sz="2400" dirty="0">
                <a:latin typeface="Arabic Typesetting"/>
                <a:cs typeface="Arabic Typesetting"/>
              </a:rPr>
              <a:t> </a:t>
            </a:r>
            <a:r>
              <a:rPr lang="en-US" sz="2400" dirty="0" err="1">
                <a:latin typeface="Arabic Typesetting"/>
                <a:cs typeface="Arabic Typesetting"/>
              </a:rPr>
              <a:t>Vranove</a:t>
            </a:r>
            <a:r>
              <a:rPr lang="en-US" sz="2400" dirty="0">
                <a:latin typeface="Arabic Typesetting"/>
                <a:cs typeface="Arabic Typesetting"/>
              </a:rPr>
              <a:t> </a:t>
            </a:r>
            <a:r>
              <a:rPr lang="en-US" sz="2400" dirty="0" err="1">
                <a:latin typeface="Arabic Typesetting"/>
                <a:cs typeface="Arabic Typesetting"/>
              </a:rPr>
              <a:t>nad</a:t>
            </a:r>
            <a:r>
              <a:rPr lang="en-US" sz="2400" dirty="0">
                <a:latin typeface="Arabic Typesetting"/>
                <a:cs typeface="Arabic Typesetting"/>
              </a:rPr>
              <a:t> </a:t>
            </a:r>
            <a:r>
              <a:rPr lang="en-US" sz="2400" dirty="0" err="1">
                <a:latin typeface="Arabic Typesetting"/>
                <a:cs typeface="Arabic Typesetting"/>
              </a:rPr>
              <a:t>Topľou</a:t>
            </a:r>
            <a:r>
              <a:rPr lang="en-US" sz="2400" dirty="0">
                <a:latin typeface="Arabic Typesetting"/>
                <a:cs typeface="Arabic Typesetting"/>
              </a:rPr>
              <a:t>, </a:t>
            </a:r>
            <a:r>
              <a:rPr lang="en-US" sz="2400" dirty="0" err="1">
                <a:latin typeface="Arabic Typesetting"/>
                <a:cs typeface="Arabic Typesetting"/>
              </a:rPr>
              <a:t>Daxnerova</a:t>
            </a:r>
            <a:r>
              <a:rPr lang="en-US" sz="2400" dirty="0">
                <a:latin typeface="Arabic Typesetting"/>
                <a:cs typeface="Arabic Typesetting"/>
              </a:rPr>
              <a:t> 88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68737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4616B-04D6-6EC8-4E75-578135D8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668" y="332656"/>
            <a:ext cx="4137332" cy="111243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3200" dirty="0">
                <a:latin typeface="Arabic Typesetting"/>
                <a:ea typeface="+mn-ea"/>
                <a:cs typeface="Arabic Typesetting"/>
              </a:rPr>
              <a:t>THE SUBJECT OF OUR BUSINESS(ENTERPRISES)</a:t>
            </a:r>
          </a:p>
        </p:txBody>
      </p:sp>
      <p:pic>
        <p:nvPicPr>
          <p:cNvPr id="27" name="Obrázok 27" descr="Obrázok, na ktorom je rastlina, zelenina&#10;&#10;Automaticky generovaný popis">
            <a:extLst>
              <a:ext uri="{FF2B5EF4-FFF2-40B4-BE49-F238E27FC236}">
                <a16:creationId xmlns:a16="http://schemas.microsoft.com/office/drawing/2014/main" id="{E9F9C86E-D4DA-2060-BCAE-55C80226E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009" r="24103" b="334"/>
          <a:stretch/>
        </p:blipFill>
        <p:spPr>
          <a:xfrm>
            <a:off x="0" y="0"/>
            <a:ext cx="5119472" cy="6858594"/>
          </a:xfrm>
          <a:prstGeom prst="rect">
            <a:avLst/>
          </a:prstGeom>
        </p:spPr>
      </p:pic>
      <p:sp>
        <p:nvSpPr>
          <p:cNvPr id="28" name="BlokTextu 27">
            <a:extLst>
              <a:ext uri="{FF2B5EF4-FFF2-40B4-BE49-F238E27FC236}">
                <a16:creationId xmlns:a16="http://schemas.microsoft.com/office/drawing/2014/main" id="{5D17EB49-565D-2CCC-1FAC-5188F55FDB17}"/>
              </a:ext>
            </a:extLst>
          </p:cNvPr>
          <p:cNvSpPr txBox="1"/>
          <p:nvPr/>
        </p:nvSpPr>
        <p:spPr>
          <a:xfrm>
            <a:off x="5256019" y="1832752"/>
            <a:ext cx="375596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rabic Typesetting"/>
                <a:cs typeface="Arabic Typesetting"/>
              </a:rPr>
              <a:t>Cultivation and </a:t>
            </a:r>
            <a:r>
              <a:rPr lang="sk-SK" sz="2400" dirty="0">
                <a:latin typeface="Arabic Typesetting"/>
                <a:cs typeface="Arabic Typesetting"/>
              </a:rPr>
              <a:t>the </a:t>
            </a:r>
            <a:r>
              <a:rPr lang="en-US" sz="2400" dirty="0">
                <a:latin typeface="Arabic Typesetting"/>
                <a:cs typeface="Arabic Typesetting"/>
              </a:rPr>
              <a:t>sale of</a:t>
            </a:r>
            <a:endParaRPr lang="sk-SK" sz="2400" dirty="0">
              <a:latin typeface="Arabic Typesetting"/>
              <a:cs typeface="Arabic Typesetting"/>
            </a:endParaRPr>
          </a:p>
          <a:p>
            <a:pPr algn="ctr"/>
            <a:r>
              <a:rPr lang="sk-SK" sz="2400" dirty="0">
                <a:latin typeface="Arabic Typesetting"/>
                <a:cs typeface="Arabic Typesetting"/>
              </a:rPr>
              <a:t>microgreens</a:t>
            </a:r>
            <a:r>
              <a:rPr lang="en-US" sz="2400" dirty="0">
                <a:latin typeface="Arabic Typesetting"/>
                <a:cs typeface="Arabic Typesetting"/>
              </a:rPr>
              <a:t>  seeds.</a:t>
            </a:r>
            <a:endParaRPr lang="sk-SK" sz="2400" dirty="0">
              <a:latin typeface="Arabic Typesetting"/>
              <a:cs typeface="Arabic Typesetting"/>
            </a:endParaRPr>
          </a:p>
          <a:p>
            <a:pPr algn="ctr"/>
            <a:r>
              <a:rPr lang="sk-SK" sz="2400" dirty="0">
                <a:latin typeface="Arabic Typesetting"/>
                <a:cs typeface="Arabic Typesetting"/>
              </a:rPr>
              <a:t> </a:t>
            </a:r>
            <a:r>
              <a:rPr lang="en-US" sz="2400" dirty="0">
                <a:latin typeface="Arabic Typesetting"/>
                <a:cs typeface="Arabic Typesetting"/>
              </a:rPr>
              <a:t>Our microgreens have a distinct taste and will enrich your food</a:t>
            </a:r>
            <a:r>
              <a:rPr lang="sk-SK" sz="2400" dirty="0">
                <a:latin typeface="Arabic Typesetting"/>
                <a:cs typeface="Arabic Typesetting"/>
              </a:rPr>
              <a:t>.</a:t>
            </a:r>
          </a:p>
        </p:txBody>
      </p:sp>
      <p:sp>
        <p:nvSpPr>
          <p:cNvPr id="30" name="Nadpis 1">
            <a:extLst>
              <a:ext uri="{FF2B5EF4-FFF2-40B4-BE49-F238E27FC236}">
                <a16:creationId xmlns:a16="http://schemas.microsoft.com/office/drawing/2014/main" id="{5985AE80-1D41-A58C-C554-A5B6B704831F}"/>
              </a:ext>
            </a:extLst>
          </p:cNvPr>
          <p:cNvSpPr txBox="1">
            <a:spLocks/>
          </p:cNvSpPr>
          <p:nvPr/>
        </p:nvSpPr>
        <p:spPr>
          <a:xfrm>
            <a:off x="5643570" y="3500438"/>
            <a:ext cx="3035877" cy="1026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dirty="0">
                <a:latin typeface="Arabic Typesetting"/>
                <a:ea typeface="+mn-ea"/>
                <a:cs typeface="Arabic Typesetting"/>
              </a:rPr>
              <a:t>HEADQUARTERS</a:t>
            </a: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1ADAC5DB-426A-D9AC-6A6C-C2C13A6C3EB3}"/>
              </a:ext>
            </a:extLst>
          </p:cNvPr>
          <p:cNvSpPr txBox="1"/>
          <p:nvPr/>
        </p:nvSpPr>
        <p:spPr>
          <a:xfrm>
            <a:off x="5500694" y="4786322"/>
            <a:ext cx="326137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k-SK" sz="2400" dirty="0">
                <a:latin typeface="Arabic Typesetting"/>
                <a:cs typeface="Arabic Typesetting"/>
              </a:rPr>
              <a:t>Business </a:t>
            </a:r>
            <a:r>
              <a:rPr lang="sk-SK" sz="2400" dirty="0" err="1">
                <a:latin typeface="Arabic Typesetting"/>
                <a:cs typeface="Arabic Typesetting"/>
              </a:rPr>
              <a:t>Academy</a:t>
            </a:r>
            <a:r>
              <a:rPr lang="sk-SK" sz="2400" dirty="0">
                <a:latin typeface="Arabic Typesetting"/>
                <a:cs typeface="Arabic Typesetting"/>
              </a:rPr>
              <a:t> in </a:t>
            </a:r>
            <a:r>
              <a:rPr lang="en-US" sz="2400" dirty="0" err="1">
                <a:latin typeface="Arabic Typesetting"/>
                <a:cs typeface="Arabic Typesetting"/>
              </a:rPr>
              <a:t>Vranov</a:t>
            </a:r>
            <a:r>
              <a:rPr lang="en-US" sz="2400" dirty="0">
                <a:latin typeface="Arabic Typesetting"/>
                <a:cs typeface="Arabic Typesetting"/>
              </a:rPr>
              <a:t> </a:t>
            </a:r>
            <a:r>
              <a:rPr lang="en-US" sz="2400" dirty="0" err="1">
                <a:latin typeface="Arabic Typesetting"/>
                <a:cs typeface="Arabic Typesetting"/>
              </a:rPr>
              <a:t>nad</a:t>
            </a:r>
            <a:r>
              <a:rPr lang="en-US" sz="2400" dirty="0">
                <a:latin typeface="Arabic Typesetting"/>
                <a:cs typeface="Arabic Typesetting"/>
              </a:rPr>
              <a:t> </a:t>
            </a:r>
            <a:r>
              <a:rPr lang="en-US" sz="2400" dirty="0" err="1">
                <a:latin typeface="Arabic Typesetting"/>
                <a:cs typeface="Arabic Typesetting"/>
              </a:rPr>
              <a:t>Topľou</a:t>
            </a:r>
            <a:r>
              <a:rPr lang="en-US" sz="2400" dirty="0">
                <a:latin typeface="Arabic Typesetting"/>
                <a:cs typeface="Arabic Typesetting"/>
              </a:rPr>
              <a:t>, </a:t>
            </a:r>
            <a:r>
              <a:rPr lang="en-US" sz="2400" dirty="0" err="1">
                <a:latin typeface="Arabic Typesetting"/>
                <a:cs typeface="Arabic Typesetting"/>
              </a:rPr>
              <a:t>Daxnerova</a:t>
            </a:r>
            <a:r>
              <a:rPr lang="en-US" sz="2400" dirty="0">
                <a:latin typeface="Arabic Typesetting"/>
                <a:cs typeface="Arabic Typesetting"/>
              </a:rPr>
              <a:t> 88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68737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3" descr="Obrázok, na ktorom je osoba, jedlo, rastlina&#10;&#10;Automaticky generovaný popis">
            <a:extLst>
              <a:ext uri="{FF2B5EF4-FFF2-40B4-BE49-F238E27FC236}">
                <a16:creationId xmlns:a16="http://schemas.microsoft.com/office/drawing/2014/main" id="{2EE7EA2E-4C42-E9B9-2D87-5CB3C4E92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119" t="333" r="27160" b="167"/>
          <a:stretch/>
        </p:blipFill>
        <p:spPr>
          <a:xfrm>
            <a:off x="-247" y="-1149"/>
            <a:ext cx="5124757" cy="6868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74616B-04D6-6EC8-4E75-578135D8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570" y="142852"/>
            <a:ext cx="2924701" cy="114111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3200" dirty="0">
                <a:latin typeface="Arabic Typesetting"/>
                <a:ea typeface="+mn-ea"/>
                <a:cs typeface="Arabic Typesetting"/>
              </a:rPr>
              <a:t>CIELE FIRMY</a:t>
            </a:r>
            <a:endParaRPr lang="sk-SK" dirty="0">
              <a:ea typeface="+mn-ea"/>
            </a:endParaRP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5D17EB49-565D-2CCC-1FAC-5188F55FDB17}"/>
              </a:ext>
            </a:extLst>
          </p:cNvPr>
          <p:cNvSpPr txBox="1"/>
          <p:nvPr/>
        </p:nvSpPr>
        <p:spPr>
          <a:xfrm>
            <a:off x="5500694" y="1571612"/>
            <a:ext cx="321471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k-SK" sz="2400" dirty="0">
                <a:latin typeface="Arabic Typesetting"/>
                <a:cs typeface="Arabic Typesetting"/>
              </a:rPr>
              <a:t>Našim cieľom je predať Vám kvalitnú </a:t>
            </a:r>
            <a:r>
              <a:rPr lang="sk-SK" sz="2400" dirty="0" err="1">
                <a:latin typeface="Arabic Typesetting"/>
                <a:cs typeface="Arabic Typesetting"/>
              </a:rPr>
              <a:t>mikrozeleninu</a:t>
            </a:r>
            <a:r>
              <a:rPr lang="sk-SK" sz="2400" dirty="0">
                <a:latin typeface="Arabic Typesetting"/>
                <a:cs typeface="Arabic Typesetting"/>
              </a:rPr>
              <a:t>, ktorú si môžete vypestovať aj v pohodlí domova na slnečnom parapete.</a:t>
            </a:r>
          </a:p>
          <a:p>
            <a:pPr algn="ctr"/>
            <a:endParaRPr lang="sk-SK" sz="2400" dirty="0">
              <a:latin typeface="Arabic Typesetting"/>
              <a:cs typeface="Arabic Typesetting"/>
            </a:endParaRPr>
          </a:p>
          <a:p>
            <a:pPr algn="ctr"/>
            <a:r>
              <a:rPr lang="sk-SK" sz="2400" dirty="0">
                <a:latin typeface="Arabic Typesetting"/>
                <a:cs typeface="Arabic Typesetting"/>
              </a:rPr>
              <a:t>Chceme motivovať ľudí ku konzumácii zdravých jedál.</a:t>
            </a:r>
          </a:p>
          <a:p>
            <a:pPr algn="ctr"/>
            <a:endParaRPr lang="sk-SK" sz="2400" dirty="0">
              <a:latin typeface="Arabic Typesetting"/>
              <a:cs typeface="Arabic Typesetting"/>
            </a:endParaRPr>
          </a:p>
          <a:p>
            <a:pPr algn="ctr"/>
            <a:r>
              <a:rPr lang="sk-SK" sz="2400" dirty="0">
                <a:latin typeface="Arabic Typesetting"/>
                <a:cs typeface="Arabic Typesetting"/>
              </a:rPr>
              <a:t>Pri balení našich produktov dbáme na obnoviteľnosť zdrojov.</a:t>
            </a:r>
          </a:p>
          <a:p>
            <a:pPr algn="ctr"/>
            <a:endParaRPr lang="sk-SK" sz="2400" dirty="0">
              <a:latin typeface="Arabic Typesetting"/>
              <a:cs typeface="Arabic Typesetting"/>
            </a:endParaRPr>
          </a:p>
          <a:p>
            <a:pPr algn="ctr"/>
            <a:r>
              <a:rPr lang="sk-SK" sz="2400" dirty="0">
                <a:latin typeface="Arabic Typesetting"/>
                <a:cs typeface="Arabic Typesetting"/>
              </a:rPr>
              <a:t>Šetriť životné prostredie.</a:t>
            </a:r>
          </a:p>
        </p:txBody>
      </p:sp>
    </p:spTree>
    <p:extLst>
      <p:ext uri="{BB962C8B-B14F-4D97-AF65-F5344CB8AC3E}">
        <p14:creationId xmlns:p14="http://schemas.microsoft.com/office/powerpoint/2010/main" val="295669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3" descr="Obrázok, na ktorom je osoba, jedlo, rastlina&#10;&#10;Automaticky generovaný popis">
            <a:extLst>
              <a:ext uri="{FF2B5EF4-FFF2-40B4-BE49-F238E27FC236}">
                <a16:creationId xmlns:a16="http://schemas.microsoft.com/office/drawing/2014/main" id="{2EE7EA2E-4C42-E9B9-2D87-5CB3C4E92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119" t="333" r="27160" b="167"/>
          <a:stretch/>
        </p:blipFill>
        <p:spPr>
          <a:xfrm>
            <a:off x="-247" y="-1149"/>
            <a:ext cx="5124757" cy="6868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74616B-04D6-6EC8-4E75-578135D8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570" y="116632"/>
            <a:ext cx="2924701" cy="11673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3200" dirty="0">
                <a:latin typeface="Arabic Typesetting"/>
                <a:ea typeface="+mn-ea"/>
                <a:cs typeface="Arabic Typesetting"/>
              </a:rPr>
              <a:t>OUR GOALS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5D17EB49-565D-2CCC-1FAC-5188F55FDB17}"/>
              </a:ext>
            </a:extLst>
          </p:cNvPr>
          <p:cNvSpPr txBox="1"/>
          <p:nvPr/>
        </p:nvSpPr>
        <p:spPr>
          <a:xfrm>
            <a:off x="5500694" y="1428736"/>
            <a:ext cx="321471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rabic Typesetting"/>
                <a:cs typeface="Arabic Typesetting"/>
              </a:rPr>
              <a:t>Our goal is to sell you quality micro-greens that you can grow in the comfort of your home on a sunny windowsill.</a:t>
            </a:r>
            <a:endParaRPr lang="sk-SK" sz="2400" dirty="0">
              <a:latin typeface="Arabic Typesetting"/>
              <a:cs typeface="Arabic Typesetting"/>
            </a:endParaRPr>
          </a:p>
          <a:p>
            <a:pPr algn="ctr"/>
            <a:endParaRPr lang="sk-SK" sz="2400" dirty="0">
              <a:latin typeface="Arabic Typesetting"/>
              <a:cs typeface="Arabic Typesetting"/>
            </a:endParaRPr>
          </a:p>
          <a:p>
            <a:pPr algn="ctr"/>
            <a:r>
              <a:rPr lang="en-US" sz="2400" dirty="0">
                <a:latin typeface="Arabic Typesetting"/>
                <a:cs typeface="Arabic Typesetting"/>
              </a:rPr>
              <a:t>We want to motivate people to </a:t>
            </a:r>
            <a:r>
              <a:rPr lang="sk-SK" sz="2400" dirty="0" err="1">
                <a:latin typeface="Arabic Typesetting"/>
                <a:cs typeface="Arabic Typesetting"/>
              </a:rPr>
              <a:t>consume</a:t>
            </a:r>
            <a:r>
              <a:rPr lang="en-US" sz="2400" dirty="0">
                <a:latin typeface="Arabic Typesetting"/>
                <a:cs typeface="Arabic Typesetting"/>
              </a:rPr>
              <a:t> </a:t>
            </a:r>
            <a:r>
              <a:rPr lang="sk-SK" sz="2400" dirty="0">
                <a:latin typeface="Arabic Typesetting"/>
                <a:cs typeface="Arabic Typesetting"/>
              </a:rPr>
              <a:t>more </a:t>
            </a:r>
            <a:r>
              <a:rPr lang="en-US" sz="2400" dirty="0">
                <a:latin typeface="Arabic Typesetting"/>
                <a:cs typeface="Arabic Typesetting"/>
              </a:rPr>
              <a:t>healthy food.</a:t>
            </a:r>
            <a:endParaRPr lang="sk-SK" sz="2400" dirty="0">
              <a:latin typeface="Arabic Typesetting"/>
              <a:cs typeface="Arabic Typesetting"/>
            </a:endParaRPr>
          </a:p>
          <a:p>
            <a:pPr algn="ctr"/>
            <a:endParaRPr lang="sk-SK" sz="2400" dirty="0">
              <a:latin typeface="Arabic Typesetting"/>
              <a:cs typeface="Arabic Typesetting"/>
            </a:endParaRPr>
          </a:p>
          <a:p>
            <a:pPr algn="ctr"/>
            <a:r>
              <a:rPr lang="en-US" sz="2400" dirty="0">
                <a:latin typeface="Arabic Typesetting"/>
                <a:cs typeface="Arabic Typesetting"/>
              </a:rPr>
              <a:t>When packaging our products, we use renewable resources</a:t>
            </a:r>
            <a:r>
              <a:rPr lang="sk-SK" sz="2400" dirty="0">
                <a:latin typeface="Arabic Typesetting"/>
                <a:cs typeface="Arabic Typesetting"/>
              </a:rPr>
              <a:t>.</a:t>
            </a:r>
          </a:p>
          <a:p>
            <a:pPr algn="ctr"/>
            <a:endParaRPr lang="sk-SK" sz="2400" dirty="0">
              <a:latin typeface="Arabic Typesetting"/>
              <a:cs typeface="Arabic Typesetting"/>
            </a:endParaRPr>
          </a:p>
          <a:p>
            <a:pPr algn="ctr"/>
            <a:r>
              <a:rPr lang="sk-SK" sz="2400" dirty="0" err="1">
                <a:latin typeface="Arabic Typesetting"/>
                <a:cs typeface="Arabic Typesetting"/>
              </a:rPr>
              <a:t>Protect</a:t>
            </a:r>
            <a:r>
              <a:rPr lang="sk-SK" sz="2400" dirty="0">
                <a:latin typeface="Arabic Typesetting"/>
                <a:cs typeface="Arabic Typesetting"/>
              </a:rPr>
              <a:t> </a:t>
            </a:r>
            <a:r>
              <a:rPr lang="sk-SK" sz="2400" dirty="0" err="1">
                <a:latin typeface="Arabic Typesetting"/>
                <a:cs typeface="Arabic Typesetting"/>
              </a:rPr>
              <a:t>the</a:t>
            </a:r>
            <a:r>
              <a:rPr lang="sk-SK" sz="2400" dirty="0">
                <a:latin typeface="Arabic Typesetting"/>
                <a:cs typeface="Arabic Typesetting"/>
              </a:rPr>
              <a:t> </a:t>
            </a:r>
            <a:r>
              <a:rPr lang="sk-SK" sz="2400" dirty="0" err="1">
                <a:latin typeface="Arabic Typesetting"/>
                <a:cs typeface="Arabic Typesetting"/>
              </a:rPr>
              <a:t>environment</a:t>
            </a:r>
            <a:r>
              <a:rPr lang="sk-SK" sz="2400" dirty="0">
                <a:latin typeface="Arabic Typesetting"/>
                <a:cs typeface="Arabic Typesetting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669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ok 25" descr="Obrázok, na ktorom je rastlina, kvet&#10;&#10;Automaticky generovaný popis">
            <a:extLst>
              <a:ext uri="{FF2B5EF4-FFF2-40B4-BE49-F238E27FC236}">
                <a16:creationId xmlns:a16="http://schemas.microsoft.com/office/drawing/2014/main" id="{314CDDFD-43ED-4046-0B36-E9CC7B642E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30" y="3275069"/>
            <a:ext cx="2053955" cy="2053954"/>
          </a:xfrm>
          <a:prstGeom prst="rect">
            <a:avLst/>
          </a:prstGeom>
        </p:spPr>
      </p:pic>
      <p:pic>
        <p:nvPicPr>
          <p:cNvPr id="21" name="Obrázok 21" descr="Obrázok, na ktorom je rastlina, zelené, brokolica, zelenina&#10;&#10;Automaticky generovaný popis">
            <a:extLst>
              <a:ext uri="{FF2B5EF4-FFF2-40B4-BE49-F238E27FC236}">
                <a16:creationId xmlns:a16="http://schemas.microsoft.com/office/drawing/2014/main" id="{B6C8A04B-BB36-E6CF-5455-A85DE1E154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5967" y="908657"/>
            <a:ext cx="2088417" cy="2008004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D2B5DE1-2ECA-288C-8AD9-05B003EE41F6}"/>
              </a:ext>
            </a:extLst>
          </p:cNvPr>
          <p:cNvSpPr txBox="1"/>
          <p:nvPr/>
        </p:nvSpPr>
        <p:spPr>
          <a:xfrm>
            <a:off x="6738531" y="5279625"/>
            <a:ext cx="120388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sk-SK" sz="2800" dirty="0">
              <a:latin typeface="Arabic Typesetting"/>
              <a:cs typeface="Arabic Typesetting"/>
            </a:endParaRPr>
          </a:p>
        </p:txBody>
      </p:sp>
      <p:pic>
        <p:nvPicPr>
          <p:cNvPr id="13" name="Obrázok 13" descr="Obrázok, na ktorom je rastlina, kvet, vnútri, zelené&#10;&#10;Automaticky generovaný popis">
            <a:extLst>
              <a:ext uri="{FF2B5EF4-FFF2-40B4-BE49-F238E27FC236}">
                <a16:creationId xmlns:a16="http://schemas.microsoft.com/office/drawing/2014/main" id="{33853F7F-2334-779B-72BC-9AA28B9136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641" y="828243"/>
            <a:ext cx="1893130" cy="1904618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9ED612E3-6E8E-9A68-5318-2529B98A270B}"/>
              </a:ext>
            </a:extLst>
          </p:cNvPr>
          <p:cNvSpPr txBox="1"/>
          <p:nvPr/>
        </p:nvSpPr>
        <p:spPr>
          <a:xfrm>
            <a:off x="431928" y="233455"/>
            <a:ext cx="12038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latin typeface="Arabic Typesetting"/>
                <a:ea typeface="+mn-lt"/>
                <a:cs typeface="Arabic Typesetting"/>
              </a:rPr>
              <a:t>Reďkovka</a:t>
            </a:r>
          </a:p>
        </p:txBody>
      </p:sp>
      <p:pic>
        <p:nvPicPr>
          <p:cNvPr id="14" name="Obrázok 14" descr="Obrázok, na ktorom je oriešok, zelenina&#10;&#10;Automaticky generovaný popis">
            <a:extLst>
              <a:ext uri="{FF2B5EF4-FFF2-40B4-BE49-F238E27FC236}">
                <a16:creationId xmlns:a16="http://schemas.microsoft.com/office/drawing/2014/main" id="{4BCAB351-F64C-5460-E336-B5E7ABBB89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8201" y="2218224"/>
            <a:ext cx="997112" cy="985625"/>
          </a:xfrm>
          <a:prstGeom prst="ellipse">
            <a:avLst/>
          </a:prstGeom>
        </p:spPr>
      </p:pic>
      <p:pic>
        <p:nvPicPr>
          <p:cNvPr id="15" name="Obrázok 15" descr="Obrázok, na ktorom je rastlina, zelenina, fenikel, kytica&#10;&#10;Automaticky generovaný popis">
            <a:extLst>
              <a:ext uri="{FF2B5EF4-FFF2-40B4-BE49-F238E27FC236}">
                <a16:creationId xmlns:a16="http://schemas.microsoft.com/office/drawing/2014/main" id="{6392E18B-AA68-3E37-694B-C989B1DE692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34128" y="908655"/>
            <a:ext cx="1824207" cy="1801231"/>
          </a:xfrm>
          <a:prstGeom prst="rect">
            <a:avLst/>
          </a:prstGeom>
        </p:spPr>
      </p:pic>
      <p:pic>
        <p:nvPicPr>
          <p:cNvPr id="16" name="Obrázok 16" descr="Obrázok, na ktorom je vnútri, gefilte fiš, zelenina, niekoľko&#10;&#10;Automaticky generovaný popis">
            <a:extLst>
              <a:ext uri="{FF2B5EF4-FFF2-40B4-BE49-F238E27FC236}">
                <a16:creationId xmlns:a16="http://schemas.microsoft.com/office/drawing/2014/main" id="{18F60EC8-970F-DB13-DA6E-D453B017BA1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41637" y="2218225"/>
            <a:ext cx="997111" cy="985624"/>
          </a:xfrm>
          <a:prstGeom prst="ellipse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29A4ACB6-C5CE-142F-0FE6-CE36338AB590}"/>
              </a:ext>
            </a:extLst>
          </p:cNvPr>
          <p:cNvSpPr txBox="1"/>
          <p:nvPr/>
        </p:nvSpPr>
        <p:spPr>
          <a:xfrm>
            <a:off x="2991802" y="233455"/>
            <a:ext cx="91669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latin typeface="Arabic Typesetting"/>
                <a:cs typeface="Arabic Typesetting"/>
              </a:rPr>
              <a:t>Hrášok</a:t>
            </a:r>
          </a:p>
        </p:txBody>
      </p:sp>
      <p:pic>
        <p:nvPicPr>
          <p:cNvPr id="18" name="Obrázok 18" descr="Obrázok, na ktorom je rastlina, kvet, fialová&#10;&#10;Automaticky generovaný popis">
            <a:extLst>
              <a:ext uri="{FF2B5EF4-FFF2-40B4-BE49-F238E27FC236}">
                <a16:creationId xmlns:a16="http://schemas.microsoft.com/office/drawing/2014/main" id="{675554AA-3E3D-FA65-3001-6FEB5A08C99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36330" y="908657"/>
            <a:ext cx="1893131" cy="1962054"/>
          </a:xfrm>
          <a:prstGeom prst="rect">
            <a:avLst/>
          </a:prstGeom>
        </p:spPr>
      </p:pic>
      <p:pic>
        <p:nvPicPr>
          <p:cNvPr id="19" name="Obrázok 19" descr="Obrázok, na ktorom je zelenina&#10;&#10;Automaticky generovaný popis">
            <a:extLst>
              <a:ext uri="{FF2B5EF4-FFF2-40B4-BE49-F238E27FC236}">
                <a16:creationId xmlns:a16="http://schemas.microsoft.com/office/drawing/2014/main" id="{C6E7233A-E380-8F8C-525C-667526F920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78298" y="2218225"/>
            <a:ext cx="997111" cy="985624"/>
          </a:xfrm>
          <a:prstGeom prst="ellipse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27423982-F9F9-5F7B-E115-9A6166B16BC3}"/>
              </a:ext>
            </a:extLst>
          </p:cNvPr>
          <p:cNvSpPr txBox="1"/>
          <p:nvPr/>
        </p:nvSpPr>
        <p:spPr>
          <a:xfrm>
            <a:off x="5080918" y="235303"/>
            <a:ext cx="9971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latin typeface="Arabic Typesetting"/>
                <a:cs typeface="Arabic Typesetting"/>
              </a:rPr>
              <a:t>Kaleráb</a:t>
            </a:r>
          </a:p>
        </p:txBody>
      </p:sp>
      <p:pic>
        <p:nvPicPr>
          <p:cNvPr id="24" name="Obrázok 24" descr="Obrázok, na ktorom je zelenina&#10;&#10;Automaticky generovaný popis">
            <a:extLst>
              <a:ext uri="{FF2B5EF4-FFF2-40B4-BE49-F238E27FC236}">
                <a16:creationId xmlns:a16="http://schemas.microsoft.com/office/drawing/2014/main" id="{7CCF9D8B-7EC9-2847-DC0B-3A31A4AAC8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87274" y="2218225"/>
            <a:ext cx="997111" cy="985624"/>
          </a:xfrm>
          <a:prstGeom prst="ellipse">
            <a:avLst/>
          </a:prstGeom>
        </p:spPr>
      </p:pic>
      <p:pic>
        <p:nvPicPr>
          <p:cNvPr id="26" name="Obrázok 26">
            <a:extLst>
              <a:ext uri="{FF2B5EF4-FFF2-40B4-BE49-F238E27FC236}">
                <a16:creationId xmlns:a16="http://schemas.microsoft.com/office/drawing/2014/main" id="{F0D5BAE9-CC60-80CF-6FE1-AF5DDEF67A2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8199" y="4837360"/>
            <a:ext cx="997110" cy="985623"/>
          </a:xfrm>
          <a:prstGeom prst="ellipse">
            <a:avLst/>
          </a:prstGeom>
        </p:spPr>
      </p:pic>
      <p:pic>
        <p:nvPicPr>
          <p:cNvPr id="27" name="Obrázok 27" descr="Obrázok, na ktorom je rastlina, zelené, fialová, zelenina&#10;&#10;Automaticky generovaný popis">
            <a:extLst>
              <a:ext uri="{FF2B5EF4-FFF2-40B4-BE49-F238E27FC236}">
                <a16:creationId xmlns:a16="http://schemas.microsoft.com/office/drawing/2014/main" id="{BC61CDE9-892F-AA8C-11AE-B06E85C81CC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8893" y="3309531"/>
            <a:ext cx="2168828" cy="2168828"/>
          </a:xfrm>
          <a:prstGeom prst="rect">
            <a:avLst/>
          </a:prstGeom>
        </p:spPr>
      </p:pic>
      <p:pic>
        <p:nvPicPr>
          <p:cNvPr id="28" name="Obrázok 28" descr="Obrázok, na ktorom je ovocie, zelenina&#10;&#10;Automaticky generovaný popis">
            <a:extLst>
              <a:ext uri="{FF2B5EF4-FFF2-40B4-BE49-F238E27FC236}">
                <a16:creationId xmlns:a16="http://schemas.microsoft.com/office/drawing/2014/main" id="{2119F5DE-A4F2-19A3-B2F5-94BD0F7CA57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78299" y="4837360"/>
            <a:ext cx="997111" cy="951161"/>
          </a:xfrm>
          <a:prstGeom prst="ellipse">
            <a:avLst/>
          </a:prstGeom>
        </p:spPr>
      </p:pic>
      <p:sp>
        <p:nvSpPr>
          <p:cNvPr id="29" name="BlokTextu 28">
            <a:extLst>
              <a:ext uri="{FF2B5EF4-FFF2-40B4-BE49-F238E27FC236}">
                <a16:creationId xmlns:a16="http://schemas.microsoft.com/office/drawing/2014/main" id="{2DE716B2-2BC5-F542-C0C8-CCD1955E26F6}"/>
              </a:ext>
            </a:extLst>
          </p:cNvPr>
          <p:cNvSpPr txBox="1"/>
          <p:nvPr/>
        </p:nvSpPr>
        <p:spPr>
          <a:xfrm>
            <a:off x="7299757" y="234440"/>
            <a:ext cx="99711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latin typeface="Arabic Typesetting"/>
                <a:cs typeface="Arabic Typesetting"/>
              </a:rPr>
              <a:t>Horčica</a:t>
            </a:r>
            <a:endParaRPr lang="sk-SK" dirty="0"/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952E9E2B-C9BC-4AE4-310A-4DBE3E743432}"/>
              </a:ext>
            </a:extLst>
          </p:cNvPr>
          <p:cNvSpPr txBox="1"/>
          <p:nvPr/>
        </p:nvSpPr>
        <p:spPr>
          <a:xfrm>
            <a:off x="647048" y="5890606"/>
            <a:ext cx="8937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latin typeface="Arabic Typesetting"/>
                <a:ea typeface="+mn-lt"/>
                <a:cs typeface="Arabic Typesetting"/>
              </a:rPr>
              <a:t>Cvikla</a:t>
            </a: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94BAFD1C-73F5-AE15-1A6B-721909B0F5E3}"/>
              </a:ext>
            </a:extLst>
          </p:cNvPr>
          <p:cNvSpPr txBox="1"/>
          <p:nvPr/>
        </p:nvSpPr>
        <p:spPr>
          <a:xfrm>
            <a:off x="5224865" y="5890606"/>
            <a:ext cx="111198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latin typeface="Arabic Typesetting"/>
                <a:ea typeface="+mn-lt"/>
                <a:cs typeface="Arabic Typesetting"/>
              </a:rPr>
              <a:t>Kapusta</a:t>
            </a:r>
          </a:p>
        </p:txBody>
      </p:sp>
      <p:pic>
        <p:nvPicPr>
          <p:cNvPr id="32" name="Obrázok 32" descr="Obrázok, na ktorom je rastlina, zelené, zelenina, brokolica&#10;&#10;Automaticky generovaný popis">
            <a:extLst>
              <a:ext uri="{FF2B5EF4-FFF2-40B4-BE49-F238E27FC236}">
                <a16:creationId xmlns:a16="http://schemas.microsoft.com/office/drawing/2014/main" id="{69E1035E-4E57-3470-476F-193AA2C5093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53716" y="3424405"/>
            <a:ext cx="2088417" cy="2111392"/>
          </a:xfrm>
          <a:prstGeom prst="rect">
            <a:avLst/>
          </a:prstGeom>
        </p:spPr>
      </p:pic>
      <p:pic>
        <p:nvPicPr>
          <p:cNvPr id="33" name="Obrázok 33">
            <a:extLst>
              <a:ext uri="{FF2B5EF4-FFF2-40B4-BE49-F238E27FC236}">
                <a16:creationId xmlns:a16="http://schemas.microsoft.com/office/drawing/2014/main" id="{5D832E17-8673-F212-4DB4-815D3EDA611A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441635" y="4837360"/>
            <a:ext cx="997111" cy="985623"/>
          </a:xfrm>
          <a:prstGeom prst="ellipse">
            <a:avLst/>
          </a:prstGeom>
        </p:spPr>
      </p:pic>
      <p:sp>
        <p:nvSpPr>
          <p:cNvPr id="34" name="BlokTextu 33">
            <a:extLst>
              <a:ext uri="{FF2B5EF4-FFF2-40B4-BE49-F238E27FC236}">
                <a16:creationId xmlns:a16="http://schemas.microsoft.com/office/drawing/2014/main" id="{A9399668-DAC2-C897-9E82-DDB7FC042608}"/>
              </a:ext>
            </a:extLst>
          </p:cNvPr>
          <p:cNvSpPr txBox="1"/>
          <p:nvPr/>
        </p:nvSpPr>
        <p:spPr>
          <a:xfrm>
            <a:off x="3047077" y="5890606"/>
            <a:ext cx="10430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latin typeface="Arabic Typesetting"/>
                <a:ea typeface="+mn-lt"/>
                <a:cs typeface="Arabic Typesetting"/>
              </a:rPr>
              <a:t>Ďatelina</a:t>
            </a:r>
          </a:p>
        </p:txBody>
      </p:sp>
      <p:pic>
        <p:nvPicPr>
          <p:cNvPr id="35" name="Obrázok 35" descr="Obrázok, na ktorom je rastlina, zelené, kvet, brokolica&#10;&#10;Automaticky generovaný popis">
            <a:extLst>
              <a:ext uri="{FF2B5EF4-FFF2-40B4-BE49-F238E27FC236}">
                <a16:creationId xmlns:a16="http://schemas.microsoft.com/office/drawing/2014/main" id="{B1AE7D0E-A68F-AEFC-F603-0235B121C962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10842" y="3516304"/>
            <a:ext cx="2053954" cy="2053954"/>
          </a:xfrm>
          <a:prstGeom prst="rect">
            <a:avLst/>
          </a:prstGeom>
        </p:spPr>
      </p:pic>
      <p:pic>
        <p:nvPicPr>
          <p:cNvPr id="36" name="Obrázok 36" descr="Obrázok, na ktorom je zelenina&#10;&#10;Automaticky generovaný popis">
            <a:extLst>
              <a:ext uri="{FF2B5EF4-FFF2-40B4-BE49-F238E27FC236}">
                <a16:creationId xmlns:a16="http://schemas.microsoft.com/office/drawing/2014/main" id="{1B6490B4-4A46-5C9E-5187-B4487E81EEF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887274" y="4837360"/>
            <a:ext cx="997110" cy="985624"/>
          </a:xfrm>
          <a:prstGeom prst="ellipse">
            <a:avLst/>
          </a:prstGeom>
        </p:spPr>
      </p:pic>
      <p:sp>
        <p:nvSpPr>
          <p:cNvPr id="37" name="BlokTextu 36">
            <a:extLst>
              <a:ext uri="{FF2B5EF4-FFF2-40B4-BE49-F238E27FC236}">
                <a16:creationId xmlns:a16="http://schemas.microsoft.com/office/drawing/2014/main" id="{712CE456-9995-930A-F13C-DD3C21589A7A}"/>
              </a:ext>
            </a:extLst>
          </p:cNvPr>
          <p:cNvSpPr txBox="1"/>
          <p:nvPr/>
        </p:nvSpPr>
        <p:spPr>
          <a:xfrm>
            <a:off x="7473726" y="5908291"/>
            <a:ext cx="9281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latin typeface="Arabic Typesetting"/>
                <a:ea typeface="+mn-lt"/>
                <a:cs typeface="Arabic Typesetting"/>
              </a:rPr>
              <a:t>Rukola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809574-C866-4628-A2A4-EA1F2037579E}"/>
              </a:ext>
            </a:extLst>
          </p:cNvPr>
          <p:cNvSpPr/>
          <p:nvPr/>
        </p:nvSpPr>
        <p:spPr>
          <a:xfrm>
            <a:off x="1122133" y="470714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sz="2800" dirty="0" err="1">
                <a:solidFill>
                  <a:prstClr val="black"/>
                </a:solidFill>
                <a:latin typeface="Arabic Typesetting"/>
                <a:ea typeface="Calibri"/>
                <a:cs typeface="Arabic Typesetting"/>
              </a:rPr>
              <a:t>Radish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A6D34649-054C-4F8F-A8A9-914525CF15E4}"/>
              </a:ext>
            </a:extLst>
          </p:cNvPr>
          <p:cNvSpPr/>
          <p:nvPr/>
        </p:nvSpPr>
        <p:spPr>
          <a:xfrm>
            <a:off x="3528468" y="470714"/>
            <a:ext cx="540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 err="1">
                <a:solidFill>
                  <a:prstClr val="black"/>
                </a:solidFill>
                <a:latin typeface="Arabic Typesetting"/>
                <a:cs typeface="Arabic Typesetting"/>
              </a:rPr>
              <a:t>Pea</a:t>
            </a:r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0DF50089-41BB-4EC9-B71C-98CC11B2B814}"/>
              </a:ext>
            </a:extLst>
          </p:cNvPr>
          <p:cNvSpPr/>
          <p:nvPr/>
        </p:nvSpPr>
        <p:spPr>
          <a:xfrm>
            <a:off x="5501076" y="469837"/>
            <a:ext cx="1074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sz="2800" dirty="0" err="1">
                <a:solidFill>
                  <a:prstClr val="black"/>
                </a:solidFill>
                <a:latin typeface="Arabic Typesetting"/>
                <a:cs typeface="Arabic Typesetting"/>
              </a:rPr>
              <a:t>Kohlrabi</a:t>
            </a:r>
            <a:endParaRPr lang="sk-SK" sz="2800" dirty="0">
              <a:solidFill>
                <a:prstClr val="black"/>
              </a:solidFill>
              <a:latin typeface="Arabic Typesetting"/>
              <a:cs typeface="Arabic Typesetting"/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547E1559-9C85-45CE-AF70-F61EAACA55C9}"/>
              </a:ext>
            </a:extLst>
          </p:cNvPr>
          <p:cNvSpPr/>
          <p:nvPr/>
        </p:nvSpPr>
        <p:spPr>
          <a:xfrm>
            <a:off x="7655978" y="466351"/>
            <a:ext cx="1034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sz="2800" dirty="0" err="1">
                <a:solidFill>
                  <a:prstClr val="black"/>
                </a:solidFill>
                <a:latin typeface="Arabic Typesetting"/>
                <a:cs typeface="Arabic Typesetting"/>
              </a:rPr>
              <a:t>Mustard</a:t>
            </a:r>
            <a:endParaRPr lang="sk-SK" sz="2800" dirty="0">
              <a:solidFill>
                <a:prstClr val="black"/>
              </a:solidFill>
              <a:latin typeface="Arabic Typesetting"/>
              <a:cs typeface="Arabic Typesetting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69CF017D-8F19-49A7-BE6B-272F28F320F4}"/>
              </a:ext>
            </a:extLst>
          </p:cNvPr>
          <p:cNvSpPr/>
          <p:nvPr/>
        </p:nvSpPr>
        <p:spPr>
          <a:xfrm>
            <a:off x="1022840" y="6152216"/>
            <a:ext cx="1035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sz="2800" dirty="0" err="1">
                <a:solidFill>
                  <a:prstClr val="black"/>
                </a:solidFill>
                <a:latin typeface="Arabic Typesetting"/>
                <a:cs typeface="Arabic Typesetting"/>
              </a:rPr>
              <a:t>Beetroot</a:t>
            </a:r>
            <a:endParaRPr lang="sk-SK" sz="2800" dirty="0">
              <a:solidFill>
                <a:prstClr val="black"/>
              </a:solidFill>
              <a:latin typeface="Arabic Typesetting"/>
              <a:cs typeface="Arabic Typesetting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917C3F5A-6109-4B6B-A74E-DDF19FB30A2F}"/>
              </a:ext>
            </a:extLst>
          </p:cNvPr>
          <p:cNvSpPr/>
          <p:nvPr/>
        </p:nvSpPr>
        <p:spPr>
          <a:xfrm>
            <a:off x="3574007" y="6152216"/>
            <a:ext cx="859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sz="2800" dirty="0" err="1">
                <a:solidFill>
                  <a:prstClr val="black"/>
                </a:solidFill>
                <a:latin typeface="Arabic Typesetting"/>
                <a:cs typeface="Arabic Typesetting"/>
              </a:rPr>
              <a:t>Clover</a:t>
            </a:r>
            <a:endParaRPr lang="sk-SK" sz="2800" dirty="0">
              <a:solidFill>
                <a:prstClr val="black"/>
              </a:solidFill>
              <a:latin typeface="Arabic Typesetting"/>
              <a:cs typeface="Arabic Typesetting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490086DD-8737-4569-A221-D2278B42F918}"/>
              </a:ext>
            </a:extLst>
          </p:cNvPr>
          <p:cNvSpPr/>
          <p:nvPr/>
        </p:nvSpPr>
        <p:spPr>
          <a:xfrm>
            <a:off x="5621513" y="6150396"/>
            <a:ext cx="1059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sz="2800" dirty="0" err="1">
                <a:solidFill>
                  <a:prstClr val="black"/>
                </a:solidFill>
                <a:latin typeface="Arabic Typesetting"/>
                <a:cs typeface="Arabic Typesetting"/>
              </a:rPr>
              <a:t>Cabbage</a:t>
            </a:r>
            <a:endParaRPr lang="sk-SK" sz="2800" dirty="0">
              <a:solidFill>
                <a:prstClr val="black"/>
              </a:solidFill>
              <a:latin typeface="Arabic Typesetting"/>
              <a:cs typeface="Arabic Typesetting"/>
            </a:endParaRP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7762E79D-9A9D-47CD-A17F-127DA6E1A566}"/>
              </a:ext>
            </a:extLst>
          </p:cNvPr>
          <p:cNvSpPr/>
          <p:nvPr/>
        </p:nvSpPr>
        <p:spPr>
          <a:xfrm>
            <a:off x="7808742" y="6148489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sz="2800" dirty="0" err="1">
                <a:solidFill>
                  <a:prstClr val="black"/>
                </a:solidFill>
                <a:latin typeface="Arabic Typesetting"/>
                <a:cs typeface="Arabic Typesetting"/>
              </a:rPr>
              <a:t>Arugula</a:t>
            </a:r>
            <a:endParaRPr lang="sk-SK" sz="2800" dirty="0">
              <a:solidFill>
                <a:prstClr val="black"/>
              </a:solidFill>
              <a:latin typeface="Arabic Typesetting"/>
              <a:cs typeface="Arabic Typesetting"/>
            </a:endParaRPr>
          </a:p>
        </p:txBody>
      </p:sp>
    </p:spTree>
    <p:extLst>
      <p:ext uri="{BB962C8B-B14F-4D97-AF65-F5344CB8AC3E}">
        <p14:creationId xmlns:p14="http://schemas.microsoft.com/office/powerpoint/2010/main" val="125047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AutoShape 4" descr="https://img.freepik.com/premium-photo/set-boxes-with-microgreen-sprouts-purple-green-basil-sunflower-radish-lettuce-black-concrete-background-top-view_71985-8904.jpg?size=626&amp;ext=jpg&amp;ga=GA1.2.507464078.1673426504&amp;semt=sp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3" name="Obdĺžnik 22"/>
          <p:cNvSpPr/>
          <p:nvPr/>
        </p:nvSpPr>
        <p:spPr>
          <a:xfrm>
            <a:off x="785786" y="1571612"/>
            <a:ext cx="521495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>
              <a:buFont typeface="Wingdings" pitchFamily="2" charset="2"/>
              <a:buChar char="v"/>
            </a:pPr>
            <a:r>
              <a:rPr lang="sk-SK" sz="2400" dirty="0">
                <a:latin typeface="Arabic Typesetting"/>
                <a:cs typeface="Arabic Typesetting"/>
              </a:rPr>
              <a:t>Dodávajú telu esenciálne živiny</a:t>
            </a:r>
          </a:p>
          <a:p>
            <a:pPr indent="-514350">
              <a:buFont typeface="Wingdings" pitchFamily="2" charset="2"/>
              <a:buChar char="v"/>
            </a:pPr>
            <a:r>
              <a:rPr lang="sk-SK" sz="2400" dirty="0">
                <a:latin typeface="Arabic Typesetting"/>
                <a:cs typeface="Arabic Typesetting"/>
              </a:rPr>
              <a:t>Znižujú riziko vzniku chronických ochorení</a:t>
            </a:r>
          </a:p>
          <a:p>
            <a:pPr indent="-514350">
              <a:buFont typeface="Wingdings" pitchFamily="2" charset="2"/>
              <a:buChar char="v"/>
            </a:pPr>
            <a:r>
              <a:rPr lang="sk-SK" sz="2400" dirty="0">
                <a:latin typeface="Arabic Typesetting"/>
                <a:cs typeface="Arabic Typesetting"/>
              </a:rPr>
              <a:t>Prospievajú črevám </a:t>
            </a:r>
          </a:p>
          <a:p>
            <a:pPr indent="-514350">
              <a:buFont typeface="Wingdings" pitchFamily="2" charset="2"/>
              <a:buChar char="v"/>
            </a:pPr>
            <a:r>
              <a:rPr lang="sk-SK" sz="2400" dirty="0">
                <a:latin typeface="Arabic Typesetting"/>
                <a:cs typeface="Arabic Typesetting"/>
              </a:rPr>
              <a:t>Posilňujú obranyschopnosť </a:t>
            </a:r>
          </a:p>
          <a:p>
            <a:pPr indent="-514350">
              <a:buFont typeface="Wingdings" pitchFamily="2" charset="2"/>
              <a:buChar char="v"/>
            </a:pPr>
            <a:r>
              <a:rPr lang="sk-SK" sz="2400" dirty="0">
                <a:latin typeface="Arabic Typesetting"/>
                <a:cs typeface="Arabic Typesetting"/>
              </a:rPr>
              <a:t>Pomáhajú pri chudnutí </a:t>
            </a:r>
          </a:p>
        </p:txBody>
      </p:sp>
      <p:pic>
        <p:nvPicPr>
          <p:cNvPr id="24" name="Obrázok 23" descr="srdiecko salati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3432947"/>
            <a:ext cx="4286248" cy="2857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Microgreens Kit for the Cultivation of Sprouts | Manufactum"/>
          <p:cNvPicPr>
            <a:picLocks noChangeAspect="1" noChangeArrowheads="1"/>
          </p:cNvPicPr>
          <p:nvPr/>
        </p:nvPicPr>
        <p:blipFill>
          <a:blip r:embed="rId3"/>
          <a:srcRect l="6250" t="17083" r="8333" b="17499"/>
          <a:stretch>
            <a:fillRect/>
          </a:stretch>
        </p:blipFill>
        <p:spPr bwMode="auto">
          <a:xfrm>
            <a:off x="1714480" y="4214818"/>
            <a:ext cx="2643206" cy="2024323"/>
          </a:xfrm>
          <a:prstGeom prst="rect">
            <a:avLst/>
          </a:prstGeom>
          <a:noFill/>
        </p:spPr>
      </p:pic>
      <p:pic>
        <p:nvPicPr>
          <p:cNvPr id="2052" name="Picture 4" descr="Green Radish Microgreens – Leafytarian"/>
          <p:cNvPicPr>
            <a:picLocks noChangeAspect="1" noChangeArrowheads="1"/>
          </p:cNvPicPr>
          <p:nvPr/>
        </p:nvPicPr>
        <p:blipFill>
          <a:blip r:embed="rId4" cstate="print"/>
          <a:srcRect l="10367" t="17906" r="11413" b="19895"/>
          <a:stretch>
            <a:fillRect/>
          </a:stretch>
        </p:blipFill>
        <p:spPr bwMode="auto">
          <a:xfrm>
            <a:off x="6357950" y="1285860"/>
            <a:ext cx="2143140" cy="1704183"/>
          </a:xfrm>
          <a:prstGeom prst="rect">
            <a:avLst/>
          </a:prstGeom>
          <a:noFill/>
        </p:spPr>
      </p:pic>
      <p:sp>
        <p:nvSpPr>
          <p:cNvPr id="9" name="Obdĺžnik 8"/>
          <p:cNvSpPr/>
          <p:nvPr/>
        </p:nvSpPr>
        <p:spPr>
          <a:xfrm>
            <a:off x="2214546" y="571480"/>
            <a:ext cx="4899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b="1" dirty="0">
                <a:solidFill>
                  <a:prstClr val="black"/>
                </a:solidFill>
                <a:latin typeface="Arabic Typesetting"/>
                <a:ea typeface="+mj-ea"/>
                <a:cs typeface="Arabic Typesetting"/>
              </a:rPr>
              <a:t>BENEFITY NAŠEJ MIKROZELENINY </a:t>
            </a:r>
            <a:endParaRPr lang="sk-SK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278</Words>
  <Application>Microsoft Office PowerPoint</Application>
  <PresentationFormat>Prezentácia na obrazovke (4:3)</PresentationFormat>
  <Paragraphs>62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12</vt:i4>
      </vt:variant>
    </vt:vector>
  </HeadingPairs>
  <TitlesOfParts>
    <vt:vector size="18" baseType="lpstr">
      <vt:lpstr>Arabic Typesetting</vt:lpstr>
      <vt:lpstr>Arial</vt:lpstr>
      <vt:lpstr>Calibri</vt:lpstr>
      <vt:lpstr>Wingdings</vt:lpstr>
      <vt:lpstr>Motív Office</vt:lpstr>
      <vt:lpstr>Motív Office</vt:lpstr>
      <vt:lpstr>Prezentácia programu PowerPoint</vt:lpstr>
      <vt:lpstr>Prezentácia programu PowerPoint</vt:lpstr>
      <vt:lpstr>Prezentácia programu PowerPoint</vt:lpstr>
      <vt:lpstr>PREDMET NÁŠHO PODNIKANIA</vt:lpstr>
      <vt:lpstr>THE SUBJECT OF OUR BUSINESS(ENTERPRISES)</vt:lpstr>
      <vt:lpstr>CIELE FIRMY</vt:lpstr>
      <vt:lpstr>OUR GOALS</vt:lpstr>
      <vt:lpstr>Prezentácia programu PowerPoint</vt:lpstr>
      <vt:lpstr>Prezentácia programu PowerPoint</vt:lpstr>
      <vt:lpstr>Prezentácia programu PowerPoint</vt:lpstr>
      <vt:lpstr>Prezentácia programu PowerPoint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student</dc:creator>
  <cp:lastModifiedBy>OA CF</cp:lastModifiedBy>
  <cp:revision>845</cp:revision>
  <dcterms:created xsi:type="dcterms:W3CDTF">2023-01-25T09:02:36Z</dcterms:created>
  <dcterms:modified xsi:type="dcterms:W3CDTF">2023-11-09T13:10:51Z</dcterms:modified>
</cp:coreProperties>
</file>