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Arimo" panose="020B060402020202020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DM Sans" pitchFamily="2" charset="-18"/>
      <p:regular r:id="rId14"/>
    </p:embeddedFont>
    <p:embeddedFont>
      <p:font typeface="DM Sans Italics" panose="020B0604020202020204" charset="-18"/>
      <p:regular r:id="rId15"/>
    </p:embeddedFont>
    <p:embeddedFont>
      <p:font typeface="Montserrat Classic Bold" panose="020B0604020202020204" charset="-18"/>
      <p:regular r:id="rId16"/>
    </p:embeddedFont>
    <p:embeddedFont>
      <p:font typeface="Montserrat Light" panose="00000400000000000000" pitchFamily="2" charset="-18"/>
      <p:regular r:id="rId17"/>
    </p:embeddedFont>
    <p:embeddedFont>
      <p:font typeface="Open Sans" panose="020B0606030504020204" pitchFamily="34" charset="0"/>
      <p:regular r:id="rId18"/>
    </p:embeddedFont>
    <p:embeddedFont>
      <p:font typeface="Open Sans Bold" panose="020B0604020202020204" charset="0"/>
      <p:regular r:id="rId19"/>
    </p:embeddedFont>
    <p:embeddedFont>
      <p:font typeface="Oswald" panose="00000500000000000000" pitchFamily="2" charset="-18"/>
      <p:regular r:id="rId20"/>
    </p:embeddedFont>
    <p:embeddedFont>
      <p:font typeface="Oswald Bold" panose="020B0604020202020204" charset="-18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874" y="93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5.svg"/><Relationship Id="rId5" Type="http://schemas.openxmlformats.org/officeDocument/2006/relationships/image" Target="../media/image11.sv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8.svg"/><Relationship Id="rId3" Type="http://schemas.openxmlformats.org/officeDocument/2006/relationships/image" Target="../media/image9.png"/><Relationship Id="rId7" Type="http://schemas.openxmlformats.org/officeDocument/2006/relationships/image" Target="../media/image21.sv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TextBox 3"/>
          <p:cNvSpPr txBox="1"/>
          <p:nvPr/>
        </p:nvSpPr>
        <p:spPr>
          <a:xfrm>
            <a:off x="4546161" y="6245607"/>
            <a:ext cx="9195679" cy="119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53"/>
              </a:lnSpc>
            </a:pPr>
            <a:r>
              <a:rPr lang="en-US" sz="7038">
                <a:solidFill>
                  <a:srgbClr val="720101"/>
                </a:solidFill>
                <a:latin typeface="Open Sans Bold"/>
              </a:rPr>
              <a:t>S námi jste v bezpečí</a:t>
            </a:r>
          </a:p>
        </p:txBody>
      </p:sp>
      <p:sp>
        <p:nvSpPr>
          <p:cNvPr id="4" name="Freeform 4"/>
          <p:cNvSpPr/>
          <p:nvPr/>
        </p:nvSpPr>
        <p:spPr>
          <a:xfrm>
            <a:off x="2589102" y="-2346257"/>
            <a:ext cx="13109796" cy="7489757"/>
          </a:xfrm>
          <a:custGeom>
            <a:avLst/>
            <a:gdLst/>
            <a:ahLst/>
            <a:cxnLst/>
            <a:rect l="l" t="t" r="r" b="b"/>
            <a:pathLst>
              <a:path w="13109796" h="7489757">
                <a:moveTo>
                  <a:pt x="0" y="0"/>
                </a:moveTo>
                <a:lnTo>
                  <a:pt x="13109796" y="0"/>
                </a:lnTo>
                <a:lnTo>
                  <a:pt x="13109796" y="7489757"/>
                </a:lnTo>
                <a:lnTo>
                  <a:pt x="0" y="74897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75036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Freeform 5"/>
          <p:cNvSpPr/>
          <p:nvPr/>
        </p:nvSpPr>
        <p:spPr>
          <a:xfrm rot="-5400000">
            <a:off x="-2491232" y="7435404"/>
            <a:ext cx="7315200" cy="2332736"/>
          </a:xfrm>
          <a:custGeom>
            <a:avLst/>
            <a:gdLst/>
            <a:ahLst/>
            <a:cxnLst/>
            <a:rect l="l" t="t" r="r" b="b"/>
            <a:pathLst>
              <a:path w="7315200" h="2332736">
                <a:moveTo>
                  <a:pt x="0" y="0"/>
                </a:moveTo>
                <a:lnTo>
                  <a:pt x="7315200" y="0"/>
                </a:lnTo>
                <a:lnTo>
                  <a:pt x="7315200" y="2332736"/>
                </a:lnTo>
                <a:lnTo>
                  <a:pt x="0" y="23327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Freeform 6"/>
          <p:cNvSpPr/>
          <p:nvPr/>
        </p:nvSpPr>
        <p:spPr>
          <a:xfrm>
            <a:off x="-2261505" y="-317519"/>
            <a:ext cx="7315200" cy="2222635"/>
          </a:xfrm>
          <a:custGeom>
            <a:avLst/>
            <a:gdLst/>
            <a:ahLst/>
            <a:cxnLst/>
            <a:rect l="l" t="t" r="r" b="b"/>
            <a:pathLst>
              <a:path w="7315200" h="2222635">
                <a:moveTo>
                  <a:pt x="0" y="0"/>
                </a:moveTo>
                <a:lnTo>
                  <a:pt x="7315200" y="0"/>
                </a:lnTo>
                <a:lnTo>
                  <a:pt x="7315200" y="2222636"/>
                </a:lnTo>
                <a:lnTo>
                  <a:pt x="0" y="22226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7" name="Group 7"/>
          <p:cNvGrpSpPr/>
          <p:nvPr/>
        </p:nvGrpSpPr>
        <p:grpSpPr>
          <a:xfrm>
            <a:off x="14803755" y="5716905"/>
            <a:ext cx="110490" cy="108585"/>
            <a:chOff x="0" y="0"/>
            <a:chExt cx="147320" cy="144780"/>
          </a:xfrm>
        </p:grpSpPr>
        <p:sp>
          <p:nvSpPr>
            <p:cNvPr id="8" name="Freeform 8"/>
            <p:cNvSpPr/>
            <p:nvPr/>
          </p:nvSpPr>
          <p:spPr>
            <a:xfrm>
              <a:off x="45720" y="45720"/>
              <a:ext cx="50800" cy="52070"/>
            </a:xfrm>
            <a:custGeom>
              <a:avLst/>
              <a:gdLst/>
              <a:ahLst/>
              <a:cxnLst/>
              <a:rect l="l" t="t" r="r" b="b"/>
              <a:pathLst>
                <a:path w="50800" h="52070">
                  <a:moveTo>
                    <a:pt x="50800" y="17780"/>
                  </a:moveTo>
                  <a:cubicBezTo>
                    <a:pt x="29210" y="52070"/>
                    <a:pt x="10160" y="45720"/>
                    <a:pt x="5080" y="38100"/>
                  </a:cubicBezTo>
                  <a:cubicBezTo>
                    <a:pt x="0" y="30480"/>
                    <a:pt x="3810" y="10160"/>
                    <a:pt x="10160" y="5080"/>
                  </a:cubicBezTo>
                  <a:cubicBezTo>
                    <a:pt x="16510" y="0"/>
                    <a:pt x="44450" y="7620"/>
                    <a:pt x="44450" y="7620"/>
                  </a:cubicBezTo>
                </a:path>
              </a:pathLst>
            </a:custGeom>
            <a:solidFill>
              <a:srgbClr val="FDFBFB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3464032" y="9400179"/>
            <a:ext cx="7315200" cy="2332736"/>
          </a:xfrm>
          <a:custGeom>
            <a:avLst/>
            <a:gdLst/>
            <a:ahLst/>
            <a:cxnLst/>
            <a:rect l="l" t="t" r="r" b="b"/>
            <a:pathLst>
              <a:path w="7315200" h="2332736">
                <a:moveTo>
                  <a:pt x="0" y="0"/>
                </a:moveTo>
                <a:lnTo>
                  <a:pt x="7315200" y="0"/>
                </a:lnTo>
                <a:lnTo>
                  <a:pt x="7315200" y="2332736"/>
                </a:lnTo>
                <a:lnTo>
                  <a:pt x="0" y="23327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0" name="TextBox 10"/>
          <p:cNvSpPr txBox="1"/>
          <p:nvPr/>
        </p:nvSpPr>
        <p:spPr>
          <a:xfrm>
            <a:off x="7942893" y="5019675"/>
            <a:ext cx="2402214" cy="1140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34"/>
              </a:lnSpc>
            </a:pPr>
            <a:r>
              <a:rPr lang="en-US" sz="6738">
                <a:solidFill>
                  <a:srgbClr val="000000"/>
                </a:solidFill>
                <a:latin typeface="Open Sans"/>
              </a:rPr>
              <a:t>s. r. o.</a:t>
            </a:r>
          </a:p>
        </p:txBody>
      </p:sp>
      <p:sp>
        <p:nvSpPr>
          <p:cNvPr id="11" name="Freeform 11"/>
          <p:cNvSpPr/>
          <p:nvPr/>
        </p:nvSpPr>
        <p:spPr>
          <a:xfrm rot="-5400000">
            <a:off x="13686614" y="6874168"/>
            <a:ext cx="9202772" cy="2934662"/>
          </a:xfrm>
          <a:custGeom>
            <a:avLst/>
            <a:gdLst/>
            <a:ahLst/>
            <a:cxnLst/>
            <a:rect l="l" t="t" r="r" b="b"/>
            <a:pathLst>
              <a:path w="9202772" h="2934662">
                <a:moveTo>
                  <a:pt x="0" y="0"/>
                </a:moveTo>
                <a:lnTo>
                  <a:pt x="9202772" y="0"/>
                </a:lnTo>
                <a:lnTo>
                  <a:pt x="9202772" y="2934662"/>
                </a:lnTo>
                <a:lnTo>
                  <a:pt x="0" y="29346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2" name="Freeform 12"/>
          <p:cNvSpPr/>
          <p:nvPr/>
        </p:nvSpPr>
        <p:spPr>
          <a:xfrm rot="5400000">
            <a:off x="11256645" y="-372569"/>
            <a:ext cx="7315200" cy="2332736"/>
          </a:xfrm>
          <a:custGeom>
            <a:avLst/>
            <a:gdLst/>
            <a:ahLst/>
            <a:cxnLst/>
            <a:rect l="l" t="t" r="r" b="b"/>
            <a:pathLst>
              <a:path w="7315200" h="2332736">
                <a:moveTo>
                  <a:pt x="0" y="0"/>
                </a:moveTo>
                <a:lnTo>
                  <a:pt x="7315200" y="0"/>
                </a:lnTo>
                <a:lnTo>
                  <a:pt x="7315200" y="2332736"/>
                </a:lnTo>
                <a:lnTo>
                  <a:pt x="0" y="23327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 rot="1844104">
            <a:off x="6380559" y="2491180"/>
            <a:ext cx="13471756" cy="1426670"/>
          </a:xfrm>
          <a:custGeom>
            <a:avLst/>
            <a:gdLst/>
            <a:ahLst/>
            <a:cxnLst/>
            <a:rect l="l" t="t" r="r" b="b"/>
            <a:pathLst>
              <a:path w="13471756" h="1426670">
                <a:moveTo>
                  <a:pt x="0" y="0"/>
                </a:moveTo>
                <a:lnTo>
                  <a:pt x="13471756" y="0"/>
                </a:lnTo>
                <a:lnTo>
                  <a:pt x="13471756" y="1426671"/>
                </a:lnTo>
                <a:lnTo>
                  <a:pt x="0" y="14266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6495"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7613275" y="0"/>
            <a:ext cx="10674725" cy="6004533"/>
            <a:chOff x="0" y="0"/>
            <a:chExt cx="6089457" cy="34253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089457" cy="3425320"/>
            </a:xfrm>
            <a:custGeom>
              <a:avLst/>
              <a:gdLst/>
              <a:ahLst/>
              <a:cxnLst/>
              <a:rect l="l" t="t" r="r" b="b"/>
              <a:pathLst>
                <a:path w="6089457" h="3425320">
                  <a:moveTo>
                    <a:pt x="6089457" y="3425320"/>
                  </a:moveTo>
                  <a:lnTo>
                    <a:pt x="6089457" y="0"/>
                  </a:lnTo>
                  <a:lnTo>
                    <a:pt x="0" y="0"/>
                  </a:lnTo>
                  <a:cubicBezTo>
                    <a:pt x="2029819" y="1141773"/>
                    <a:pt x="4059638" y="2283546"/>
                    <a:pt x="6089457" y="3425320"/>
                  </a:cubicBez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6089457" cy="3425320"/>
            </a:xfrm>
            <a:custGeom>
              <a:avLst/>
              <a:gdLst/>
              <a:ahLst/>
              <a:cxnLst/>
              <a:rect l="l" t="t" r="r" b="b"/>
              <a:pathLst>
                <a:path w="6089457" h="3425320">
                  <a:moveTo>
                    <a:pt x="6089457" y="3425320"/>
                  </a:moveTo>
                  <a:lnTo>
                    <a:pt x="6089457" y="0"/>
                  </a:lnTo>
                  <a:lnTo>
                    <a:pt x="0" y="0"/>
                  </a:lnTo>
                  <a:cubicBezTo>
                    <a:pt x="2029819" y="1141773"/>
                    <a:pt x="4059638" y="2283546"/>
                    <a:pt x="6089457" y="3425320"/>
                  </a:cubicBezTo>
                  <a:close/>
                </a:path>
              </a:pathLst>
            </a:custGeom>
            <a:solidFill>
              <a:srgbClr val="720101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300775" y="3360469"/>
            <a:ext cx="6331281" cy="1563793"/>
            <a:chOff x="0" y="0"/>
            <a:chExt cx="2161091" cy="53377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61091" cy="533778"/>
            </a:xfrm>
            <a:custGeom>
              <a:avLst/>
              <a:gdLst/>
              <a:ahLst/>
              <a:cxnLst/>
              <a:rect l="l" t="t" r="r" b="b"/>
              <a:pathLst>
                <a:path w="2161091" h="533778">
                  <a:moveTo>
                    <a:pt x="13451" y="0"/>
                  </a:moveTo>
                  <a:lnTo>
                    <a:pt x="2147640" y="0"/>
                  </a:lnTo>
                  <a:cubicBezTo>
                    <a:pt x="2151207" y="0"/>
                    <a:pt x="2154629" y="1417"/>
                    <a:pt x="2157151" y="3940"/>
                  </a:cubicBezTo>
                  <a:cubicBezTo>
                    <a:pt x="2159674" y="6462"/>
                    <a:pt x="2161091" y="9883"/>
                    <a:pt x="2161091" y="13451"/>
                  </a:cubicBezTo>
                  <a:lnTo>
                    <a:pt x="2161091" y="520327"/>
                  </a:lnTo>
                  <a:cubicBezTo>
                    <a:pt x="2161091" y="527756"/>
                    <a:pt x="2155069" y="533778"/>
                    <a:pt x="2147640" y="533778"/>
                  </a:cubicBezTo>
                  <a:lnTo>
                    <a:pt x="13451" y="533778"/>
                  </a:lnTo>
                  <a:cubicBezTo>
                    <a:pt x="6022" y="533778"/>
                    <a:pt x="0" y="527756"/>
                    <a:pt x="0" y="520327"/>
                  </a:cubicBezTo>
                  <a:lnTo>
                    <a:pt x="0" y="13451"/>
                  </a:lnTo>
                  <a:cubicBezTo>
                    <a:pt x="0" y="6022"/>
                    <a:pt x="6022" y="0"/>
                    <a:pt x="13451" y="0"/>
                  </a:cubicBezTo>
                  <a:close/>
                </a:path>
              </a:pathLst>
            </a:custGeom>
            <a:solidFill>
              <a:srgbClr val="131211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2161091" cy="5528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535860" y="3119178"/>
            <a:ext cx="2381235" cy="2046374"/>
            <a:chOff x="0" y="0"/>
            <a:chExt cx="812800" cy="6985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  <a:ln w="161925" cap="sq">
              <a:solidFill>
                <a:srgbClr val="1A1A1A"/>
              </a:solidFill>
              <a:prstDash val="solid"/>
              <a:miter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14300" y="-19050"/>
              <a:ext cx="5842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191171" y="5406843"/>
            <a:ext cx="6331281" cy="1563793"/>
            <a:chOff x="0" y="0"/>
            <a:chExt cx="2161091" cy="53377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161091" cy="533778"/>
            </a:xfrm>
            <a:custGeom>
              <a:avLst/>
              <a:gdLst/>
              <a:ahLst/>
              <a:cxnLst/>
              <a:rect l="l" t="t" r="r" b="b"/>
              <a:pathLst>
                <a:path w="2161091" h="533778">
                  <a:moveTo>
                    <a:pt x="13451" y="0"/>
                  </a:moveTo>
                  <a:lnTo>
                    <a:pt x="2147640" y="0"/>
                  </a:lnTo>
                  <a:cubicBezTo>
                    <a:pt x="2151207" y="0"/>
                    <a:pt x="2154629" y="1417"/>
                    <a:pt x="2157151" y="3940"/>
                  </a:cubicBezTo>
                  <a:cubicBezTo>
                    <a:pt x="2159674" y="6462"/>
                    <a:pt x="2161091" y="9883"/>
                    <a:pt x="2161091" y="13451"/>
                  </a:cubicBezTo>
                  <a:lnTo>
                    <a:pt x="2161091" y="520327"/>
                  </a:lnTo>
                  <a:cubicBezTo>
                    <a:pt x="2161091" y="527756"/>
                    <a:pt x="2155069" y="533778"/>
                    <a:pt x="2147640" y="533778"/>
                  </a:cubicBezTo>
                  <a:lnTo>
                    <a:pt x="13451" y="533778"/>
                  </a:lnTo>
                  <a:cubicBezTo>
                    <a:pt x="6022" y="533778"/>
                    <a:pt x="0" y="527756"/>
                    <a:pt x="0" y="520327"/>
                  </a:cubicBezTo>
                  <a:lnTo>
                    <a:pt x="0" y="13451"/>
                  </a:lnTo>
                  <a:cubicBezTo>
                    <a:pt x="0" y="6022"/>
                    <a:pt x="6022" y="0"/>
                    <a:pt x="13451" y="0"/>
                  </a:cubicBezTo>
                  <a:close/>
                </a:path>
              </a:pathLst>
            </a:custGeom>
            <a:solidFill>
              <a:srgbClr val="1A1A1A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19050"/>
              <a:ext cx="2161091" cy="5528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033010" y="5165552"/>
            <a:ext cx="2381235" cy="2046374"/>
            <a:chOff x="0" y="0"/>
            <a:chExt cx="812800" cy="6985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  <a:ln w="161925" cap="sq">
              <a:solidFill>
                <a:srgbClr val="1A1A1A"/>
              </a:solidFill>
              <a:prstDash val="solid"/>
              <a:miter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14300" y="-19050"/>
              <a:ext cx="5842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2300775" y="7453217"/>
            <a:ext cx="6331281" cy="1563793"/>
            <a:chOff x="0" y="0"/>
            <a:chExt cx="2161091" cy="53377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161091" cy="533778"/>
            </a:xfrm>
            <a:custGeom>
              <a:avLst/>
              <a:gdLst/>
              <a:ahLst/>
              <a:cxnLst/>
              <a:rect l="l" t="t" r="r" b="b"/>
              <a:pathLst>
                <a:path w="2161091" h="533778">
                  <a:moveTo>
                    <a:pt x="13451" y="0"/>
                  </a:moveTo>
                  <a:lnTo>
                    <a:pt x="2147640" y="0"/>
                  </a:lnTo>
                  <a:cubicBezTo>
                    <a:pt x="2151207" y="0"/>
                    <a:pt x="2154629" y="1417"/>
                    <a:pt x="2157151" y="3940"/>
                  </a:cubicBezTo>
                  <a:cubicBezTo>
                    <a:pt x="2159674" y="6462"/>
                    <a:pt x="2161091" y="9883"/>
                    <a:pt x="2161091" y="13451"/>
                  </a:cubicBezTo>
                  <a:lnTo>
                    <a:pt x="2161091" y="520327"/>
                  </a:lnTo>
                  <a:cubicBezTo>
                    <a:pt x="2161091" y="527756"/>
                    <a:pt x="2155069" y="533778"/>
                    <a:pt x="2147640" y="533778"/>
                  </a:cubicBezTo>
                  <a:lnTo>
                    <a:pt x="13451" y="533778"/>
                  </a:lnTo>
                  <a:cubicBezTo>
                    <a:pt x="6022" y="533778"/>
                    <a:pt x="0" y="527756"/>
                    <a:pt x="0" y="520327"/>
                  </a:cubicBezTo>
                  <a:lnTo>
                    <a:pt x="0" y="13451"/>
                  </a:lnTo>
                  <a:cubicBezTo>
                    <a:pt x="0" y="6022"/>
                    <a:pt x="6022" y="0"/>
                    <a:pt x="13451" y="0"/>
                  </a:cubicBezTo>
                  <a:close/>
                </a:path>
              </a:pathLst>
            </a:custGeom>
            <a:solidFill>
              <a:srgbClr val="1A1A1A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2161091" cy="5718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1" indent="0" algn="l">
                <a:lnSpc>
                  <a:spcPts val="301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7535860" y="7211926"/>
            <a:ext cx="2381235" cy="2046374"/>
            <a:chOff x="0" y="0"/>
            <a:chExt cx="812800" cy="6985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  <a:ln w="161925" cap="sq">
              <a:solidFill>
                <a:srgbClr val="1A1A1A"/>
              </a:solidFill>
              <a:prstDash val="solid"/>
              <a:miter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14300" y="-19050"/>
              <a:ext cx="5842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6632746" y="5633117"/>
            <a:ext cx="980529" cy="1070022"/>
          </a:xfrm>
          <a:custGeom>
            <a:avLst/>
            <a:gdLst/>
            <a:ahLst/>
            <a:cxnLst/>
            <a:rect l="l" t="t" r="r" b="b"/>
            <a:pathLst>
              <a:path w="980529" h="1070022">
                <a:moveTo>
                  <a:pt x="0" y="0"/>
                </a:moveTo>
                <a:lnTo>
                  <a:pt x="980529" y="0"/>
                </a:lnTo>
                <a:lnTo>
                  <a:pt x="980529" y="1070021"/>
                </a:lnTo>
                <a:lnTo>
                  <a:pt x="0" y="10700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6" name="Freeform 26"/>
          <p:cNvSpPr/>
          <p:nvPr/>
        </p:nvSpPr>
        <p:spPr>
          <a:xfrm rot="-10800000">
            <a:off x="13522453" y="87467"/>
            <a:ext cx="7315200" cy="2332736"/>
          </a:xfrm>
          <a:custGeom>
            <a:avLst/>
            <a:gdLst/>
            <a:ahLst/>
            <a:cxnLst/>
            <a:rect l="l" t="t" r="r" b="b"/>
            <a:pathLst>
              <a:path w="7315200" h="2332736">
                <a:moveTo>
                  <a:pt x="0" y="0"/>
                </a:moveTo>
                <a:lnTo>
                  <a:pt x="7315200" y="0"/>
                </a:lnTo>
                <a:lnTo>
                  <a:pt x="7315200" y="2332736"/>
                </a:lnTo>
                <a:lnTo>
                  <a:pt x="0" y="23327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7" name="Freeform 27"/>
          <p:cNvSpPr/>
          <p:nvPr/>
        </p:nvSpPr>
        <p:spPr>
          <a:xfrm>
            <a:off x="8152508" y="3544480"/>
            <a:ext cx="1147940" cy="1195771"/>
          </a:xfrm>
          <a:custGeom>
            <a:avLst/>
            <a:gdLst/>
            <a:ahLst/>
            <a:cxnLst/>
            <a:rect l="l" t="t" r="r" b="b"/>
            <a:pathLst>
              <a:path w="1147940" h="1195771">
                <a:moveTo>
                  <a:pt x="0" y="0"/>
                </a:moveTo>
                <a:lnTo>
                  <a:pt x="1147939" y="0"/>
                </a:lnTo>
                <a:lnTo>
                  <a:pt x="1147939" y="1195770"/>
                </a:lnTo>
                <a:lnTo>
                  <a:pt x="0" y="11957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8" name="Freeform 28"/>
          <p:cNvSpPr/>
          <p:nvPr/>
        </p:nvSpPr>
        <p:spPr>
          <a:xfrm>
            <a:off x="8171214" y="7633202"/>
            <a:ext cx="1110527" cy="1203823"/>
          </a:xfrm>
          <a:custGeom>
            <a:avLst/>
            <a:gdLst/>
            <a:ahLst/>
            <a:cxnLst/>
            <a:rect l="l" t="t" r="r" b="b"/>
            <a:pathLst>
              <a:path w="1110527" h="1203823">
                <a:moveTo>
                  <a:pt x="0" y="0"/>
                </a:moveTo>
                <a:lnTo>
                  <a:pt x="1110527" y="0"/>
                </a:lnTo>
                <a:lnTo>
                  <a:pt x="1110527" y="1203822"/>
                </a:lnTo>
                <a:lnTo>
                  <a:pt x="0" y="120382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9" name="TextBox 29"/>
          <p:cNvSpPr txBox="1"/>
          <p:nvPr/>
        </p:nvSpPr>
        <p:spPr>
          <a:xfrm>
            <a:off x="1440994" y="857250"/>
            <a:ext cx="7238899" cy="1686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774"/>
              </a:lnSpc>
              <a:spcBef>
                <a:spcPct val="0"/>
              </a:spcBef>
            </a:pPr>
            <a:r>
              <a:rPr lang="en-US" sz="9981" u="none" strike="noStrike" spc="978">
                <a:solidFill>
                  <a:srgbClr val="000000"/>
                </a:solidFill>
                <a:latin typeface="Oswald Bold"/>
              </a:rPr>
              <a:t>O NÁS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585027" y="3503731"/>
            <a:ext cx="4950833" cy="1131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15"/>
              </a:lnSpc>
            </a:pPr>
            <a:r>
              <a:rPr lang="en-US" sz="2185" spc="214" dirty="0" err="1">
                <a:solidFill>
                  <a:srgbClr val="F2F4F5"/>
                </a:solidFill>
                <a:latin typeface="Montserrat Light"/>
              </a:rPr>
              <a:t>Jsme</a:t>
            </a:r>
            <a:r>
              <a:rPr lang="en-US" sz="2185" spc="214" dirty="0">
                <a:solidFill>
                  <a:srgbClr val="F2F4F5"/>
                </a:solidFill>
                <a:latin typeface="Montserrat Light"/>
              </a:rPr>
              <a:t> </a:t>
            </a:r>
            <a:r>
              <a:rPr lang="en-US" sz="2185" spc="214" dirty="0" err="1">
                <a:solidFill>
                  <a:srgbClr val="F2F4F5"/>
                </a:solidFill>
                <a:latin typeface="Montserrat Light"/>
              </a:rPr>
              <a:t>jednou</a:t>
            </a:r>
            <a:r>
              <a:rPr lang="en-US" sz="2185" spc="214" dirty="0">
                <a:solidFill>
                  <a:srgbClr val="F2F4F5"/>
                </a:solidFill>
                <a:latin typeface="Montserrat Light"/>
              </a:rPr>
              <a:t> ze </a:t>
            </a:r>
            <a:r>
              <a:rPr lang="en-US" sz="2185" spc="214" dirty="0" err="1">
                <a:solidFill>
                  <a:srgbClr val="F2F4F5"/>
                </a:solidFill>
                <a:latin typeface="Montserrat Light"/>
              </a:rPr>
              <a:t>šesti</a:t>
            </a:r>
            <a:r>
              <a:rPr lang="en-US" sz="2185" spc="214" dirty="0">
                <a:solidFill>
                  <a:srgbClr val="F2F4F5"/>
                </a:solidFill>
                <a:latin typeface="Montserrat Light"/>
              </a:rPr>
              <a:t> </a:t>
            </a:r>
            <a:r>
              <a:rPr lang="en-US" sz="2185" spc="214" dirty="0" err="1">
                <a:solidFill>
                  <a:srgbClr val="F2F4F5"/>
                </a:solidFill>
                <a:latin typeface="Montserrat Light"/>
              </a:rPr>
              <a:t>fiktivních</a:t>
            </a:r>
            <a:r>
              <a:rPr lang="en-US" sz="2185" spc="214" dirty="0">
                <a:solidFill>
                  <a:srgbClr val="F2F4F5"/>
                </a:solidFill>
                <a:latin typeface="Montserrat Light"/>
              </a:rPr>
              <a:t> </a:t>
            </a:r>
            <a:r>
              <a:rPr lang="en-US" sz="2185" spc="214" dirty="0" err="1">
                <a:solidFill>
                  <a:srgbClr val="F2F4F5"/>
                </a:solidFill>
                <a:latin typeface="Montserrat Light"/>
              </a:rPr>
              <a:t>firem</a:t>
            </a:r>
            <a:r>
              <a:rPr lang="en-US" sz="2185" spc="214" dirty="0">
                <a:solidFill>
                  <a:srgbClr val="F2F4F5"/>
                </a:solidFill>
                <a:latin typeface="Montserrat Light"/>
              </a:rPr>
              <a:t> </a:t>
            </a:r>
            <a:r>
              <a:rPr lang="en-US" sz="2185" spc="214" dirty="0" err="1">
                <a:solidFill>
                  <a:srgbClr val="F2F4F5"/>
                </a:solidFill>
                <a:latin typeface="Montserrat Light"/>
              </a:rPr>
              <a:t>na</a:t>
            </a:r>
            <a:r>
              <a:rPr lang="en-US" sz="2185" spc="214" dirty="0">
                <a:solidFill>
                  <a:srgbClr val="F2F4F5"/>
                </a:solidFill>
                <a:latin typeface="Montserrat Light"/>
              </a:rPr>
              <a:t> OA a SOŠL </a:t>
            </a:r>
            <a:r>
              <a:rPr lang="en-US" sz="2185" spc="214" dirty="0" err="1">
                <a:solidFill>
                  <a:srgbClr val="F2F4F5"/>
                </a:solidFill>
                <a:latin typeface="Montserrat Light"/>
              </a:rPr>
              <a:t>Opava</a:t>
            </a:r>
            <a:endParaRPr lang="en-US" sz="2185" spc="214" dirty="0">
              <a:solidFill>
                <a:srgbClr val="F2F4F5"/>
              </a:solidFill>
              <a:latin typeface="Montserrat Light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8316248" y="5596376"/>
            <a:ext cx="4950833" cy="1131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015"/>
              </a:lnSpc>
              <a:spcBef>
                <a:spcPct val="0"/>
              </a:spcBef>
            </a:pPr>
            <a:r>
              <a:rPr lang="en-US" sz="2185" spc="214">
                <a:solidFill>
                  <a:srgbClr val="F2F4F5"/>
                </a:solidFill>
                <a:latin typeface="Montserrat Light"/>
              </a:rPr>
              <a:t>V roce 2022 jsme se začali zabývat bezpečnostní technikou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585027" y="7650490"/>
            <a:ext cx="4950833" cy="1131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015"/>
              </a:lnSpc>
              <a:spcBef>
                <a:spcPct val="0"/>
              </a:spcBef>
            </a:pPr>
            <a:r>
              <a:rPr lang="en-US" sz="2185" spc="214">
                <a:solidFill>
                  <a:srgbClr val="F2F4F5"/>
                </a:solidFill>
                <a:latin typeface="Montserrat Light"/>
              </a:rPr>
              <a:t>Ve firmě pracuje 15 zaměstnanců rozdělených do 4 pracovních oddělení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000" cy="3086100"/>
            <a:chOff x="0" y="0"/>
            <a:chExt cx="4816593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4816593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2163000" y="3875422"/>
            <a:ext cx="4473739" cy="2443073"/>
          </a:xfrm>
          <a:custGeom>
            <a:avLst/>
            <a:gdLst/>
            <a:ahLst/>
            <a:cxnLst/>
            <a:rect l="l" t="t" r="r" b="b"/>
            <a:pathLst>
              <a:path w="4473739" h="2443073">
                <a:moveTo>
                  <a:pt x="0" y="0"/>
                </a:moveTo>
                <a:lnTo>
                  <a:pt x="4473739" y="0"/>
                </a:lnTo>
                <a:lnTo>
                  <a:pt x="4473739" y="2443073"/>
                </a:lnTo>
                <a:lnTo>
                  <a:pt x="0" y="24430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7761" b="-67761"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7" name="Group 7"/>
          <p:cNvGrpSpPr/>
          <p:nvPr/>
        </p:nvGrpSpPr>
        <p:grpSpPr>
          <a:xfrm>
            <a:off x="2163000" y="3442596"/>
            <a:ext cx="4473739" cy="636748"/>
            <a:chOff x="0" y="0"/>
            <a:chExt cx="1178269" cy="16770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78269" cy="167703"/>
            </a:xfrm>
            <a:custGeom>
              <a:avLst/>
              <a:gdLst/>
              <a:ahLst/>
              <a:cxnLst/>
              <a:rect l="l" t="t" r="r" b="b"/>
              <a:pathLst>
                <a:path w="1178269" h="167703">
                  <a:moveTo>
                    <a:pt x="0" y="0"/>
                  </a:moveTo>
                  <a:lnTo>
                    <a:pt x="1178269" y="0"/>
                  </a:lnTo>
                  <a:lnTo>
                    <a:pt x="1178269" y="167703"/>
                  </a:lnTo>
                  <a:lnTo>
                    <a:pt x="0" y="167703"/>
                  </a:lnTo>
                  <a:close/>
                </a:path>
              </a:pathLst>
            </a:custGeom>
            <a:solidFill>
              <a:srgbClr val="720101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1178269" cy="2248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r>
                <a:rPr lang="en-US" sz="2981" spc="29">
                  <a:solidFill>
                    <a:srgbClr val="FFFFFF"/>
                  </a:solidFill>
                  <a:latin typeface="DM Sans Italics"/>
                </a:rPr>
                <a:t>Proč bezpečnost?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893475" y="3510391"/>
            <a:ext cx="9034431" cy="2808103"/>
            <a:chOff x="0" y="0"/>
            <a:chExt cx="1744696" cy="5422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44696" cy="542290"/>
            </a:xfrm>
            <a:custGeom>
              <a:avLst/>
              <a:gdLst/>
              <a:ahLst/>
              <a:cxnLst/>
              <a:rect l="l" t="t" r="r" b="b"/>
              <a:pathLst>
                <a:path w="1744696" h="542290">
                  <a:moveTo>
                    <a:pt x="0" y="0"/>
                  </a:moveTo>
                  <a:lnTo>
                    <a:pt x="1744696" y="0"/>
                  </a:lnTo>
                  <a:lnTo>
                    <a:pt x="1744696" y="542290"/>
                  </a:lnTo>
                  <a:lnTo>
                    <a:pt x="0" y="5422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1A1A1A"/>
              </a:solidFill>
              <a:prstDash val="solid"/>
              <a:miter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1744696" cy="5613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1410691" y="6937093"/>
            <a:ext cx="4473739" cy="2443073"/>
          </a:xfrm>
          <a:custGeom>
            <a:avLst/>
            <a:gdLst/>
            <a:ahLst/>
            <a:cxnLst/>
            <a:rect l="l" t="t" r="r" b="b"/>
            <a:pathLst>
              <a:path w="4473739" h="2443073">
                <a:moveTo>
                  <a:pt x="0" y="0"/>
                </a:moveTo>
                <a:lnTo>
                  <a:pt x="4473739" y="0"/>
                </a:lnTo>
                <a:lnTo>
                  <a:pt x="4473739" y="2443073"/>
                </a:lnTo>
                <a:lnTo>
                  <a:pt x="0" y="24430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1860" b="-11860"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14" name="Group 14"/>
          <p:cNvGrpSpPr/>
          <p:nvPr/>
        </p:nvGrpSpPr>
        <p:grpSpPr>
          <a:xfrm>
            <a:off x="11410691" y="6504266"/>
            <a:ext cx="4473739" cy="636748"/>
            <a:chOff x="0" y="0"/>
            <a:chExt cx="1178269" cy="16770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78269" cy="167703"/>
            </a:xfrm>
            <a:custGeom>
              <a:avLst/>
              <a:gdLst/>
              <a:ahLst/>
              <a:cxnLst/>
              <a:rect l="l" t="t" r="r" b="b"/>
              <a:pathLst>
                <a:path w="1178269" h="167703">
                  <a:moveTo>
                    <a:pt x="0" y="0"/>
                  </a:moveTo>
                  <a:lnTo>
                    <a:pt x="1178269" y="0"/>
                  </a:lnTo>
                  <a:lnTo>
                    <a:pt x="1178269" y="167703"/>
                  </a:lnTo>
                  <a:lnTo>
                    <a:pt x="0" y="167703"/>
                  </a:lnTo>
                  <a:close/>
                </a:path>
              </a:pathLst>
            </a:custGeom>
            <a:solidFill>
              <a:srgbClr val="720101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1178269" cy="2248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r>
                <a:rPr lang="en-US" sz="2981" spc="29">
                  <a:solidFill>
                    <a:srgbClr val="FFFFFF"/>
                  </a:solidFill>
                  <a:latin typeface="DM Sans Italics"/>
                </a:rPr>
                <a:t>Proč právě my?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179166" y="6572062"/>
            <a:ext cx="9034431" cy="2808103"/>
            <a:chOff x="0" y="0"/>
            <a:chExt cx="1744696" cy="5422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744696" cy="542290"/>
            </a:xfrm>
            <a:custGeom>
              <a:avLst/>
              <a:gdLst/>
              <a:ahLst/>
              <a:cxnLst/>
              <a:rect l="l" t="t" r="r" b="b"/>
              <a:pathLst>
                <a:path w="1744696" h="542290">
                  <a:moveTo>
                    <a:pt x="0" y="0"/>
                  </a:moveTo>
                  <a:lnTo>
                    <a:pt x="1744696" y="0"/>
                  </a:lnTo>
                  <a:lnTo>
                    <a:pt x="1744696" y="542290"/>
                  </a:lnTo>
                  <a:lnTo>
                    <a:pt x="0" y="5422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1A1A1A"/>
              </a:solidFill>
              <a:prstDash val="solid"/>
              <a:miter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19050"/>
              <a:ext cx="1744696" cy="5613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3690980" y="1232286"/>
            <a:ext cx="10906040" cy="1349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82"/>
              </a:lnSpc>
            </a:pPr>
            <a:r>
              <a:rPr lang="en-US" sz="8030" spc="786">
                <a:solidFill>
                  <a:srgbClr val="FFFFFF"/>
                </a:solidFill>
                <a:latin typeface="Oswald Bold"/>
              </a:rPr>
              <a:t>PŘEDMĚT PODNIKÁNÍ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960524" y="4412833"/>
            <a:ext cx="8900334" cy="955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0484" lvl="1" indent="-300242">
              <a:lnSpc>
                <a:spcPts val="3838"/>
              </a:lnSpc>
              <a:buFont typeface="Arial"/>
              <a:buChar char="•"/>
            </a:pPr>
            <a:r>
              <a:rPr lang="en-US" sz="2781" spc="272">
                <a:solidFill>
                  <a:srgbClr val="231F20"/>
                </a:solidFill>
                <a:latin typeface="DM Sans"/>
              </a:rPr>
              <a:t>protože nás naplňuje pomáhat ostatním firmám chránit jejich cennosti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246215" y="7231617"/>
            <a:ext cx="8900334" cy="1441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0484" lvl="1" indent="-300242">
              <a:lnSpc>
                <a:spcPts val="3838"/>
              </a:lnSpc>
              <a:buFont typeface="Arial"/>
              <a:buChar char="•"/>
            </a:pPr>
            <a:r>
              <a:rPr lang="en-US" sz="2781" spc="272">
                <a:solidFill>
                  <a:srgbClr val="231F20"/>
                </a:solidFill>
                <a:latin typeface="DM Sans"/>
              </a:rPr>
              <a:t>děláme vše pro Vaši bezpečnost a každý den vymýšlíme další techniky, jak chránit Váš majetek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>
            <a:off x="9353244" y="7686375"/>
            <a:ext cx="4128022" cy="437161"/>
          </a:xfrm>
          <a:custGeom>
            <a:avLst/>
            <a:gdLst/>
            <a:ahLst/>
            <a:cxnLst/>
            <a:rect l="l" t="t" r="r" b="b"/>
            <a:pathLst>
              <a:path w="4128022" h="437161">
                <a:moveTo>
                  <a:pt x="0" y="0"/>
                </a:moveTo>
                <a:lnTo>
                  <a:pt x="4128022" y="0"/>
                </a:lnTo>
                <a:lnTo>
                  <a:pt x="4128022" y="437161"/>
                </a:lnTo>
                <a:lnTo>
                  <a:pt x="0" y="4371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6495"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4" name="Group 4"/>
          <p:cNvGrpSpPr/>
          <p:nvPr/>
        </p:nvGrpSpPr>
        <p:grpSpPr>
          <a:xfrm>
            <a:off x="9353244" y="3598902"/>
            <a:ext cx="4113179" cy="4087473"/>
            <a:chOff x="0" y="0"/>
            <a:chExt cx="1279723" cy="127172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79723" cy="1271725"/>
            </a:xfrm>
            <a:custGeom>
              <a:avLst/>
              <a:gdLst/>
              <a:ahLst/>
              <a:cxnLst/>
              <a:rect l="l" t="t" r="r" b="b"/>
              <a:pathLst>
                <a:path w="1279723" h="1271725">
                  <a:moveTo>
                    <a:pt x="0" y="0"/>
                  </a:moveTo>
                  <a:lnTo>
                    <a:pt x="1279723" y="0"/>
                  </a:lnTo>
                  <a:lnTo>
                    <a:pt x="1279723" y="1271725"/>
                  </a:lnTo>
                  <a:lnTo>
                    <a:pt x="0" y="1271725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1279723" cy="1328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4786499" y="7686375"/>
            <a:ext cx="4128022" cy="437161"/>
          </a:xfrm>
          <a:custGeom>
            <a:avLst/>
            <a:gdLst/>
            <a:ahLst/>
            <a:cxnLst/>
            <a:rect l="l" t="t" r="r" b="b"/>
            <a:pathLst>
              <a:path w="4128022" h="437161">
                <a:moveTo>
                  <a:pt x="0" y="0"/>
                </a:moveTo>
                <a:lnTo>
                  <a:pt x="4128022" y="0"/>
                </a:lnTo>
                <a:lnTo>
                  <a:pt x="4128022" y="437161"/>
                </a:lnTo>
                <a:lnTo>
                  <a:pt x="0" y="4371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6495"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8" name="Group 8"/>
          <p:cNvGrpSpPr/>
          <p:nvPr/>
        </p:nvGrpSpPr>
        <p:grpSpPr>
          <a:xfrm>
            <a:off x="4801341" y="3600018"/>
            <a:ext cx="4113179" cy="4087473"/>
            <a:chOff x="0" y="0"/>
            <a:chExt cx="1279723" cy="127172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79723" cy="1271725"/>
            </a:xfrm>
            <a:custGeom>
              <a:avLst/>
              <a:gdLst/>
              <a:ahLst/>
              <a:cxnLst/>
              <a:rect l="l" t="t" r="r" b="b"/>
              <a:pathLst>
                <a:path w="1279723" h="1271725">
                  <a:moveTo>
                    <a:pt x="0" y="0"/>
                  </a:moveTo>
                  <a:lnTo>
                    <a:pt x="1279723" y="0"/>
                  </a:lnTo>
                  <a:lnTo>
                    <a:pt x="1279723" y="1271725"/>
                  </a:lnTo>
                  <a:lnTo>
                    <a:pt x="0" y="1271725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1279723" cy="1328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287207" y="7687491"/>
            <a:ext cx="4128022" cy="436045"/>
          </a:xfrm>
          <a:custGeom>
            <a:avLst/>
            <a:gdLst/>
            <a:ahLst/>
            <a:cxnLst/>
            <a:rect l="l" t="t" r="r" b="b"/>
            <a:pathLst>
              <a:path w="4128022" h="436045">
                <a:moveTo>
                  <a:pt x="0" y="0"/>
                </a:moveTo>
                <a:lnTo>
                  <a:pt x="4128022" y="0"/>
                </a:lnTo>
                <a:lnTo>
                  <a:pt x="4128022" y="436045"/>
                </a:lnTo>
                <a:lnTo>
                  <a:pt x="0" y="4360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6716" b="-255"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12" name="Group 12"/>
          <p:cNvGrpSpPr/>
          <p:nvPr/>
        </p:nvGrpSpPr>
        <p:grpSpPr>
          <a:xfrm>
            <a:off x="287207" y="3598902"/>
            <a:ext cx="4113179" cy="4087473"/>
            <a:chOff x="0" y="0"/>
            <a:chExt cx="1279723" cy="127172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79723" cy="1271725"/>
            </a:xfrm>
            <a:custGeom>
              <a:avLst/>
              <a:gdLst/>
              <a:ahLst/>
              <a:cxnLst/>
              <a:rect l="l" t="t" r="r" b="b"/>
              <a:pathLst>
                <a:path w="1279723" h="1271725">
                  <a:moveTo>
                    <a:pt x="0" y="0"/>
                  </a:moveTo>
                  <a:lnTo>
                    <a:pt x="1279723" y="0"/>
                  </a:lnTo>
                  <a:lnTo>
                    <a:pt x="1279723" y="1271725"/>
                  </a:lnTo>
                  <a:lnTo>
                    <a:pt x="0" y="1271725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1279723" cy="1328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319213" y="2961604"/>
            <a:ext cx="2049168" cy="2049168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A1A1A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833347" y="2961604"/>
            <a:ext cx="2049168" cy="2049168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A1A1A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0385250" y="2992381"/>
            <a:ext cx="2049168" cy="2049168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A1A1A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10803983" y="3189939"/>
            <a:ext cx="1211702" cy="1322294"/>
          </a:xfrm>
          <a:custGeom>
            <a:avLst/>
            <a:gdLst/>
            <a:ahLst/>
            <a:cxnLst/>
            <a:rect l="l" t="t" r="r" b="b"/>
            <a:pathLst>
              <a:path w="1211702" h="1322294">
                <a:moveTo>
                  <a:pt x="0" y="0"/>
                </a:moveTo>
                <a:lnTo>
                  <a:pt x="1211702" y="0"/>
                </a:lnTo>
                <a:lnTo>
                  <a:pt x="1211702" y="1322294"/>
                </a:lnTo>
                <a:lnTo>
                  <a:pt x="0" y="13222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5" name="Freeform 25"/>
          <p:cNvSpPr/>
          <p:nvPr/>
        </p:nvSpPr>
        <p:spPr>
          <a:xfrm>
            <a:off x="6173974" y="3048230"/>
            <a:ext cx="1353071" cy="1353071"/>
          </a:xfrm>
          <a:custGeom>
            <a:avLst/>
            <a:gdLst/>
            <a:ahLst/>
            <a:cxnLst/>
            <a:rect l="l" t="t" r="r" b="b"/>
            <a:pathLst>
              <a:path w="1353071" h="1353071">
                <a:moveTo>
                  <a:pt x="0" y="0"/>
                </a:moveTo>
                <a:lnTo>
                  <a:pt x="1353071" y="0"/>
                </a:lnTo>
                <a:lnTo>
                  <a:pt x="1353071" y="1353071"/>
                </a:lnTo>
                <a:lnTo>
                  <a:pt x="0" y="13530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26" name="Group 26"/>
          <p:cNvGrpSpPr/>
          <p:nvPr/>
        </p:nvGrpSpPr>
        <p:grpSpPr>
          <a:xfrm>
            <a:off x="13905147" y="3598902"/>
            <a:ext cx="4113179" cy="4087473"/>
            <a:chOff x="0" y="0"/>
            <a:chExt cx="1279723" cy="127172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279723" cy="1271725"/>
            </a:xfrm>
            <a:custGeom>
              <a:avLst/>
              <a:gdLst/>
              <a:ahLst/>
              <a:cxnLst/>
              <a:rect l="l" t="t" r="r" b="b"/>
              <a:pathLst>
                <a:path w="1279723" h="1271725">
                  <a:moveTo>
                    <a:pt x="0" y="0"/>
                  </a:moveTo>
                  <a:lnTo>
                    <a:pt x="1279723" y="0"/>
                  </a:lnTo>
                  <a:lnTo>
                    <a:pt x="1279723" y="1271725"/>
                  </a:lnTo>
                  <a:lnTo>
                    <a:pt x="0" y="1271725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57150"/>
              <a:ext cx="1279723" cy="1328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4937153" y="2961604"/>
            <a:ext cx="2049168" cy="2049168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A1A1A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2" name="Freeform 32"/>
          <p:cNvSpPr/>
          <p:nvPr/>
        </p:nvSpPr>
        <p:spPr>
          <a:xfrm>
            <a:off x="13897726" y="7686375"/>
            <a:ext cx="4128022" cy="436045"/>
          </a:xfrm>
          <a:custGeom>
            <a:avLst/>
            <a:gdLst/>
            <a:ahLst/>
            <a:cxnLst/>
            <a:rect l="l" t="t" r="r" b="b"/>
            <a:pathLst>
              <a:path w="4128022" h="436045">
                <a:moveTo>
                  <a:pt x="0" y="0"/>
                </a:moveTo>
                <a:lnTo>
                  <a:pt x="4128022" y="0"/>
                </a:lnTo>
                <a:lnTo>
                  <a:pt x="4128022" y="436046"/>
                </a:lnTo>
                <a:lnTo>
                  <a:pt x="0" y="4360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6716" b="-255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3" name="Freeform 33"/>
          <p:cNvSpPr/>
          <p:nvPr/>
        </p:nvSpPr>
        <p:spPr>
          <a:xfrm>
            <a:off x="1685574" y="3281456"/>
            <a:ext cx="1296492" cy="1119845"/>
          </a:xfrm>
          <a:custGeom>
            <a:avLst/>
            <a:gdLst/>
            <a:ahLst/>
            <a:cxnLst/>
            <a:rect l="l" t="t" r="r" b="b"/>
            <a:pathLst>
              <a:path w="1296492" h="1119845">
                <a:moveTo>
                  <a:pt x="0" y="0"/>
                </a:moveTo>
                <a:lnTo>
                  <a:pt x="1296492" y="0"/>
                </a:lnTo>
                <a:lnTo>
                  <a:pt x="1296492" y="1119845"/>
                </a:lnTo>
                <a:lnTo>
                  <a:pt x="0" y="11198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4" name="Freeform 34"/>
          <p:cNvSpPr/>
          <p:nvPr/>
        </p:nvSpPr>
        <p:spPr>
          <a:xfrm>
            <a:off x="15234380" y="3168121"/>
            <a:ext cx="1454713" cy="1409749"/>
          </a:xfrm>
          <a:custGeom>
            <a:avLst/>
            <a:gdLst/>
            <a:ahLst/>
            <a:cxnLst/>
            <a:rect l="l" t="t" r="r" b="b"/>
            <a:pathLst>
              <a:path w="1454713" h="1409749">
                <a:moveTo>
                  <a:pt x="0" y="0"/>
                </a:moveTo>
                <a:lnTo>
                  <a:pt x="1454714" y="0"/>
                </a:lnTo>
                <a:lnTo>
                  <a:pt x="1454714" y="1409750"/>
                </a:lnTo>
                <a:lnTo>
                  <a:pt x="0" y="14097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5" name="TextBox 35"/>
          <p:cNvSpPr txBox="1"/>
          <p:nvPr/>
        </p:nvSpPr>
        <p:spPr>
          <a:xfrm>
            <a:off x="2105550" y="646612"/>
            <a:ext cx="13617940" cy="1686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774"/>
              </a:lnSpc>
              <a:spcBef>
                <a:spcPct val="0"/>
              </a:spcBef>
            </a:pPr>
            <a:r>
              <a:rPr lang="en-US" sz="9981" u="none" strike="noStrike" spc="978">
                <a:solidFill>
                  <a:srgbClr val="000000"/>
                </a:solidFill>
                <a:latin typeface="Oswald Bold"/>
              </a:rPr>
              <a:t>STRUKTURA FIRMY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79906" y="5624704"/>
            <a:ext cx="3542623" cy="1456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1950" lvl="1" indent="-185975">
              <a:lnSpc>
                <a:spcPts val="2377"/>
              </a:lnSpc>
              <a:buFont typeface="Arial"/>
              <a:buChar char="•"/>
            </a:pPr>
            <a:r>
              <a:rPr lang="en-US" sz="1722" spc="168">
                <a:solidFill>
                  <a:srgbClr val="FFFBFB"/>
                </a:solidFill>
                <a:latin typeface="DM Sans"/>
              </a:rPr>
              <a:t>faktury, platební příkazy</a:t>
            </a:r>
          </a:p>
          <a:p>
            <a:pPr marL="371950" lvl="1" indent="-185975">
              <a:lnSpc>
                <a:spcPts val="2377"/>
              </a:lnSpc>
              <a:buFont typeface="Arial"/>
              <a:buChar char="•"/>
            </a:pPr>
            <a:r>
              <a:rPr lang="en-US" sz="1722" spc="168">
                <a:solidFill>
                  <a:srgbClr val="FFFBFB"/>
                </a:solidFill>
                <a:latin typeface="DM Sans"/>
              </a:rPr>
              <a:t>uzavírá smlouvy, vymáhá pohledávky a zajišťuje realizaci zakázek</a:t>
            </a:r>
          </a:p>
          <a:p>
            <a:pPr>
              <a:lnSpc>
                <a:spcPts val="2377"/>
              </a:lnSpc>
            </a:pPr>
            <a:endParaRPr lang="en-US" sz="1722" spc="168">
              <a:solidFill>
                <a:srgbClr val="FFFBFB"/>
              </a:solidFill>
              <a:latin typeface="DM Sans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807273" y="4344151"/>
            <a:ext cx="2974893" cy="1054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08"/>
              </a:lnSpc>
              <a:spcBef>
                <a:spcPct val="0"/>
              </a:spcBef>
            </a:pPr>
            <a:r>
              <a:rPr lang="en-US" sz="3049" spc="298">
                <a:solidFill>
                  <a:srgbClr val="FDFBFB"/>
                </a:solidFill>
                <a:latin typeface="Oswald"/>
              </a:rPr>
              <a:t>OBCHODNÍ ODDĚLENÍ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363063" y="4589923"/>
            <a:ext cx="2974893" cy="520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08"/>
              </a:lnSpc>
              <a:spcBef>
                <a:spcPct val="0"/>
              </a:spcBef>
            </a:pPr>
            <a:r>
              <a:rPr lang="en-US" sz="3049" spc="298">
                <a:solidFill>
                  <a:srgbClr val="FDFBFB"/>
                </a:solidFill>
                <a:latin typeface="Oswald"/>
              </a:rPr>
              <a:t>MARKETING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9929809" y="4589923"/>
            <a:ext cx="2974893" cy="520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08"/>
              </a:lnSpc>
              <a:spcBef>
                <a:spcPct val="0"/>
              </a:spcBef>
            </a:pPr>
            <a:r>
              <a:rPr lang="en-US" sz="3049" spc="298">
                <a:solidFill>
                  <a:srgbClr val="FDFBFB"/>
                </a:solidFill>
                <a:latin typeface="Oswald"/>
              </a:rPr>
              <a:t>MANAGMENT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4485599" y="4520721"/>
            <a:ext cx="2974893" cy="520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08"/>
              </a:lnSpc>
              <a:spcBef>
                <a:spcPct val="0"/>
              </a:spcBef>
            </a:pPr>
            <a:r>
              <a:rPr lang="en-US" sz="3049" spc="298">
                <a:solidFill>
                  <a:srgbClr val="FDFBFB"/>
                </a:solidFill>
                <a:latin typeface="Oswald"/>
              </a:rPr>
              <a:t>MZDOVÁ AGENDA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5105504" y="5620922"/>
            <a:ext cx="3542623" cy="1456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1950" lvl="1" indent="-185975">
              <a:lnSpc>
                <a:spcPts val="2377"/>
              </a:lnSpc>
              <a:buFont typeface="Arial"/>
              <a:buChar char="•"/>
            </a:pPr>
            <a:r>
              <a:rPr lang="en-US" sz="1722" spc="168">
                <a:solidFill>
                  <a:srgbClr val="FFFBFB"/>
                </a:solidFill>
                <a:latin typeface="DM Sans"/>
              </a:rPr>
              <a:t>tvorba letáků, propagace firmy</a:t>
            </a:r>
          </a:p>
          <a:p>
            <a:pPr marL="371950" lvl="1" indent="-185975">
              <a:lnSpc>
                <a:spcPts val="2377"/>
              </a:lnSpc>
              <a:buFont typeface="Arial"/>
              <a:buChar char="•"/>
            </a:pPr>
            <a:r>
              <a:rPr lang="en-US" sz="1722" spc="168">
                <a:solidFill>
                  <a:srgbClr val="FFFBFB"/>
                </a:solidFill>
                <a:latin typeface="DM Sans"/>
              </a:rPr>
              <a:t>propaguje naší firmu, vytváří akční nabídky </a:t>
            </a:r>
          </a:p>
          <a:p>
            <a:pPr>
              <a:lnSpc>
                <a:spcPts val="2377"/>
              </a:lnSpc>
            </a:pPr>
            <a:endParaRPr lang="en-US" sz="1722" spc="168">
              <a:solidFill>
                <a:srgbClr val="FFFBFB"/>
              </a:solidFill>
              <a:latin typeface="DM Sans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9638522" y="5620922"/>
            <a:ext cx="3542623" cy="1751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1950" lvl="1" indent="-185975">
              <a:lnSpc>
                <a:spcPts val="2377"/>
              </a:lnSpc>
              <a:buFont typeface="Arial"/>
              <a:buChar char="•"/>
            </a:pPr>
            <a:r>
              <a:rPr lang="en-US" sz="1722" spc="168">
                <a:solidFill>
                  <a:srgbClr val="FFFBFB"/>
                </a:solidFill>
                <a:latin typeface="DM Sans"/>
              </a:rPr>
              <a:t>rozdělení práce, celkové vedení</a:t>
            </a:r>
          </a:p>
          <a:p>
            <a:pPr marL="371950" lvl="1" indent="-185975">
              <a:lnSpc>
                <a:spcPts val="2377"/>
              </a:lnSpc>
              <a:buFont typeface="Arial"/>
              <a:buChar char="•"/>
            </a:pPr>
            <a:r>
              <a:rPr lang="en-US" sz="1722" spc="168">
                <a:solidFill>
                  <a:srgbClr val="FFFBFB"/>
                </a:solidFill>
                <a:latin typeface="DM Sans"/>
              </a:rPr>
              <a:t>plánuje, řeší organizaci a rozdělení úkolů, provádí kontrolu práce</a:t>
            </a:r>
          </a:p>
          <a:p>
            <a:pPr algn="ctr">
              <a:lnSpc>
                <a:spcPts val="2377"/>
              </a:lnSpc>
            </a:pPr>
            <a:endParaRPr lang="en-US" sz="1722" spc="168">
              <a:solidFill>
                <a:srgbClr val="FFFBFB"/>
              </a:solidFill>
              <a:latin typeface="DM Sans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14201733" y="5620922"/>
            <a:ext cx="3542623" cy="1456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1950" lvl="1" indent="-185975">
              <a:lnSpc>
                <a:spcPts val="2377"/>
              </a:lnSpc>
              <a:buFont typeface="Arial"/>
              <a:buChar char="•"/>
            </a:pPr>
            <a:r>
              <a:rPr lang="en-US" sz="1722" spc="168">
                <a:solidFill>
                  <a:srgbClr val="FFFBFB"/>
                </a:solidFill>
                <a:latin typeface="DM Sans"/>
              </a:rPr>
              <a:t>zařizuje formálně vnitřní výběrová řízení a teoreticky řeší formality  s problematickými zaměstnanci</a:t>
            </a:r>
          </a:p>
        </p:txBody>
      </p:sp>
      <p:sp>
        <p:nvSpPr>
          <p:cNvPr id="44" name="Freeform 44"/>
          <p:cNvSpPr/>
          <p:nvPr/>
        </p:nvSpPr>
        <p:spPr>
          <a:xfrm>
            <a:off x="-3577024" y="7935141"/>
            <a:ext cx="13215546" cy="4214291"/>
          </a:xfrm>
          <a:custGeom>
            <a:avLst/>
            <a:gdLst/>
            <a:ahLst/>
            <a:cxnLst/>
            <a:rect l="l" t="t" r="r" b="b"/>
            <a:pathLst>
              <a:path w="13215546" h="4214291">
                <a:moveTo>
                  <a:pt x="0" y="0"/>
                </a:moveTo>
                <a:lnTo>
                  <a:pt x="13215546" y="0"/>
                </a:lnTo>
                <a:lnTo>
                  <a:pt x="13215546" y="4214291"/>
                </a:lnTo>
                <a:lnTo>
                  <a:pt x="0" y="421429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3" name="Group 3"/>
          <p:cNvGrpSpPr/>
          <p:nvPr/>
        </p:nvGrpSpPr>
        <p:grpSpPr>
          <a:xfrm>
            <a:off x="-53118" y="6426924"/>
            <a:ext cx="18341118" cy="5568196"/>
            <a:chOff x="0" y="0"/>
            <a:chExt cx="4830583" cy="146652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30583" cy="1466521"/>
            </a:xfrm>
            <a:custGeom>
              <a:avLst/>
              <a:gdLst/>
              <a:ahLst/>
              <a:cxnLst/>
              <a:rect l="l" t="t" r="r" b="b"/>
              <a:pathLst>
                <a:path w="4830583" h="1466521">
                  <a:moveTo>
                    <a:pt x="0" y="0"/>
                  </a:moveTo>
                  <a:lnTo>
                    <a:pt x="4830583" y="0"/>
                  </a:lnTo>
                  <a:lnTo>
                    <a:pt x="4830583" y="1466521"/>
                  </a:lnTo>
                  <a:lnTo>
                    <a:pt x="0" y="1466521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4830583" cy="14855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5400000">
            <a:off x="8599743" y="-3261333"/>
            <a:ext cx="1088513" cy="18288000"/>
            <a:chOff x="0" y="0"/>
            <a:chExt cx="286687" cy="481659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6687" cy="4816592"/>
            </a:xfrm>
            <a:custGeom>
              <a:avLst/>
              <a:gdLst/>
              <a:ahLst/>
              <a:cxnLst/>
              <a:rect l="l" t="t" r="r" b="b"/>
              <a:pathLst>
                <a:path w="286687" h="4816592">
                  <a:moveTo>
                    <a:pt x="0" y="0"/>
                  </a:moveTo>
                  <a:lnTo>
                    <a:pt x="286687" y="0"/>
                  </a:lnTo>
                  <a:lnTo>
                    <a:pt x="286687" y="4816592"/>
                  </a:lnTo>
                  <a:lnTo>
                    <a:pt x="0" y="4816592"/>
                  </a:lnTo>
                  <a:close/>
                </a:path>
              </a:pathLst>
            </a:custGeom>
            <a:gradFill rotWithShape="1">
              <a:gsLst>
                <a:gs pos="0">
                  <a:srgbClr val="696969">
                    <a:alpha val="41040"/>
                  </a:srgbClr>
                </a:gs>
                <a:gs pos="33333">
                  <a:srgbClr val="B4B4B4">
                    <a:alpha val="47025"/>
                  </a:srgbClr>
                </a:gs>
                <a:gs pos="66667">
                  <a:srgbClr val="EEEEEE">
                    <a:alpha val="40185"/>
                  </a:srgbClr>
                </a:gs>
                <a:gs pos="100000">
                  <a:srgbClr val="FBFBFB">
                    <a:alpha val="1254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286687" cy="4835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739474" y="4031724"/>
            <a:ext cx="4595005" cy="3573491"/>
            <a:chOff x="0" y="0"/>
            <a:chExt cx="1210207" cy="94116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10207" cy="941166"/>
            </a:xfrm>
            <a:custGeom>
              <a:avLst/>
              <a:gdLst/>
              <a:ahLst/>
              <a:cxnLst/>
              <a:rect l="l" t="t" r="r" b="b"/>
              <a:pathLst>
                <a:path w="1210207" h="941166">
                  <a:moveTo>
                    <a:pt x="33697" y="0"/>
                  </a:moveTo>
                  <a:lnTo>
                    <a:pt x="1176510" y="0"/>
                  </a:lnTo>
                  <a:cubicBezTo>
                    <a:pt x="1195120" y="0"/>
                    <a:pt x="1210207" y="15087"/>
                    <a:pt x="1210207" y="33697"/>
                  </a:cubicBezTo>
                  <a:lnTo>
                    <a:pt x="1210207" y="907469"/>
                  </a:lnTo>
                  <a:cubicBezTo>
                    <a:pt x="1210207" y="916406"/>
                    <a:pt x="1206657" y="924977"/>
                    <a:pt x="1200337" y="931297"/>
                  </a:cubicBezTo>
                  <a:cubicBezTo>
                    <a:pt x="1194018" y="937616"/>
                    <a:pt x="1185447" y="941166"/>
                    <a:pt x="1176510" y="941166"/>
                  </a:cubicBezTo>
                  <a:lnTo>
                    <a:pt x="33697" y="941166"/>
                  </a:lnTo>
                  <a:cubicBezTo>
                    <a:pt x="24760" y="941166"/>
                    <a:pt x="16189" y="937616"/>
                    <a:pt x="9870" y="931297"/>
                  </a:cubicBezTo>
                  <a:cubicBezTo>
                    <a:pt x="3550" y="924977"/>
                    <a:pt x="0" y="916406"/>
                    <a:pt x="0" y="907469"/>
                  </a:cubicBezTo>
                  <a:lnTo>
                    <a:pt x="0" y="33697"/>
                  </a:lnTo>
                  <a:cubicBezTo>
                    <a:pt x="0" y="24760"/>
                    <a:pt x="3550" y="16189"/>
                    <a:pt x="9870" y="9870"/>
                  </a:cubicBezTo>
                  <a:cubicBezTo>
                    <a:pt x="16189" y="3550"/>
                    <a:pt x="24760" y="0"/>
                    <a:pt x="3369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363636"/>
              </a:solidFill>
              <a:prstDash val="solid"/>
              <a:miter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1210207" cy="960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954088" y="3875355"/>
            <a:ext cx="157787" cy="156369"/>
            <a:chOff x="0" y="0"/>
            <a:chExt cx="320400" cy="31752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20421" cy="329184"/>
            </a:xfrm>
            <a:custGeom>
              <a:avLst/>
              <a:gdLst/>
              <a:ahLst/>
              <a:cxnLst/>
              <a:rect l="l" t="t" r="r" b="b"/>
              <a:pathLst>
                <a:path w="320421" h="329184">
                  <a:moveTo>
                    <a:pt x="320421" y="329184"/>
                  </a:moveTo>
                  <a:lnTo>
                    <a:pt x="0" y="329184"/>
                  </a:lnTo>
                  <a:lnTo>
                    <a:pt x="0" y="158750"/>
                  </a:lnTo>
                  <a:cubicBezTo>
                    <a:pt x="0" y="70866"/>
                    <a:pt x="71501" y="0"/>
                    <a:pt x="160147" y="0"/>
                  </a:cubicBezTo>
                  <a:cubicBezTo>
                    <a:pt x="248793" y="0"/>
                    <a:pt x="320421" y="70866"/>
                    <a:pt x="320421" y="158750"/>
                  </a:cubicBezTo>
                  <a:lnTo>
                    <a:pt x="320421" y="329184"/>
                  </a:lnTo>
                  <a:close/>
                </a:path>
              </a:pathLst>
            </a:custGeom>
            <a:solidFill>
              <a:srgbClr val="040506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981480" y="3875355"/>
            <a:ext cx="1047779" cy="1124013"/>
            <a:chOff x="0" y="0"/>
            <a:chExt cx="2127600" cy="2282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136648" cy="2334387"/>
            </a:xfrm>
            <a:custGeom>
              <a:avLst/>
              <a:gdLst/>
              <a:ahLst/>
              <a:cxnLst/>
              <a:rect l="l" t="t" r="r" b="b"/>
              <a:pathLst>
                <a:path w="2136648" h="2334387">
                  <a:moveTo>
                    <a:pt x="1983994" y="0"/>
                  </a:moveTo>
                  <a:lnTo>
                    <a:pt x="144145" y="0"/>
                  </a:lnTo>
                  <a:cubicBezTo>
                    <a:pt x="64389" y="0"/>
                    <a:pt x="0" y="64262"/>
                    <a:pt x="0" y="143891"/>
                  </a:cubicBezTo>
                  <a:lnTo>
                    <a:pt x="0" y="2334387"/>
                  </a:lnTo>
                  <a:lnTo>
                    <a:pt x="991997" y="1949577"/>
                  </a:lnTo>
                  <a:lnTo>
                    <a:pt x="1983994" y="2334387"/>
                  </a:lnTo>
                  <a:lnTo>
                    <a:pt x="1983994" y="152400"/>
                  </a:lnTo>
                  <a:cubicBezTo>
                    <a:pt x="1983994" y="67945"/>
                    <a:pt x="2052574" y="0"/>
                    <a:pt x="2136648" y="0"/>
                  </a:cubicBezTo>
                  <a:lnTo>
                    <a:pt x="1983994" y="0"/>
                  </a:lnTo>
                  <a:close/>
                </a:path>
              </a:pathLst>
            </a:custGeom>
            <a:solidFill>
              <a:srgbClr val="720101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612770" y="4870697"/>
            <a:ext cx="2323405" cy="2323405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3"/>
              <a:stretch>
                <a:fillRect l="-16359" r="-16359"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6844166" y="4031724"/>
            <a:ext cx="4595005" cy="3573491"/>
            <a:chOff x="0" y="0"/>
            <a:chExt cx="1210207" cy="94116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210207" cy="941166"/>
            </a:xfrm>
            <a:custGeom>
              <a:avLst/>
              <a:gdLst/>
              <a:ahLst/>
              <a:cxnLst/>
              <a:rect l="l" t="t" r="r" b="b"/>
              <a:pathLst>
                <a:path w="1210207" h="941166">
                  <a:moveTo>
                    <a:pt x="33697" y="0"/>
                  </a:moveTo>
                  <a:lnTo>
                    <a:pt x="1176510" y="0"/>
                  </a:lnTo>
                  <a:cubicBezTo>
                    <a:pt x="1195120" y="0"/>
                    <a:pt x="1210207" y="15087"/>
                    <a:pt x="1210207" y="33697"/>
                  </a:cubicBezTo>
                  <a:lnTo>
                    <a:pt x="1210207" y="907469"/>
                  </a:lnTo>
                  <a:cubicBezTo>
                    <a:pt x="1210207" y="916406"/>
                    <a:pt x="1206657" y="924977"/>
                    <a:pt x="1200337" y="931297"/>
                  </a:cubicBezTo>
                  <a:cubicBezTo>
                    <a:pt x="1194018" y="937616"/>
                    <a:pt x="1185447" y="941166"/>
                    <a:pt x="1176510" y="941166"/>
                  </a:cubicBezTo>
                  <a:lnTo>
                    <a:pt x="33697" y="941166"/>
                  </a:lnTo>
                  <a:cubicBezTo>
                    <a:pt x="24760" y="941166"/>
                    <a:pt x="16189" y="937616"/>
                    <a:pt x="9870" y="931297"/>
                  </a:cubicBezTo>
                  <a:cubicBezTo>
                    <a:pt x="3550" y="924977"/>
                    <a:pt x="0" y="916406"/>
                    <a:pt x="0" y="907469"/>
                  </a:cubicBezTo>
                  <a:lnTo>
                    <a:pt x="0" y="33697"/>
                  </a:lnTo>
                  <a:cubicBezTo>
                    <a:pt x="0" y="24760"/>
                    <a:pt x="3550" y="16189"/>
                    <a:pt x="9870" y="9870"/>
                  </a:cubicBezTo>
                  <a:cubicBezTo>
                    <a:pt x="16189" y="3550"/>
                    <a:pt x="24760" y="0"/>
                    <a:pt x="3369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363636"/>
              </a:solidFill>
              <a:prstDash val="solid"/>
              <a:miter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1210207" cy="960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8058780" y="3875355"/>
            <a:ext cx="157787" cy="156369"/>
            <a:chOff x="0" y="0"/>
            <a:chExt cx="320400" cy="31752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20421" cy="329184"/>
            </a:xfrm>
            <a:custGeom>
              <a:avLst/>
              <a:gdLst/>
              <a:ahLst/>
              <a:cxnLst/>
              <a:rect l="l" t="t" r="r" b="b"/>
              <a:pathLst>
                <a:path w="320421" h="329184">
                  <a:moveTo>
                    <a:pt x="320421" y="329184"/>
                  </a:moveTo>
                  <a:lnTo>
                    <a:pt x="0" y="329184"/>
                  </a:lnTo>
                  <a:lnTo>
                    <a:pt x="0" y="158750"/>
                  </a:lnTo>
                  <a:cubicBezTo>
                    <a:pt x="0" y="70866"/>
                    <a:pt x="71501" y="0"/>
                    <a:pt x="160147" y="0"/>
                  </a:cubicBezTo>
                  <a:cubicBezTo>
                    <a:pt x="248793" y="0"/>
                    <a:pt x="320421" y="70866"/>
                    <a:pt x="320421" y="158750"/>
                  </a:cubicBezTo>
                  <a:lnTo>
                    <a:pt x="320421" y="329184"/>
                  </a:lnTo>
                  <a:close/>
                </a:path>
              </a:pathLst>
            </a:custGeom>
            <a:solidFill>
              <a:srgbClr val="040506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7086172" y="3875355"/>
            <a:ext cx="1047779" cy="1124013"/>
            <a:chOff x="0" y="0"/>
            <a:chExt cx="2127600" cy="22824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136648" cy="2334387"/>
            </a:xfrm>
            <a:custGeom>
              <a:avLst/>
              <a:gdLst/>
              <a:ahLst/>
              <a:cxnLst/>
              <a:rect l="l" t="t" r="r" b="b"/>
              <a:pathLst>
                <a:path w="2136648" h="2334387">
                  <a:moveTo>
                    <a:pt x="1983994" y="0"/>
                  </a:moveTo>
                  <a:lnTo>
                    <a:pt x="144145" y="0"/>
                  </a:lnTo>
                  <a:cubicBezTo>
                    <a:pt x="64389" y="0"/>
                    <a:pt x="0" y="64262"/>
                    <a:pt x="0" y="143891"/>
                  </a:cubicBezTo>
                  <a:lnTo>
                    <a:pt x="0" y="2334387"/>
                  </a:lnTo>
                  <a:lnTo>
                    <a:pt x="991997" y="1949577"/>
                  </a:lnTo>
                  <a:lnTo>
                    <a:pt x="1983994" y="2334387"/>
                  </a:lnTo>
                  <a:lnTo>
                    <a:pt x="1983994" y="152400"/>
                  </a:lnTo>
                  <a:cubicBezTo>
                    <a:pt x="1983994" y="67945"/>
                    <a:pt x="2052574" y="0"/>
                    <a:pt x="2136648" y="0"/>
                  </a:cubicBezTo>
                  <a:lnTo>
                    <a:pt x="1983994" y="0"/>
                  </a:lnTo>
                  <a:close/>
                </a:path>
              </a:pathLst>
            </a:custGeom>
            <a:solidFill>
              <a:srgbClr val="720101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>
            <a:off x="7139328" y="5143500"/>
            <a:ext cx="1853047" cy="1853047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4"/>
              <a:stretch>
                <a:fillRect l="-2017" r="-2017"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1953521" y="3953540"/>
            <a:ext cx="4595005" cy="3573491"/>
            <a:chOff x="0" y="0"/>
            <a:chExt cx="1210207" cy="941166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210207" cy="941166"/>
            </a:xfrm>
            <a:custGeom>
              <a:avLst/>
              <a:gdLst/>
              <a:ahLst/>
              <a:cxnLst/>
              <a:rect l="l" t="t" r="r" b="b"/>
              <a:pathLst>
                <a:path w="1210207" h="941166">
                  <a:moveTo>
                    <a:pt x="33697" y="0"/>
                  </a:moveTo>
                  <a:lnTo>
                    <a:pt x="1176510" y="0"/>
                  </a:lnTo>
                  <a:cubicBezTo>
                    <a:pt x="1195120" y="0"/>
                    <a:pt x="1210207" y="15087"/>
                    <a:pt x="1210207" y="33697"/>
                  </a:cubicBezTo>
                  <a:lnTo>
                    <a:pt x="1210207" y="907469"/>
                  </a:lnTo>
                  <a:cubicBezTo>
                    <a:pt x="1210207" y="916406"/>
                    <a:pt x="1206657" y="924977"/>
                    <a:pt x="1200337" y="931297"/>
                  </a:cubicBezTo>
                  <a:cubicBezTo>
                    <a:pt x="1194018" y="937616"/>
                    <a:pt x="1185447" y="941166"/>
                    <a:pt x="1176510" y="941166"/>
                  </a:cubicBezTo>
                  <a:lnTo>
                    <a:pt x="33697" y="941166"/>
                  </a:lnTo>
                  <a:cubicBezTo>
                    <a:pt x="24760" y="941166"/>
                    <a:pt x="16189" y="937616"/>
                    <a:pt x="9870" y="931297"/>
                  </a:cubicBezTo>
                  <a:cubicBezTo>
                    <a:pt x="3550" y="924977"/>
                    <a:pt x="0" y="916406"/>
                    <a:pt x="0" y="907469"/>
                  </a:cubicBezTo>
                  <a:lnTo>
                    <a:pt x="0" y="33697"/>
                  </a:lnTo>
                  <a:cubicBezTo>
                    <a:pt x="0" y="24760"/>
                    <a:pt x="3550" y="16189"/>
                    <a:pt x="9870" y="9870"/>
                  </a:cubicBezTo>
                  <a:cubicBezTo>
                    <a:pt x="16189" y="3550"/>
                    <a:pt x="24760" y="0"/>
                    <a:pt x="3369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363636"/>
              </a:solidFill>
              <a:prstDash val="solid"/>
              <a:miter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19050"/>
              <a:ext cx="1210207" cy="960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3168135" y="3875355"/>
            <a:ext cx="157787" cy="156369"/>
            <a:chOff x="0" y="0"/>
            <a:chExt cx="320400" cy="31752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320421" cy="329184"/>
            </a:xfrm>
            <a:custGeom>
              <a:avLst/>
              <a:gdLst/>
              <a:ahLst/>
              <a:cxnLst/>
              <a:rect l="l" t="t" r="r" b="b"/>
              <a:pathLst>
                <a:path w="320421" h="329184">
                  <a:moveTo>
                    <a:pt x="320421" y="329184"/>
                  </a:moveTo>
                  <a:lnTo>
                    <a:pt x="0" y="329184"/>
                  </a:lnTo>
                  <a:lnTo>
                    <a:pt x="0" y="158750"/>
                  </a:lnTo>
                  <a:cubicBezTo>
                    <a:pt x="0" y="70866"/>
                    <a:pt x="71501" y="0"/>
                    <a:pt x="160147" y="0"/>
                  </a:cubicBezTo>
                  <a:cubicBezTo>
                    <a:pt x="248793" y="0"/>
                    <a:pt x="320421" y="70866"/>
                    <a:pt x="320421" y="158750"/>
                  </a:cubicBezTo>
                  <a:lnTo>
                    <a:pt x="320421" y="329184"/>
                  </a:lnTo>
                  <a:close/>
                </a:path>
              </a:pathLst>
            </a:custGeom>
            <a:solidFill>
              <a:srgbClr val="040506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2195527" y="3875355"/>
            <a:ext cx="1047779" cy="1124013"/>
            <a:chOff x="0" y="0"/>
            <a:chExt cx="2127600" cy="22824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2136648" cy="2334387"/>
            </a:xfrm>
            <a:custGeom>
              <a:avLst/>
              <a:gdLst/>
              <a:ahLst/>
              <a:cxnLst/>
              <a:rect l="l" t="t" r="r" b="b"/>
              <a:pathLst>
                <a:path w="2136648" h="2334387">
                  <a:moveTo>
                    <a:pt x="1983994" y="0"/>
                  </a:moveTo>
                  <a:lnTo>
                    <a:pt x="144145" y="0"/>
                  </a:lnTo>
                  <a:cubicBezTo>
                    <a:pt x="64389" y="0"/>
                    <a:pt x="0" y="64262"/>
                    <a:pt x="0" y="143891"/>
                  </a:cubicBezTo>
                  <a:lnTo>
                    <a:pt x="0" y="2334387"/>
                  </a:lnTo>
                  <a:lnTo>
                    <a:pt x="991997" y="1949577"/>
                  </a:lnTo>
                  <a:lnTo>
                    <a:pt x="1983994" y="2334387"/>
                  </a:lnTo>
                  <a:lnTo>
                    <a:pt x="1983994" y="152400"/>
                  </a:lnTo>
                  <a:cubicBezTo>
                    <a:pt x="1983994" y="67945"/>
                    <a:pt x="2052574" y="0"/>
                    <a:pt x="2136648" y="0"/>
                  </a:cubicBezTo>
                  <a:lnTo>
                    <a:pt x="1983994" y="0"/>
                  </a:lnTo>
                  <a:close/>
                </a:path>
              </a:pathLst>
            </a:custGeom>
            <a:solidFill>
              <a:srgbClr val="720101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4" name="Group 34"/>
          <p:cNvGrpSpPr>
            <a:grpSpLocks noChangeAspect="1"/>
          </p:cNvGrpSpPr>
          <p:nvPr/>
        </p:nvGrpSpPr>
        <p:grpSpPr>
          <a:xfrm>
            <a:off x="12195527" y="5143500"/>
            <a:ext cx="2055497" cy="2055497"/>
            <a:chOff x="0" y="0"/>
            <a:chExt cx="6350000" cy="63500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5"/>
              <a:stretch>
                <a:fillRect t="-106" b="-106"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2409755" y="579288"/>
            <a:ext cx="13165239" cy="1686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774"/>
              </a:lnSpc>
              <a:spcBef>
                <a:spcPct val="0"/>
              </a:spcBef>
            </a:pPr>
            <a:r>
              <a:rPr lang="en-US" sz="9981" u="none" strike="noStrike" spc="978">
                <a:solidFill>
                  <a:srgbClr val="000000"/>
                </a:solidFill>
                <a:latin typeface="Oswald Bold"/>
              </a:rPr>
              <a:t>NAŠE TOP PRODUKTY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203424" y="4349891"/>
            <a:ext cx="2745392" cy="470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820"/>
              </a:lnSpc>
              <a:spcBef>
                <a:spcPct val="0"/>
              </a:spcBef>
            </a:pPr>
            <a:r>
              <a:rPr lang="en-US" sz="2768" spc="271">
                <a:solidFill>
                  <a:srgbClr val="000000"/>
                </a:solidFill>
                <a:latin typeface="Montserrat Classic Bold"/>
              </a:rPr>
              <a:t> kamera KT7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8314496" y="4349891"/>
            <a:ext cx="2745392" cy="470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820"/>
              </a:lnSpc>
              <a:spcBef>
                <a:spcPct val="0"/>
              </a:spcBef>
            </a:pPr>
            <a:r>
              <a:rPr lang="en-US" sz="2768" spc="271">
                <a:solidFill>
                  <a:srgbClr val="000000"/>
                </a:solidFill>
                <a:latin typeface="Montserrat Classic Bold"/>
              </a:rPr>
              <a:t>kamera K21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3325923" y="4349891"/>
            <a:ext cx="3339245" cy="470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820"/>
              </a:lnSpc>
              <a:spcBef>
                <a:spcPct val="0"/>
              </a:spcBef>
            </a:pPr>
            <a:r>
              <a:rPr lang="en-US" sz="2768" spc="271">
                <a:solidFill>
                  <a:srgbClr val="000000"/>
                </a:solidFill>
                <a:latin typeface="Montserrat Classic Bold"/>
              </a:rPr>
              <a:t>detektor kouře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4251024" y="5086350"/>
            <a:ext cx="2121106" cy="1813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0504" lvl="1" indent="-225252" algn="l">
              <a:lnSpc>
                <a:spcPts val="2921"/>
              </a:lnSpc>
              <a:spcBef>
                <a:spcPct val="0"/>
              </a:spcBef>
              <a:buFont typeface="Arial"/>
              <a:buChar char="•"/>
            </a:pPr>
            <a:r>
              <a:rPr lang="en-US" sz="2086" u="none" strike="noStrike">
                <a:solidFill>
                  <a:srgbClr val="000000"/>
                </a:solidFill>
                <a:latin typeface="Arimo"/>
              </a:rPr>
              <a:t>Dlouhá životnost – až 7 let </a:t>
            </a:r>
          </a:p>
          <a:p>
            <a:pPr marL="450504" lvl="1" indent="-225252" algn="l">
              <a:lnSpc>
                <a:spcPts val="2921"/>
              </a:lnSpc>
              <a:spcBef>
                <a:spcPct val="0"/>
              </a:spcBef>
              <a:buFont typeface="Arial"/>
              <a:buChar char="•"/>
            </a:pPr>
            <a:r>
              <a:rPr lang="en-US" sz="2086" u="none" strike="noStrike">
                <a:solidFill>
                  <a:srgbClr val="000000"/>
                </a:solidFill>
                <a:latin typeface="Arimo"/>
              </a:rPr>
              <a:t>Hlasitý (85dB)</a:t>
            </a:r>
          </a:p>
          <a:p>
            <a:pPr marL="450504" lvl="1" indent="-225252" algn="l">
              <a:lnSpc>
                <a:spcPts val="2921"/>
              </a:lnSpc>
              <a:spcBef>
                <a:spcPct val="0"/>
              </a:spcBef>
              <a:buFont typeface="Arial"/>
              <a:buChar char="•"/>
            </a:pPr>
            <a:r>
              <a:rPr lang="en-US" sz="2086" u="none" strike="noStrike">
                <a:solidFill>
                  <a:srgbClr val="000000"/>
                </a:solidFill>
                <a:latin typeface="Arimo"/>
              </a:rPr>
              <a:t>Velmi citlivý 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370797" y="4873774"/>
            <a:ext cx="2758994" cy="2537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0504" lvl="1" indent="-225252" algn="l">
              <a:lnSpc>
                <a:spcPts val="2921"/>
              </a:lnSpc>
              <a:buFont typeface="Arial"/>
              <a:buChar char="•"/>
            </a:pPr>
            <a:r>
              <a:rPr lang="en-US" sz="2086" u="none" strike="noStrike">
                <a:solidFill>
                  <a:srgbClr val="000000"/>
                </a:solidFill>
                <a:latin typeface="Arimo"/>
              </a:rPr>
              <a:t>Full HD rozlišení</a:t>
            </a:r>
          </a:p>
          <a:p>
            <a:pPr marL="450504" lvl="1" indent="-225252" algn="l">
              <a:lnSpc>
                <a:spcPts val="2921"/>
              </a:lnSpc>
              <a:spcBef>
                <a:spcPct val="0"/>
              </a:spcBef>
              <a:buFont typeface="Arial"/>
              <a:buChar char="•"/>
            </a:pPr>
            <a:r>
              <a:rPr lang="en-US" sz="2086" u="none" strike="noStrike">
                <a:solidFill>
                  <a:srgbClr val="000000"/>
                </a:solidFill>
                <a:latin typeface="Arimo"/>
                <a:ea typeface="Arimo"/>
              </a:rPr>
              <a:t>Odolná vůči dešti, mrazu a teplotám do 40 C° </a:t>
            </a:r>
          </a:p>
          <a:p>
            <a:pPr marL="450504" lvl="1" indent="-225252" algn="l">
              <a:lnSpc>
                <a:spcPts val="2921"/>
              </a:lnSpc>
              <a:spcBef>
                <a:spcPct val="0"/>
              </a:spcBef>
              <a:buFont typeface="Arial"/>
              <a:buChar char="•"/>
            </a:pPr>
            <a:r>
              <a:rPr lang="en-US" sz="2086" u="none" strike="noStrike">
                <a:solidFill>
                  <a:srgbClr val="000000"/>
                </a:solidFill>
                <a:latin typeface="Arimo"/>
              </a:rPr>
              <a:t>Zabudované noční vidění a detekce pohybu.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8756301" y="4953524"/>
            <a:ext cx="2463313" cy="2175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0504" lvl="1" indent="-225252" algn="l">
              <a:lnSpc>
                <a:spcPts val="2921"/>
              </a:lnSpc>
              <a:buFont typeface="Arial"/>
              <a:buChar char="•"/>
            </a:pPr>
            <a:r>
              <a:rPr lang="en-US" sz="2086" u="none" strike="noStrike">
                <a:solidFill>
                  <a:srgbClr val="000000"/>
                </a:solidFill>
                <a:latin typeface="Arimo"/>
              </a:rPr>
              <a:t>Zabudované noční vidění a detektor pohybu</a:t>
            </a:r>
          </a:p>
          <a:p>
            <a:pPr marL="450504" lvl="1" indent="-225252" algn="l">
              <a:lnSpc>
                <a:spcPts val="2921"/>
              </a:lnSpc>
              <a:spcBef>
                <a:spcPct val="0"/>
              </a:spcBef>
              <a:buFont typeface="Arial"/>
              <a:buChar char="•"/>
            </a:pPr>
            <a:r>
              <a:rPr lang="en-US" sz="2086" u="none" strike="noStrike">
                <a:solidFill>
                  <a:srgbClr val="000000"/>
                </a:solidFill>
                <a:latin typeface="Arimo"/>
              </a:rPr>
              <a:t>Spárovatelné přes Wi-Fi</a:t>
            </a:r>
          </a:p>
          <a:p>
            <a:pPr marL="450504" lvl="1" indent="-225252" algn="l">
              <a:lnSpc>
                <a:spcPts val="2921"/>
              </a:lnSpc>
              <a:spcBef>
                <a:spcPct val="0"/>
              </a:spcBef>
              <a:buFont typeface="Arial"/>
              <a:buChar char="•"/>
            </a:pPr>
            <a:r>
              <a:rPr lang="en-US" sz="2086" u="none" strike="noStrike">
                <a:solidFill>
                  <a:srgbClr val="000000"/>
                </a:solidFill>
                <a:latin typeface="Arimo"/>
                <a:ea typeface="Arimo"/>
              </a:rPr>
              <a:t>Otáčí se o 360°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19320" y="2901697"/>
            <a:ext cx="1400485" cy="6493178"/>
            <a:chOff x="0" y="0"/>
            <a:chExt cx="368852" cy="17101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8852" cy="1710137"/>
            </a:xfrm>
            <a:custGeom>
              <a:avLst/>
              <a:gdLst/>
              <a:ahLst/>
              <a:cxnLst/>
              <a:rect l="l" t="t" r="r" b="b"/>
              <a:pathLst>
                <a:path w="368852" h="1710137">
                  <a:moveTo>
                    <a:pt x="0" y="0"/>
                  </a:moveTo>
                  <a:lnTo>
                    <a:pt x="368852" y="0"/>
                  </a:lnTo>
                  <a:lnTo>
                    <a:pt x="368852" y="1710137"/>
                  </a:lnTo>
                  <a:lnTo>
                    <a:pt x="0" y="1710137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68852" cy="17291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039139" y="1036994"/>
            <a:ext cx="10209722" cy="168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74"/>
              </a:lnSpc>
            </a:pPr>
            <a:r>
              <a:rPr lang="en-US" sz="9981" spc="978">
                <a:solidFill>
                  <a:srgbClr val="231F20"/>
                </a:solidFill>
                <a:latin typeface="Oswald Bold"/>
              </a:rPr>
              <a:t>TAKÉ NABÍZÍME</a:t>
            </a:r>
          </a:p>
        </p:txBody>
      </p:sp>
      <p:sp>
        <p:nvSpPr>
          <p:cNvPr id="6" name="Freeform 6"/>
          <p:cNvSpPr/>
          <p:nvPr/>
        </p:nvSpPr>
        <p:spPr>
          <a:xfrm>
            <a:off x="-2661492" y="0"/>
            <a:ext cx="7680812" cy="2449326"/>
          </a:xfrm>
          <a:custGeom>
            <a:avLst/>
            <a:gdLst/>
            <a:ahLst/>
            <a:cxnLst/>
            <a:rect l="l" t="t" r="r" b="b"/>
            <a:pathLst>
              <a:path w="7680812" h="2449326">
                <a:moveTo>
                  <a:pt x="0" y="0"/>
                </a:moveTo>
                <a:lnTo>
                  <a:pt x="7680812" y="0"/>
                </a:lnTo>
                <a:lnTo>
                  <a:pt x="7680812" y="2449326"/>
                </a:lnTo>
                <a:lnTo>
                  <a:pt x="0" y="24493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7" name="Freeform 7"/>
          <p:cNvSpPr/>
          <p:nvPr/>
        </p:nvSpPr>
        <p:spPr>
          <a:xfrm rot="-5400000">
            <a:off x="13027758" y="8325849"/>
            <a:ext cx="7680812" cy="2449326"/>
          </a:xfrm>
          <a:custGeom>
            <a:avLst/>
            <a:gdLst/>
            <a:ahLst/>
            <a:cxnLst/>
            <a:rect l="l" t="t" r="r" b="b"/>
            <a:pathLst>
              <a:path w="7680812" h="2449326">
                <a:moveTo>
                  <a:pt x="0" y="0"/>
                </a:moveTo>
                <a:lnTo>
                  <a:pt x="7680812" y="0"/>
                </a:lnTo>
                <a:lnTo>
                  <a:pt x="7680812" y="2449326"/>
                </a:lnTo>
                <a:lnTo>
                  <a:pt x="0" y="24493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8" name="Freeform 8"/>
          <p:cNvSpPr/>
          <p:nvPr/>
        </p:nvSpPr>
        <p:spPr>
          <a:xfrm>
            <a:off x="5574661" y="3291873"/>
            <a:ext cx="289803" cy="433264"/>
          </a:xfrm>
          <a:custGeom>
            <a:avLst/>
            <a:gdLst/>
            <a:ahLst/>
            <a:cxnLst/>
            <a:rect l="l" t="t" r="r" b="b"/>
            <a:pathLst>
              <a:path w="289803" h="433264">
                <a:moveTo>
                  <a:pt x="0" y="0"/>
                </a:moveTo>
                <a:lnTo>
                  <a:pt x="289803" y="0"/>
                </a:lnTo>
                <a:lnTo>
                  <a:pt x="289803" y="433265"/>
                </a:lnTo>
                <a:lnTo>
                  <a:pt x="0" y="4332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9" name="TextBox 9"/>
          <p:cNvSpPr txBox="1"/>
          <p:nvPr/>
        </p:nvSpPr>
        <p:spPr>
          <a:xfrm>
            <a:off x="6607430" y="3280181"/>
            <a:ext cx="5790503" cy="418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3"/>
              </a:lnSpc>
            </a:pPr>
            <a:r>
              <a:rPr lang="en-US" sz="2524" spc="247" dirty="0">
                <a:solidFill>
                  <a:srgbClr val="231F20"/>
                </a:solidFill>
                <a:latin typeface="DM Sans"/>
              </a:rPr>
              <a:t>KAMERY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464368" y="4127355"/>
            <a:ext cx="6076629" cy="418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3"/>
              </a:lnSpc>
            </a:pPr>
            <a:r>
              <a:rPr lang="en-US" sz="2524" spc="247">
                <a:solidFill>
                  <a:srgbClr val="231F20"/>
                </a:solidFill>
                <a:latin typeface="DM Sans"/>
              </a:rPr>
              <a:t> BEZPEČNOSTNÍ SKLA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607430" y="4970194"/>
            <a:ext cx="5790503" cy="418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83"/>
              </a:lnSpc>
              <a:spcBef>
                <a:spcPct val="0"/>
              </a:spcBef>
            </a:pPr>
            <a:r>
              <a:rPr lang="en-US" sz="2524" spc="247">
                <a:solidFill>
                  <a:srgbClr val="231F20"/>
                </a:solidFill>
                <a:latin typeface="DM Sans"/>
              </a:rPr>
              <a:t>BEZPEČNOSTNÍ MŘÍŽE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607430" y="5813034"/>
            <a:ext cx="6076629" cy="418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83"/>
              </a:lnSpc>
              <a:spcBef>
                <a:spcPct val="0"/>
              </a:spcBef>
            </a:pPr>
            <a:r>
              <a:rPr lang="en-US" sz="2524" spc="247">
                <a:solidFill>
                  <a:srgbClr val="231F20"/>
                </a:solidFill>
                <a:latin typeface="DM Sans"/>
              </a:rPr>
              <a:t>DETEKTORY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607430" y="6642507"/>
            <a:ext cx="6076629" cy="418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83"/>
              </a:lnSpc>
              <a:spcBef>
                <a:spcPct val="0"/>
              </a:spcBef>
            </a:pPr>
            <a:r>
              <a:rPr lang="en-US" sz="2524" spc="247">
                <a:solidFill>
                  <a:srgbClr val="231F20"/>
                </a:solidFill>
                <a:latin typeface="DM Sans"/>
              </a:rPr>
              <a:t>BEZPEČNOSTNÍ RÁMY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607430" y="7498712"/>
            <a:ext cx="5790503" cy="418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83"/>
              </a:lnSpc>
              <a:spcBef>
                <a:spcPct val="0"/>
              </a:spcBef>
            </a:pPr>
            <a:r>
              <a:rPr lang="en-US" sz="2524" spc="247">
                <a:solidFill>
                  <a:srgbClr val="231F20"/>
                </a:solidFill>
                <a:latin typeface="DM Sans"/>
              </a:rPr>
              <a:t>ALARMY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607430" y="8341552"/>
            <a:ext cx="6076629" cy="418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83"/>
              </a:lnSpc>
              <a:spcBef>
                <a:spcPct val="0"/>
              </a:spcBef>
            </a:pPr>
            <a:r>
              <a:rPr lang="en-US" sz="2524" spc="247">
                <a:solidFill>
                  <a:srgbClr val="231F20"/>
                </a:solidFill>
                <a:latin typeface="DM Sans"/>
              </a:rPr>
              <a:t>PRODUKTY PRO OSOBNÍ OCHRANU</a:t>
            </a:r>
          </a:p>
        </p:txBody>
      </p:sp>
      <p:sp>
        <p:nvSpPr>
          <p:cNvPr id="16" name="Freeform 16"/>
          <p:cNvSpPr/>
          <p:nvPr/>
        </p:nvSpPr>
        <p:spPr>
          <a:xfrm>
            <a:off x="5574661" y="4139047"/>
            <a:ext cx="289803" cy="433264"/>
          </a:xfrm>
          <a:custGeom>
            <a:avLst/>
            <a:gdLst/>
            <a:ahLst/>
            <a:cxnLst/>
            <a:rect l="l" t="t" r="r" b="b"/>
            <a:pathLst>
              <a:path w="289803" h="433264">
                <a:moveTo>
                  <a:pt x="0" y="0"/>
                </a:moveTo>
                <a:lnTo>
                  <a:pt x="289803" y="0"/>
                </a:lnTo>
                <a:lnTo>
                  <a:pt x="289803" y="433264"/>
                </a:lnTo>
                <a:lnTo>
                  <a:pt x="0" y="4332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7" name="Freeform 17"/>
          <p:cNvSpPr/>
          <p:nvPr/>
        </p:nvSpPr>
        <p:spPr>
          <a:xfrm>
            <a:off x="5574661" y="4981886"/>
            <a:ext cx="289803" cy="433264"/>
          </a:xfrm>
          <a:custGeom>
            <a:avLst/>
            <a:gdLst/>
            <a:ahLst/>
            <a:cxnLst/>
            <a:rect l="l" t="t" r="r" b="b"/>
            <a:pathLst>
              <a:path w="289803" h="433264">
                <a:moveTo>
                  <a:pt x="0" y="0"/>
                </a:moveTo>
                <a:lnTo>
                  <a:pt x="289803" y="0"/>
                </a:lnTo>
                <a:lnTo>
                  <a:pt x="289803" y="433265"/>
                </a:lnTo>
                <a:lnTo>
                  <a:pt x="0" y="4332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8" name="Freeform 18"/>
          <p:cNvSpPr/>
          <p:nvPr/>
        </p:nvSpPr>
        <p:spPr>
          <a:xfrm>
            <a:off x="5574661" y="5824726"/>
            <a:ext cx="289803" cy="433264"/>
          </a:xfrm>
          <a:custGeom>
            <a:avLst/>
            <a:gdLst/>
            <a:ahLst/>
            <a:cxnLst/>
            <a:rect l="l" t="t" r="r" b="b"/>
            <a:pathLst>
              <a:path w="289803" h="433264">
                <a:moveTo>
                  <a:pt x="0" y="0"/>
                </a:moveTo>
                <a:lnTo>
                  <a:pt x="289803" y="0"/>
                </a:lnTo>
                <a:lnTo>
                  <a:pt x="289803" y="433264"/>
                </a:lnTo>
                <a:lnTo>
                  <a:pt x="0" y="4332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9" name="Freeform 19"/>
          <p:cNvSpPr/>
          <p:nvPr/>
        </p:nvSpPr>
        <p:spPr>
          <a:xfrm>
            <a:off x="5574661" y="6667565"/>
            <a:ext cx="289803" cy="433264"/>
          </a:xfrm>
          <a:custGeom>
            <a:avLst/>
            <a:gdLst/>
            <a:ahLst/>
            <a:cxnLst/>
            <a:rect l="l" t="t" r="r" b="b"/>
            <a:pathLst>
              <a:path w="289803" h="433264">
                <a:moveTo>
                  <a:pt x="0" y="0"/>
                </a:moveTo>
                <a:lnTo>
                  <a:pt x="289803" y="0"/>
                </a:lnTo>
                <a:lnTo>
                  <a:pt x="289803" y="433264"/>
                </a:lnTo>
                <a:lnTo>
                  <a:pt x="0" y="4332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0" name="Freeform 20"/>
          <p:cNvSpPr/>
          <p:nvPr/>
        </p:nvSpPr>
        <p:spPr>
          <a:xfrm>
            <a:off x="5574661" y="7510404"/>
            <a:ext cx="289803" cy="433264"/>
          </a:xfrm>
          <a:custGeom>
            <a:avLst/>
            <a:gdLst/>
            <a:ahLst/>
            <a:cxnLst/>
            <a:rect l="l" t="t" r="r" b="b"/>
            <a:pathLst>
              <a:path w="289803" h="433264">
                <a:moveTo>
                  <a:pt x="0" y="0"/>
                </a:moveTo>
                <a:lnTo>
                  <a:pt x="289803" y="0"/>
                </a:lnTo>
                <a:lnTo>
                  <a:pt x="289803" y="433265"/>
                </a:lnTo>
                <a:lnTo>
                  <a:pt x="0" y="4332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1" name="Freeform 21"/>
          <p:cNvSpPr/>
          <p:nvPr/>
        </p:nvSpPr>
        <p:spPr>
          <a:xfrm>
            <a:off x="5574661" y="8353244"/>
            <a:ext cx="289803" cy="433264"/>
          </a:xfrm>
          <a:custGeom>
            <a:avLst/>
            <a:gdLst/>
            <a:ahLst/>
            <a:cxnLst/>
            <a:rect l="l" t="t" r="r" b="b"/>
            <a:pathLst>
              <a:path w="289803" h="433264">
                <a:moveTo>
                  <a:pt x="0" y="0"/>
                </a:moveTo>
                <a:lnTo>
                  <a:pt x="289803" y="0"/>
                </a:lnTo>
                <a:lnTo>
                  <a:pt x="289803" y="433264"/>
                </a:lnTo>
                <a:lnTo>
                  <a:pt x="0" y="4332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TextBox 3"/>
          <p:cNvSpPr txBox="1"/>
          <p:nvPr/>
        </p:nvSpPr>
        <p:spPr>
          <a:xfrm>
            <a:off x="1339375" y="809625"/>
            <a:ext cx="12046123" cy="6559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7430"/>
              </a:lnSpc>
              <a:spcBef>
                <a:spcPct val="0"/>
              </a:spcBef>
            </a:pPr>
            <a:r>
              <a:rPr lang="en-US" sz="12631" spc="1237">
                <a:solidFill>
                  <a:srgbClr val="231F20"/>
                </a:solidFill>
                <a:latin typeface="Oswald Bold"/>
              </a:rPr>
              <a:t>DĚKUJEME ZA VAŠI POZORNOST</a:t>
            </a:r>
          </a:p>
        </p:txBody>
      </p:sp>
      <p:sp>
        <p:nvSpPr>
          <p:cNvPr id="4" name="Freeform 4"/>
          <p:cNvSpPr/>
          <p:nvPr/>
        </p:nvSpPr>
        <p:spPr>
          <a:xfrm rot="-5400000">
            <a:off x="-3580668" y="8528608"/>
            <a:ext cx="11445141" cy="3649728"/>
          </a:xfrm>
          <a:custGeom>
            <a:avLst/>
            <a:gdLst/>
            <a:ahLst/>
            <a:cxnLst/>
            <a:rect l="l" t="t" r="r" b="b"/>
            <a:pathLst>
              <a:path w="11445141" h="3649728">
                <a:moveTo>
                  <a:pt x="0" y="0"/>
                </a:moveTo>
                <a:lnTo>
                  <a:pt x="11445141" y="0"/>
                </a:lnTo>
                <a:lnTo>
                  <a:pt x="11445141" y="3649728"/>
                </a:lnTo>
                <a:lnTo>
                  <a:pt x="0" y="36497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Freeform 5"/>
          <p:cNvSpPr/>
          <p:nvPr/>
        </p:nvSpPr>
        <p:spPr>
          <a:xfrm rot="5400000">
            <a:off x="10627319" y="-264119"/>
            <a:ext cx="11445141" cy="3649728"/>
          </a:xfrm>
          <a:custGeom>
            <a:avLst/>
            <a:gdLst/>
            <a:ahLst/>
            <a:cxnLst/>
            <a:rect l="l" t="t" r="r" b="b"/>
            <a:pathLst>
              <a:path w="11445141" h="3649728">
                <a:moveTo>
                  <a:pt x="0" y="0"/>
                </a:moveTo>
                <a:lnTo>
                  <a:pt x="11445142" y="0"/>
                </a:lnTo>
                <a:lnTo>
                  <a:pt x="11445142" y="3649729"/>
                </a:lnTo>
                <a:lnTo>
                  <a:pt x="0" y="36497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Freeform 6"/>
          <p:cNvSpPr/>
          <p:nvPr/>
        </p:nvSpPr>
        <p:spPr>
          <a:xfrm>
            <a:off x="9144000" y="8417573"/>
            <a:ext cx="8712384" cy="1681454"/>
          </a:xfrm>
          <a:custGeom>
            <a:avLst/>
            <a:gdLst/>
            <a:ahLst/>
            <a:cxnLst/>
            <a:rect l="l" t="t" r="r" b="b"/>
            <a:pathLst>
              <a:path w="8712384" h="1681454">
                <a:moveTo>
                  <a:pt x="0" y="0"/>
                </a:moveTo>
                <a:lnTo>
                  <a:pt x="8712384" y="0"/>
                </a:lnTo>
                <a:lnTo>
                  <a:pt x="8712384" y="1681454"/>
                </a:lnTo>
                <a:lnTo>
                  <a:pt x="0" y="168145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96021" b="-222124"/>
            </a:stretch>
          </a:blipFill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215</Words>
  <Application>Microsoft Office PowerPoint</Application>
  <PresentationFormat>Vlastní</PresentationFormat>
  <Paragraphs>45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9" baseType="lpstr">
      <vt:lpstr>DM Sans Italics</vt:lpstr>
      <vt:lpstr>Calibri</vt:lpstr>
      <vt:lpstr>Montserrat Light</vt:lpstr>
      <vt:lpstr>DM Sans</vt:lpstr>
      <vt:lpstr>Oswald Bold</vt:lpstr>
      <vt:lpstr>Arimo</vt:lpstr>
      <vt:lpstr>Montserrat Classic Bold</vt:lpstr>
      <vt:lpstr>Open Sans</vt:lpstr>
      <vt:lpstr>Oswald</vt:lpstr>
      <vt:lpstr>Arial</vt:lpstr>
      <vt:lpstr>Open Sans Bold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součastnost firmy</dc:title>
  <dc:creator>Markéta Hábová</dc:creator>
  <cp:lastModifiedBy>Hábová Markéta</cp:lastModifiedBy>
  <cp:revision>2</cp:revision>
  <dcterms:created xsi:type="dcterms:W3CDTF">2006-08-16T00:00:00Z</dcterms:created>
  <dcterms:modified xsi:type="dcterms:W3CDTF">2023-11-07T18:54:51Z</dcterms:modified>
  <dc:identifier>DAFzO1xStyM</dc:identifier>
</cp:coreProperties>
</file>