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gent 1" panose="020B0604020202020204" charset="-18"/>
      <p:regular r:id="rId13"/>
    </p:embeddedFont>
    <p:embeddedFont>
      <p:font typeface="Argent 1 Bold" panose="020B0604020202020204" charset="-18"/>
      <p:regular r:id="rId14"/>
    </p:embeddedFont>
    <p:embeddedFont>
      <p:font typeface="Argent 2" panose="020B0604020202020204" charset="-18"/>
      <p:regular r:id="rId15"/>
    </p:embeddedFont>
    <p:embeddedFont>
      <p:font typeface="Argent 2 Italics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Classic Bold" panose="020B0604020202020204" charset="-18"/>
      <p:regular r:id="rId21"/>
    </p:embeddedFont>
    <p:embeddedFont>
      <p:font typeface="Open Sans Bold" panose="020B0604020202020204" charset="0"/>
      <p:regular r:id="rId22"/>
    </p:embeddedFont>
    <p:embeddedFont>
      <p:font typeface="Open Sans Light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820801"/>
            <a:ext cx="16679687" cy="77346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4635934" y="522408"/>
            <a:ext cx="9016133" cy="7904621"/>
          </a:xfrm>
          <a:custGeom>
            <a:avLst/>
            <a:gdLst/>
            <a:ahLst/>
            <a:cxnLst/>
            <a:rect l="l" t="t" r="r" b="b"/>
            <a:pathLst>
              <a:path w="9016133" h="7904621">
                <a:moveTo>
                  <a:pt x="0" y="0"/>
                </a:moveTo>
                <a:lnTo>
                  <a:pt x="9016132" y="0"/>
                </a:lnTo>
                <a:lnTo>
                  <a:pt x="9016132" y="7904621"/>
                </a:lnTo>
                <a:lnTo>
                  <a:pt x="0" y="7904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b="-1149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15567" y="4589018"/>
            <a:ext cx="15456866" cy="122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7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5570405" y="3330419"/>
            <a:ext cx="7147190" cy="3168125"/>
          </a:xfrm>
          <a:custGeom>
            <a:avLst/>
            <a:gdLst/>
            <a:ahLst/>
            <a:cxnLst/>
            <a:rect l="l" t="t" r="r" b="b"/>
            <a:pathLst>
              <a:path w="7147190" h="3168125">
                <a:moveTo>
                  <a:pt x="0" y="0"/>
                </a:moveTo>
                <a:lnTo>
                  <a:pt x="7147190" y="0"/>
                </a:lnTo>
                <a:lnTo>
                  <a:pt x="7147190" y="3168126"/>
                </a:lnTo>
                <a:lnTo>
                  <a:pt x="0" y="316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570" y="-4227342"/>
            <a:ext cx="18695947" cy="9490879"/>
            <a:chOff x="0" y="0"/>
            <a:chExt cx="24927930" cy="12654506"/>
          </a:xfrm>
        </p:grpSpPr>
        <p:sp>
          <p:nvSpPr>
            <p:cNvPr id="7" name="Freeform 7"/>
            <p:cNvSpPr/>
            <p:nvPr/>
          </p:nvSpPr>
          <p:spPr>
            <a:xfrm rot="-5523978">
              <a:off x="293020" y="480521"/>
              <a:ext cx="11877926" cy="12043524"/>
            </a:xfrm>
            <a:custGeom>
              <a:avLst/>
              <a:gdLst/>
              <a:ahLst/>
              <a:cxnLst/>
              <a:rect l="l" t="t" r="r" b="b"/>
              <a:pathLst>
                <a:path w="11877926" h="12043524">
                  <a:moveTo>
                    <a:pt x="0" y="0"/>
                  </a:moveTo>
                  <a:lnTo>
                    <a:pt x="11877925" y="0"/>
                  </a:lnTo>
                  <a:lnTo>
                    <a:pt x="11877925" y="12043525"/>
                  </a:lnTo>
                  <a:lnTo>
                    <a:pt x="0" y="1204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523978">
              <a:off x="12756984" y="130460"/>
              <a:ext cx="11877926" cy="12043524"/>
            </a:xfrm>
            <a:custGeom>
              <a:avLst/>
              <a:gdLst/>
              <a:ahLst/>
              <a:cxnLst/>
              <a:rect l="l" t="t" r="r" b="b"/>
              <a:pathLst>
                <a:path w="11877926" h="12043524">
                  <a:moveTo>
                    <a:pt x="0" y="0"/>
                  </a:moveTo>
                  <a:lnTo>
                    <a:pt x="11877926" y="0"/>
                  </a:lnTo>
                  <a:lnTo>
                    <a:pt x="11877926" y="12043525"/>
                  </a:lnTo>
                  <a:lnTo>
                    <a:pt x="0" y="1204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1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299931" y="6959553"/>
            <a:ext cx="9688138" cy="1609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Na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maličkostech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záleží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...</a:t>
            </a:r>
          </a:p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i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malý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stromek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může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zachránit</a:t>
            </a:r>
            <a:r>
              <a:rPr lang="en-US" sz="4584" spc="100" dirty="0">
                <a:solidFill>
                  <a:srgbClr val="9D9A7A"/>
                </a:solidFill>
                <a:latin typeface="Argent 2"/>
              </a:rPr>
              <a:t> </a:t>
            </a:r>
            <a:r>
              <a:rPr lang="en-US" sz="4584" spc="100" dirty="0" err="1">
                <a:solidFill>
                  <a:srgbClr val="9D9A7A"/>
                </a:solidFill>
                <a:latin typeface="Argent 2"/>
              </a:rPr>
              <a:t>zimu</a:t>
            </a:r>
            <a:endParaRPr lang="en-US" sz="4584" spc="100" dirty="0">
              <a:solidFill>
                <a:srgbClr val="9D9A7A"/>
              </a:solidFill>
              <a:latin typeface="Argent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153" y="834055"/>
            <a:ext cx="16230600" cy="8687657"/>
            <a:chOff x="0" y="0"/>
            <a:chExt cx="5490351" cy="2938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FEE7B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12153" y="834055"/>
            <a:ext cx="16230600" cy="8687657"/>
          </a:xfrm>
          <a:custGeom>
            <a:avLst/>
            <a:gdLst/>
            <a:ahLst/>
            <a:cxnLst/>
            <a:rect l="l" t="t" r="r" b="b"/>
            <a:pathLst>
              <a:path w="16230600" h="8687657">
                <a:moveTo>
                  <a:pt x="0" y="0"/>
                </a:moveTo>
                <a:lnTo>
                  <a:pt x="16230600" y="0"/>
                </a:lnTo>
                <a:lnTo>
                  <a:pt x="16230600" y="8687657"/>
                </a:lnTo>
                <a:lnTo>
                  <a:pt x="0" y="868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21485" t="-95594" b="-3136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7241" y="5581978"/>
            <a:ext cx="493789" cy="513694"/>
          </a:xfrm>
          <a:custGeom>
            <a:avLst/>
            <a:gdLst/>
            <a:ahLst/>
            <a:cxnLst/>
            <a:rect l="l" t="t" r="r" b="b"/>
            <a:pathLst>
              <a:path w="493789" h="513694">
                <a:moveTo>
                  <a:pt x="0" y="0"/>
                </a:moveTo>
                <a:lnTo>
                  <a:pt x="493789" y="0"/>
                </a:lnTo>
                <a:lnTo>
                  <a:pt x="493789" y="513694"/>
                </a:lnTo>
                <a:lnTo>
                  <a:pt x="0" y="51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7241" y="4229043"/>
            <a:ext cx="493789" cy="513694"/>
          </a:xfrm>
          <a:custGeom>
            <a:avLst/>
            <a:gdLst/>
            <a:ahLst/>
            <a:cxnLst/>
            <a:rect l="l" t="t" r="r" b="b"/>
            <a:pathLst>
              <a:path w="493789" h="513694">
                <a:moveTo>
                  <a:pt x="0" y="0"/>
                </a:moveTo>
                <a:lnTo>
                  <a:pt x="493789" y="0"/>
                </a:lnTo>
                <a:lnTo>
                  <a:pt x="493789" y="513694"/>
                </a:lnTo>
                <a:lnTo>
                  <a:pt x="0" y="51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7241" y="6974053"/>
            <a:ext cx="493789" cy="513694"/>
          </a:xfrm>
          <a:custGeom>
            <a:avLst/>
            <a:gdLst/>
            <a:ahLst/>
            <a:cxnLst/>
            <a:rect l="l" t="t" r="r" b="b"/>
            <a:pathLst>
              <a:path w="493789" h="513694">
                <a:moveTo>
                  <a:pt x="0" y="0"/>
                </a:moveTo>
                <a:lnTo>
                  <a:pt x="493789" y="0"/>
                </a:lnTo>
                <a:lnTo>
                  <a:pt x="493789" y="513694"/>
                </a:lnTo>
                <a:lnTo>
                  <a:pt x="0" y="51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81010" y="2066212"/>
            <a:ext cx="10325981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102638"/>
                </a:solidFill>
                <a:latin typeface="Argent 1"/>
              </a:rPr>
              <a:t>NAŠE ÚSPĚCHY?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3196" y="4095037"/>
            <a:ext cx="13002098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102638"/>
                </a:solidFill>
                <a:latin typeface="Argent 1"/>
              </a:rPr>
              <a:t>2. nejlepší firma MUB veletrhu ze 78 firem ČR i SK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53196" y="5534738"/>
            <a:ext cx="797167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algn="ctr">
              <a:lnSpc>
                <a:spcPts val="5040"/>
              </a:lnSpc>
            </a:pPr>
            <a:r>
              <a:rPr lang="cs-CZ" sz="4200" dirty="0">
                <a:solidFill>
                  <a:srgbClr val="102638"/>
                </a:solidFill>
                <a:latin typeface="Argent 1"/>
              </a:rPr>
              <a:t>1. </a:t>
            </a:r>
            <a:r>
              <a:rPr lang="en-US" sz="4200" dirty="0">
                <a:solidFill>
                  <a:srgbClr val="102638"/>
                </a:solidFill>
                <a:latin typeface="Argent 1"/>
              </a:rPr>
              <a:t>MÍSTO LETÁK VFF PŘÍBRAM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57400" y="6848227"/>
            <a:ext cx="797167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dirty="0">
                <a:solidFill>
                  <a:srgbClr val="102638"/>
                </a:solidFill>
                <a:latin typeface="Argent 1"/>
              </a:rPr>
              <a:t>2. MÍSTO VIZITKA MUP PRAHA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3196" y="8318888"/>
            <a:ext cx="797167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dirty="0">
                <a:solidFill>
                  <a:srgbClr val="102638"/>
                </a:solidFill>
                <a:latin typeface="Argent 1"/>
              </a:rPr>
              <a:t> ...A MNOHO DALŠÍCH ÚSPĚCHŮ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73742" y="7479516"/>
            <a:ext cx="3579740" cy="28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17"/>
              </a:lnSpc>
            </a:pPr>
            <a:r>
              <a:rPr lang="en-US" sz="1705" spc="170">
                <a:solidFill>
                  <a:srgbClr val="FEE7BC">
                    <a:alpha val="73725"/>
                  </a:srgbClr>
                </a:solidFill>
                <a:latin typeface="Argent 2"/>
              </a:rPr>
              <a:t>ADRESA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373742" y="7826285"/>
            <a:ext cx="3579740" cy="27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57"/>
              </a:lnSpc>
            </a:pPr>
            <a:r>
              <a:rPr lang="en-US" sz="1505" spc="15">
                <a:solidFill>
                  <a:srgbClr val="FEE7BC">
                    <a:alpha val="73725"/>
                  </a:srgbClr>
                </a:solidFill>
                <a:latin typeface="Argent 2"/>
              </a:rPr>
              <a:t>Plzeň, Klatovská 200 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73742" y="8201345"/>
            <a:ext cx="3579740" cy="28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17"/>
              </a:lnSpc>
            </a:pPr>
            <a:r>
              <a:rPr lang="en-US" sz="1705" spc="170">
                <a:solidFill>
                  <a:srgbClr val="FEE7BC">
                    <a:alpha val="73725"/>
                  </a:srgbClr>
                </a:solidFill>
                <a:latin typeface="Argent 2"/>
              </a:rPr>
              <a:t>TELEFONNÍ ČÍSLO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73742" y="8548113"/>
            <a:ext cx="3579740" cy="27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57"/>
              </a:lnSpc>
            </a:pPr>
            <a:r>
              <a:rPr lang="en-US" sz="1505" spc="15">
                <a:solidFill>
                  <a:srgbClr val="FEE7BC">
                    <a:alpha val="73725"/>
                  </a:srgbClr>
                </a:solidFill>
                <a:latin typeface="Argent 2"/>
              </a:rPr>
              <a:t>377 477 504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73742" y="8923173"/>
            <a:ext cx="3579740" cy="28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17"/>
              </a:lnSpc>
            </a:pPr>
            <a:r>
              <a:rPr lang="en-US" sz="1705" spc="170">
                <a:solidFill>
                  <a:srgbClr val="FEE7BC">
                    <a:alpha val="73725"/>
                  </a:srgbClr>
                </a:solidFill>
                <a:latin typeface="Argent 2"/>
              </a:rPr>
              <a:t>E-MAIL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73742" y="9269942"/>
            <a:ext cx="3579740" cy="27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57"/>
              </a:lnSpc>
            </a:pPr>
            <a:r>
              <a:rPr lang="en-US" sz="1505" spc="15">
                <a:solidFill>
                  <a:srgbClr val="FEE7BC">
                    <a:alpha val="73725"/>
                  </a:srgbClr>
                </a:solidFill>
                <a:latin typeface="Argent 2"/>
              </a:rPr>
              <a:t>cleaners@infis.cz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34518" y="5965063"/>
            <a:ext cx="13618964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7"/>
              </a:lnSpc>
              <a:spcBef>
                <a:spcPct val="0"/>
              </a:spcBef>
            </a:pPr>
            <a:r>
              <a:rPr lang="en-US" sz="6223">
                <a:solidFill>
                  <a:srgbClr val="FFFFFF"/>
                </a:solidFill>
                <a:latin typeface="Argent 1"/>
              </a:rPr>
              <a:t>Pomáhejte sobě i přírodě, </a:t>
            </a:r>
            <a:r>
              <a:rPr lang="en-US" sz="6223">
                <a:solidFill>
                  <a:srgbClr val="FFFFFF"/>
                </a:solidFill>
                <a:latin typeface="Argent 1 Bold"/>
              </a:rPr>
              <a:t>nejen v zimě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33894" y="-441208"/>
            <a:ext cx="7420209" cy="6691966"/>
            <a:chOff x="-1" y="297329"/>
            <a:chExt cx="9893612" cy="8922621"/>
          </a:xfrm>
        </p:grpSpPr>
        <p:sp>
          <p:nvSpPr>
            <p:cNvPr id="10" name="Freeform 10"/>
            <p:cNvSpPr/>
            <p:nvPr/>
          </p:nvSpPr>
          <p:spPr>
            <a:xfrm>
              <a:off x="-1" y="297329"/>
              <a:ext cx="9893612" cy="8673924"/>
            </a:xfrm>
            <a:custGeom>
              <a:avLst/>
              <a:gdLst/>
              <a:ahLst/>
              <a:cxnLst/>
              <a:rect l="l" t="t" r="r" b="b"/>
              <a:pathLst>
                <a:path w="9893612" h="8673924">
                  <a:moveTo>
                    <a:pt x="0" y="0"/>
                  </a:moveTo>
                  <a:lnTo>
                    <a:pt x="9893612" y="0"/>
                  </a:lnTo>
                  <a:lnTo>
                    <a:pt x="9893612" y="8673924"/>
                  </a:lnTo>
                  <a:lnTo>
                    <a:pt x="0" y="8673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114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73251" y="1160737"/>
              <a:ext cx="6947111" cy="6947111"/>
            </a:xfrm>
            <a:custGeom>
              <a:avLst/>
              <a:gdLst/>
              <a:ahLst/>
              <a:cxnLst/>
              <a:rect l="l" t="t" r="r" b="b"/>
              <a:pathLst>
                <a:path w="6947111" h="6947111">
                  <a:moveTo>
                    <a:pt x="0" y="0"/>
                  </a:moveTo>
                  <a:lnTo>
                    <a:pt x="6947110" y="0"/>
                  </a:lnTo>
                  <a:lnTo>
                    <a:pt x="6947110" y="6947111"/>
                  </a:lnTo>
                  <a:lnTo>
                    <a:pt x="0" y="6947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46219" y="7428978"/>
              <a:ext cx="5001171" cy="179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81"/>
                </a:lnSpc>
                <a:spcBef>
                  <a:spcPct val="0"/>
                </a:spcBef>
              </a:pPr>
              <a:r>
                <a:rPr lang="en-US" sz="4772" spc="930" dirty="0">
                  <a:solidFill>
                    <a:srgbClr val="FEE7BC">
                      <a:alpha val="85882"/>
                    </a:srgbClr>
                  </a:solidFill>
                  <a:latin typeface="Argent 2"/>
                </a:rPr>
                <a:t>CLEANERS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799671"/>
            <a:ext cx="16230600" cy="8687657"/>
            <a:chOff x="0" y="0"/>
            <a:chExt cx="5490351" cy="2938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102638">
                <a:alpha val="94902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562597" y="4009263"/>
            <a:ext cx="2688324" cy="22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68"/>
              </a:lnSpc>
              <a:spcBef>
                <a:spcPct val="0"/>
              </a:spcBef>
            </a:pPr>
            <a:r>
              <a:rPr lang="en-US" sz="14400">
                <a:solidFill>
                  <a:srgbClr val="FFFFFF"/>
                </a:solidFill>
                <a:latin typeface="Montserrat Classic Bold"/>
              </a:rPr>
              <a:t>“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69899" y="2913126"/>
            <a:ext cx="1472106" cy="22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68"/>
              </a:lnSpc>
              <a:spcBef>
                <a:spcPct val="0"/>
              </a:spcBef>
            </a:pPr>
            <a:r>
              <a:rPr lang="en-US" sz="14400">
                <a:solidFill>
                  <a:srgbClr val="FFFFFF"/>
                </a:solidFill>
                <a:latin typeface="Montserrat Classic Bold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57239" y="3675126"/>
            <a:ext cx="11416910" cy="3660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46"/>
              </a:lnSpc>
            </a:pPr>
            <a:r>
              <a:rPr lang="en-US" sz="8600" spc="189">
                <a:solidFill>
                  <a:srgbClr val="FFFFFF"/>
                </a:solidFill>
                <a:latin typeface="Argent 1"/>
              </a:rPr>
              <a:t>Cleaners: Váš první krok k udržitelnějším svátkům.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98408" cy="2978426"/>
          </a:xfrm>
          <a:custGeom>
            <a:avLst/>
            <a:gdLst/>
            <a:ahLst/>
            <a:cxnLst/>
            <a:rect l="l" t="t" r="r" b="b"/>
            <a:pathLst>
              <a:path w="18698408" h="2978426">
                <a:moveTo>
                  <a:pt x="0" y="0"/>
                </a:moveTo>
                <a:lnTo>
                  <a:pt x="18698408" y="0"/>
                </a:lnTo>
                <a:lnTo>
                  <a:pt x="18698408" y="2978426"/>
                </a:lnTo>
                <a:lnTo>
                  <a:pt x="0" y="297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t="-263897" b="-2638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9147" y="581317"/>
            <a:ext cx="16149706" cy="1467397"/>
            <a:chOff x="0" y="0"/>
            <a:chExt cx="39190259" cy="3560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190259" cy="3560910"/>
            </a:xfrm>
            <a:custGeom>
              <a:avLst/>
              <a:gdLst/>
              <a:ahLst/>
              <a:cxnLst/>
              <a:rect l="l" t="t" r="r" b="b"/>
              <a:pathLst>
                <a:path w="39190259" h="3560910">
                  <a:moveTo>
                    <a:pt x="0" y="0"/>
                  </a:moveTo>
                  <a:lnTo>
                    <a:pt x="0" y="3560910"/>
                  </a:lnTo>
                  <a:lnTo>
                    <a:pt x="39190259" y="3560910"/>
                  </a:lnTo>
                  <a:lnTo>
                    <a:pt x="39190259" y="0"/>
                  </a:lnTo>
                  <a:lnTo>
                    <a:pt x="0" y="0"/>
                  </a:lnTo>
                  <a:close/>
                  <a:moveTo>
                    <a:pt x="39129298" y="3499950"/>
                  </a:moveTo>
                  <a:lnTo>
                    <a:pt x="59690" y="3499950"/>
                  </a:lnTo>
                  <a:lnTo>
                    <a:pt x="59690" y="59690"/>
                  </a:lnTo>
                  <a:lnTo>
                    <a:pt x="39129298" y="59690"/>
                  </a:lnTo>
                  <a:lnTo>
                    <a:pt x="39129298" y="34999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945603" y="6445455"/>
            <a:ext cx="1886045" cy="188603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7002" t="-8818" r="-49229" b="-2200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50773" y="6445455"/>
            <a:ext cx="1886045" cy="188603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8528" t="-43347" r="-15378" b="-3519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440433" y="6445455"/>
            <a:ext cx="1886045" cy="188603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0054" t="-11669" r="-53504" b="-17370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936318" y="6445455"/>
            <a:ext cx="1886045" cy="188603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1212" t="-12292" r="-44597" b="-11580"/>
              </a:stretch>
            </a:blipFill>
          </p:spPr>
        </p:sp>
      </p:grpSp>
      <p:sp>
        <p:nvSpPr>
          <p:cNvPr id="13" name="AutoShape 13"/>
          <p:cNvSpPr/>
          <p:nvPr/>
        </p:nvSpPr>
        <p:spPr>
          <a:xfrm>
            <a:off x="1028700" y="10000030"/>
            <a:ext cx="16230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39619" y="2746941"/>
            <a:ext cx="1886045" cy="188603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9318" t="-24585" r="-51456" b="-9264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55128" y="2746941"/>
            <a:ext cx="1886045" cy="1886037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4263" t="-9353" r="-34976" b="-347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460298" y="2746941"/>
            <a:ext cx="1886045" cy="1886037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42370" t="-9887" r="-45042" b="-15054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449958" y="2746941"/>
            <a:ext cx="1886045" cy="1886037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41212" t="-12827" r="-45398" b="-11580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944789" y="2746941"/>
            <a:ext cx="1886045" cy="1886037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44686" t="-17815" r="-59829" b="-18528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965467" y="2746941"/>
            <a:ext cx="1886045" cy="1886037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7737" t="-8462" r="-40588" b="-10422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5470637" y="2746941"/>
            <a:ext cx="1886045" cy="1886037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38896" t="-10333" r="-57869" b="-20844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2955942" y="6445455"/>
            <a:ext cx="1886045" cy="1886037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15054" t="-37974" r="-14822" b="-35195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5461112" y="6445455"/>
            <a:ext cx="1886045" cy="1886037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28950" t="-38067" r="-6207" b="-42143"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 rot="-2891565">
            <a:off x="955783" y="6691346"/>
            <a:ext cx="1712249" cy="517955"/>
          </a:xfrm>
          <a:custGeom>
            <a:avLst/>
            <a:gdLst/>
            <a:ahLst/>
            <a:cxnLst/>
            <a:rect l="l" t="t" r="r" b="b"/>
            <a:pathLst>
              <a:path w="1712249" h="517955">
                <a:moveTo>
                  <a:pt x="0" y="0"/>
                </a:moveTo>
                <a:lnTo>
                  <a:pt x="1712249" y="0"/>
                </a:lnTo>
                <a:lnTo>
                  <a:pt x="1712249" y="517955"/>
                </a:lnTo>
                <a:lnTo>
                  <a:pt x="0" y="5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39619" y="8018288"/>
            <a:ext cx="2028919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Management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18248" y="817493"/>
            <a:ext cx="13411388" cy="116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FFFFFF"/>
                </a:solidFill>
                <a:latin typeface="Argent 1"/>
              </a:rPr>
              <a:t> POZNEJTE NÁŠ TÝM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945603" y="8588667"/>
            <a:ext cx="188604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Adam K.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261342" y="4892880"/>
            <a:ext cx="1254568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Michal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649561" y="4892880"/>
            <a:ext cx="146779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Dori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30942" y="4892880"/>
            <a:ext cx="120731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Roman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38543" y="4892880"/>
            <a:ext cx="87336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Sabri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787767" y="4892880"/>
            <a:ext cx="123110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Jakub L.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328358" y="4892880"/>
            <a:ext cx="1160264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Jakub J.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753532" y="4892880"/>
            <a:ext cx="1320254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Jakub M.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264895" y="8593079"/>
            <a:ext cx="122889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Anička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934888" y="8588667"/>
            <a:ext cx="89713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Adéla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731063" y="8588667"/>
            <a:ext cx="13445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Kubík M.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970927" y="8588667"/>
            <a:ext cx="188604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Adam S.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461112" y="8588667"/>
            <a:ext cx="188604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Argent 1"/>
              </a:rPr>
              <a:t>Týna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35901" y="5418566"/>
            <a:ext cx="1478649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Generální ředitelka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095277" y="5418566"/>
            <a:ext cx="1478649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Zástupce generální ředitelky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653656" y="5418566"/>
            <a:ext cx="1478649" cy="51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Produktová manažerka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877784" y="5418566"/>
            <a:ext cx="2074983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Materiálně-právní</a:t>
            </a:r>
          </a:p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poradce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007132" y="9074442"/>
            <a:ext cx="176298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Vedoucí právního úseku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715745" y="9074442"/>
            <a:ext cx="135447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Vedoucí back office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214079" y="9120129"/>
            <a:ext cx="239916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Vedoucí obchodního oddělení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531262" y="9120129"/>
            <a:ext cx="174411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Finanční ředitel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039049" y="5380466"/>
            <a:ext cx="173888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Ředitel sociálních sítí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562367" y="5380466"/>
            <a:ext cx="1681907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Tiskový mluvčí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391553" y="5380466"/>
            <a:ext cx="204421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Správce sociálních sítí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967160" y="9074442"/>
            <a:ext cx="184130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HR management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2943488" y="9099550"/>
            <a:ext cx="193000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Argent 1"/>
              </a:rPr>
              <a:t>Technický ředitel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753" y="681655"/>
            <a:ext cx="16230600" cy="8687657"/>
            <a:chOff x="0" y="0"/>
            <a:chExt cx="5490351" cy="2938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FEE7BC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59753" y="681655"/>
            <a:ext cx="16230600" cy="8687657"/>
          </a:xfrm>
          <a:custGeom>
            <a:avLst/>
            <a:gdLst/>
            <a:ahLst/>
            <a:cxnLst/>
            <a:rect l="l" t="t" r="r" b="b"/>
            <a:pathLst>
              <a:path w="16230600" h="8687657">
                <a:moveTo>
                  <a:pt x="0" y="0"/>
                </a:moveTo>
                <a:lnTo>
                  <a:pt x="16230600" y="0"/>
                </a:lnTo>
                <a:lnTo>
                  <a:pt x="16230600" y="8687657"/>
                </a:lnTo>
                <a:lnTo>
                  <a:pt x="0" y="868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20344" t="-92473" b="-32358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00" y="9888622"/>
            <a:ext cx="16230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19268" y="2387975"/>
            <a:ext cx="3314700" cy="5275018"/>
            <a:chOff x="0" y="0"/>
            <a:chExt cx="4419600" cy="703335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9044" r="26968"/>
            <a:stretch>
              <a:fillRect/>
            </a:stretch>
          </p:blipFill>
          <p:spPr>
            <a:xfrm>
              <a:off x="0" y="0"/>
              <a:ext cx="4419600" cy="703335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186590" y="2387975"/>
            <a:ext cx="3314700" cy="5275018"/>
            <a:chOff x="0" y="0"/>
            <a:chExt cx="4419600" cy="703335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20999" r="35014"/>
            <a:stretch>
              <a:fillRect/>
            </a:stretch>
          </p:blipFill>
          <p:spPr>
            <a:xfrm>
              <a:off x="0" y="0"/>
              <a:ext cx="4419600" cy="703335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6397328" y="4016826"/>
            <a:ext cx="6619771" cy="233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1"/>
              </a:lnSpc>
            </a:pPr>
            <a:r>
              <a:rPr lang="en-US" sz="7638">
                <a:solidFill>
                  <a:srgbClr val="102638"/>
                </a:solidFill>
                <a:latin typeface="Argent 2"/>
              </a:rPr>
              <a:t>Objevte naše udržitelné doplňky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753" y="681655"/>
            <a:ext cx="16230600" cy="8687657"/>
            <a:chOff x="0" y="0"/>
            <a:chExt cx="5490351" cy="2938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102638">
                <a:alpha val="94902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947912" y="1766518"/>
            <a:ext cx="4555854" cy="2573788"/>
          </a:xfrm>
          <a:custGeom>
            <a:avLst/>
            <a:gdLst/>
            <a:ahLst/>
            <a:cxnLst/>
            <a:rect l="l" t="t" r="r" b="b"/>
            <a:pathLst>
              <a:path w="4555854" h="2573788">
                <a:moveTo>
                  <a:pt x="0" y="0"/>
                </a:moveTo>
                <a:lnTo>
                  <a:pt x="4555854" y="0"/>
                </a:lnTo>
                <a:lnTo>
                  <a:pt x="4555854" y="2573789"/>
                </a:lnTo>
                <a:lnTo>
                  <a:pt x="0" y="2573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01864" y="1181100"/>
            <a:ext cx="5519340" cy="132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9"/>
              </a:lnSpc>
            </a:pPr>
            <a:r>
              <a:rPr lang="en-US" sz="5532" spc="309">
                <a:solidFill>
                  <a:srgbClr val="FFFFFF"/>
                </a:solidFill>
                <a:latin typeface="Argent 2"/>
              </a:rPr>
              <a:t>Kokosová miska</a:t>
            </a:r>
          </a:p>
          <a:p>
            <a:pPr>
              <a:lnSpc>
                <a:spcPts val="4979"/>
              </a:lnSpc>
            </a:pPr>
            <a:r>
              <a:rPr lang="en-US" sz="5532" spc="309">
                <a:solidFill>
                  <a:srgbClr val="FFFFFF"/>
                </a:solidFill>
                <a:latin typeface="Argent 2"/>
              </a:rPr>
              <a:t>se lžící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01864" y="2612367"/>
            <a:ext cx="7105354" cy="175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6"/>
              </a:lnSpc>
            </a:pPr>
            <a:r>
              <a:rPr lang="en-US" sz="2497">
                <a:solidFill>
                  <a:srgbClr val="FFFFFF"/>
                </a:solidFill>
                <a:latin typeface="Open Sans Bold"/>
              </a:rPr>
              <a:t>100% přírodní</a:t>
            </a:r>
            <a:r>
              <a:rPr lang="en-US" sz="2497">
                <a:solidFill>
                  <a:srgbClr val="FFFFFF"/>
                </a:solidFill>
                <a:latin typeface="Open Sans Light"/>
              </a:rPr>
              <a:t> a ekologická, ručně vyrobena ze skořápek ořechů.</a:t>
            </a:r>
          </a:p>
          <a:p>
            <a:pPr>
              <a:lnSpc>
                <a:spcPts val="3496"/>
              </a:lnSpc>
            </a:pPr>
            <a:r>
              <a:rPr lang="en-US" sz="2497">
                <a:solidFill>
                  <a:srgbClr val="FFFFFF"/>
                </a:solidFill>
                <a:latin typeface="Open Sans Light"/>
              </a:rPr>
              <a:t>Bez chemických látek, ošetřena pouze kvalitním kokosovým olejem.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595873" y="4516356"/>
            <a:ext cx="4525331" cy="4525331"/>
            <a:chOff x="0" y="0"/>
            <a:chExt cx="6033775" cy="6033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33775" cy="6033775"/>
            </a:xfrm>
            <a:custGeom>
              <a:avLst/>
              <a:gdLst/>
              <a:ahLst/>
              <a:cxnLst/>
              <a:rect l="l" t="t" r="r" b="b"/>
              <a:pathLst>
                <a:path w="6033775" h="6033775">
                  <a:moveTo>
                    <a:pt x="0" y="0"/>
                  </a:moveTo>
                  <a:lnTo>
                    <a:pt x="6033775" y="0"/>
                  </a:lnTo>
                  <a:lnTo>
                    <a:pt x="6033775" y="6033775"/>
                  </a:lnTo>
                  <a:lnTo>
                    <a:pt x="0" y="6033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402724" y="4223935"/>
              <a:ext cx="1094753" cy="485270"/>
            </a:xfrm>
            <a:custGeom>
              <a:avLst/>
              <a:gdLst/>
              <a:ahLst/>
              <a:cxnLst/>
              <a:rect l="l" t="t" r="r" b="b"/>
              <a:pathLst>
                <a:path w="1094753" h="485270">
                  <a:moveTo>
                    <a:pt x="0" y="0"/>
                  </a:moveTo>
                  <a:lnTo>
                    <a:pt x="1094753" y="0"/>
                  </a:lnTo>
                  <a:lnTo>
                    <a:pt x="1094753" y="485270"/>
                  </a:lnTo>
                  <a:lnTo>
                    <a:pt x="0" y="485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720795" y="5177884"/>
            <a:ext cx="7347117" cy="194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5530" spc="309">
                <a:solidFill>
                  <a:srgbClr val="FFFFFF"/>
                </a:solidFill>
                <a:latin typeface="Argent 2"/>
              </a:rPr>
              <a:t>Bambusová cestovní sada příborů</a:t>
            </a:r>
          </a:p>
          <a:p>
            <a:pPr>
              <a:lnSpc>
                <a:spcPts val="4977"/>
              </a:lnSpc>
            </a:pPr>
            <a:endParaRPr lang="en-US" sz="5530" spc="309">
              <a:solidFill>
                <a:srgbClr val="FFFFFF"/>
              </a:solidFill>
              <a:latin typeface="Argent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20795" y="6866812"/>
            <a:ext cx="8101816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Dřevěné lžíce, nože, vidličky i hůlky jsou </a:t>
            </a:r>
            <a:r>
              <a:rPr lang="en-US" sz="2499">
                <a:solidFill>
                  <a:srgbClr val="FFFFFF"/>
                </a:solidFill>
                <a:latin typeface="Open Sans Bold"/>
              </a:rPr>
              <a:t>pevné</a:t>
            </a:r>
            <a:r>
              <a:rPr lang="en-US" sz="2499">
                <a:solidFill>
                  <a:srgbClr val="FFFFFF"/>
                </a:solidFill>
                <a:latin typeface="Open Sans Light"/>
              </a:rPr>
              <a:t> a šetrné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k přírodě.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Vyrobené z březového dřeva s FSC certifikátem, který zaručuje </a:t>
            </a:r>
            <a:r>
              <a:rPr lang="en-US" sz="2499">
                <a:solidFill>
                  <a:srgbClr val="FFFFFF"/>
                </a:solidFill>
                <a:latin typeface="Open Sans Bold"/>
              </a:rPr>
              <a:t>šetrný způsob těžby a zpracování dřeva</a:t>
            </a:r>
            <a:r>
              <a:rPr lang="en-US" sz="2499">
                <a:solidFill>
                  <a:srgbClr val="FFFFFF"/>
                </a:solidFill>
                <a:latin typeface="Open Sans Light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9753" y="9668042"/>
            <a:ext cx="4515875" cy="4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5"/>
              </a:lnSpc>
            </a:pPr>
            <a:r>
              <a:rPr lang="en-US" sz="3401" spc="74">
                <a:solidFill>
                  <a:srgbClr val="102638"/>
                </a:solidFill>
                <a:latin typeface="Argent 1"/>
              </a:rPr>
              <a:t>Celoroční nabídka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753" y="681655"/>
            <a:ext cx="16230600" cy="8687657"/>
            <a:chOff x="0" y="0"/>
            <a:chExt cx="5490351" cy="2938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102638">
                <a:alpha val="9490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493567" y="681655"/>
            <a:ext cx="3902308" cy="3910404"/>
            <a:chOff x="0" y="0"/>
            <a:chExt cx="5203077" cy="52138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03077" cy="5213872"/>
            </a:xfrm>
            <a:custGeom>
              <a:avLst/>
              <a:gdLst/>
              <a:ahLst/>
              <a:cxnLst/>
              <a:rect l="l" t="t" r="r" b="b"/>
              <a:pathLst>
                <a:path w="5203077" h="5213872">
                  <a:moveTo>
                    <a:pt x="0" y="0"/>
                  </a:moveTo>
                  <a:lnTo>
                    <a:pt x="5203077" y="0"/>
                  </a:lnTo>
                  <a:lnTo>
                    <a:pt x="5203077" y="5213872"/>
                  </a:lnTo>
                  <a:lnTo>
                    <a:pt x="0" y="5213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 rot="-201729">
              <a:off x="2043717" y="1450473"/>
              <a:ext cx="481115" cy="452813"/>
              <a:chOff x="0" y="0"/>
              <a:chExt cx="643656" cy="6057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43656" cy="605792"/>
              </a:xfrm>
              <a:custGeom>
                <a:avLst/>
                <a:gdLst/>
                <a:ahLst/>
                <a:cxnLst/>
                <a:rect l="l" t="t" r="r" b="b"/>
                <a:pathLst>
                  <a:path w="643656" h="605792">
                    <a:moveTo>
                      <a:pt x="0" y="0"/>
                    </a:moveTo>
                    <a:lnTo>
                      <a:pt x="643656" y="0"/>
                    </a:lnTo>
                    <a:lnTo>
                      <a:pt x="643656" y="605792"/>
                    </a:lnTo>
                    <a:lnTo>
                      <a:pt x="0" y="605792"/>
                    </a:lnTo>
                    <a:close/>
                  </a:path>
                </a:pathLst>
              </a:custGeom>
              <a:solidFill>
                <a:srgbClr val="E2D7C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643656" cy="6343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-176327">
            <a:off x="13013613" y="1873420"/>
            <a:ext cx="390757" cy="173210"/>
          </a:xfrm>
          <a:custGeom>
            <a:avLst/>
            <a:gdLst/>
            <a:ahLst/>
            <a:cxnLst/>
            <a:rect l="l" t="t" r="r" b="b"/>
            <a:pathLst>
              <a:path w="390757" h="173210">
                <a:moveTo>
                  <a:pt x="0" y="0"/>
                </a:moveTo>
                <a:lnTo>
                  <a:pt x="390757" y="0"/>
                </a:lnTo>
                <a:lnTo>
                  <a:pt x="390757" y="173210"/>
                </a:lnTo>
                <a:lnTo>
                  <a:pt x="0" y="173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68524" y="1306706"/>
            <a:ext cx="5958759" cy="68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5529" spc="309">
                <a:solidFill>
                  <a:srgbClr val="FFFFFF"/>
                </a:solidFill>
                <a:latin typeface="Argent 2"/>
              </a:rPr>
              <a:t>Konopný ruksak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8524" y="2323103"/>
            <a:ext cx="7832068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Ruksak z biobavlny s</a:t>
            </a:r>
            <a:r>
              <a:rPr lang="en-US" sz="2499">
                <a:solidFill>
                  <a:srgbClr val="FFFFFF"/>
                </a:solidFill>
                <a:latin typeface="Open Sans Bold"/>
              </a:rPr>
              <a:t> převažujícím podílem konopného vlákna </a:t>
            </a:r>
            <a:r>
              <a:rPr lang="en-US" sz="2499">
                <a:solidFill>
                  <a:srgbClr val="FFFFFF"/>
                </a:solidFill>
                <a:latin typeface="Open Sans Light"/>
              </a:rPr>
              <a:t>garantující pevnější strukturu oproti bavlněným ruksakům.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96205" y="3974491"/>
            <a:ext cx="7903399" cy="5532379"/>
            <a:chOff x="0" y="0"/>
            <a:chExt cx="10537865" cy="73765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537865" cy="7376505"/>
            </a:xfrm>
            <a:custGeom>
              <a:avLst/>
              <a:gdLst/>
              <a:ahLst/>
              <a:cxnLst/>
              <a:rect l="l" t="t" r="r" b="b"/>
              <a:pathLst>
                <a:path w="10537865" h="7376505">
                  <a:moveTo>
                    <a:pt x="0" y="0"/>
                  </a:moveTo>
                  <a:lnTo>
                    <a:pt x="10537865" y="0"/>
                  </a:lnTo>
                  <a:lnTo>
                    <a:pt x="10537865" y="7376505"/>
                  </a:lnTo>
                  <a:lnTo>
                    <a:pt x="0" y="7376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096093" y="5177884"/>
            <a:ext cx="6223553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5529" spc="309">
                <a:solidFill>
                  <a:srgbClr val="FFFFFF"/>
                </a:solidFill>
                <a:latin typeface="Argent 2"/>
              </a:rPr>
              <a:t>Unisex mikina</a:t>
            </a:r>
          </a:p>
          <a:p>
            <a:pPr>
              <a:lnSpc>
                <a:spcPts val="4976"/>
              </a:lnSpc>
            </a:pPr>
            <a:r>
              <a:rPr lang="en-US" sz="5529" spc="309">
                <a:solidFill>
                  <a:srgbClr val="FFFFFF"/>
                </a:solidFill>
                <a:latin typeface="Argent 2"/>
              </a:rPr>
              <a:t>s různými motivy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96093" y="6884002"/>
            <a:ext cx="5927429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Ekologická bavlněná mikina s krásným designem. Díky své kvalitě vám bude sloužit dlouhá léta a bude vaším oblíbeným kouskem do šatníku.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9753" y="9668042"/>
            <a:ext cx="4515875" cy="4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5"/>
              </a:lnSpc>
            </a:pPr>
            <a:r>
              <a:rPr lang="en-US" sz="3401" spc="74">
                <a:solidFill>
                  <a:srgbClr val="102638"/>
                </a:solidFill>
                <a:latin typeface="Argent 1"/>
              </a:rPr>
              <a:t>Celoroční nabídka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99671"/>
            <a:ext cx="16230600" cy="8687657"/>
            <a:chOff x="0" y="0"/>
            <a:chExt cx="5490351" cy="2938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938788"/>
            </a:xfrm>
            <a:custGeom>
              <a:avLst/>
              <a:gdLst/>
              <a:ahLst/>
              <a:cxnLst/>
              <a:rect l="l" t="t" r="r" b="b"/>
              <a:pathLst>
                <a:path w="5490351" h="2938788">
                  <a:moveTo>
                    <a:pt x="0" y="0"/>
                  </a:moveTo>
                  <a:lnTo>
                    <a:pt x="5490351" y="0"/>
                  </a:lnTo>
                  <a:lnTo>
                    <a:pt x="5490351" y="2938788"/>
                  </a:lnTo>
                  <a:lnTo>
                    <a:pt x="0" y="2938788"/>
                  </a:lnTo>
                  <a:close/>
                </a:path>
              </a:pathLst>
            </a:custGeom>
            <a:solidFill>
              <a:srgbClr val="102638">
                <a:alpha val="94902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98050" y="221753"/>
            <a:ext cx="4921747" cy="4921747"/>
            <a:chOff x="0" y="0"/>
            <a:chExt cx="6562329" cy="65623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62329" cy="6562329"/>
            </a:xfrm>
            <a:custGeom>
              <a:avLst/>
              <a:gdLst/>
              <a:ahLst/>
              <a:cxnLst/>
              <a:rect l="l" t="t" r="r" b="b"/>
              <a:pathLst>
                <a:path w="6562329" h="6562329">
                  <a:moveTo>
                    <a:pt x="0" y="0"/>
                  </a:moveTo>
                  <a:lnTo>
                    <a:pt x="6562329" y="0"/>
                  </a:lnTo>
                  <a:lnTo>
                    <a:pt x="6562329" y="6562329"/>
                  </a:lnTo>
                  <a:lnTo>
                    <a:pt x="0" y="656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60412">
              <a:off x="2854120" y="1789952"/>
              <a:ext cx="410995" cy="151390"/>
            </a:xfrm>
            <a:custGeom>
              <a:avLst/>
              <a:gdLst/>
              <a:ahLst/>
              <a:cxnLst/>
              <a:rect l="l" t="t" r="r" b="b"/>
              <a:pathLst>
                <a:path w="410995" h="151390">
                  <a:moveTo>
                    <a:pt x="0" y="0"/>
                  </a:moveTo>
                  <a:lnTo>
                    <a:pt x="410995" y="0"/>
                  </a:lnTo>
                  <a:lnTo>
                    <a:pt x="410995" y="151390"/>
                  </a:lnTo>
                  <a:lnTo>
                    <a:pt x="0" y="151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33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751964" y="1181100"/>
            <a:ext cx="8623003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5529" spc="309">
                <a:solidFill>
                  <a:srgbClr val="FFFFFF"/>
                </a:solidFill>
                <a:latin typeface="Argent 2"/>
              </a:rPr>
              <a:t>Bambusový sběrač korku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51964" y="2414255"/>
            <a:ext cx="8623003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Vyroben z udržitelného bambusu, což z něj dělá nejen krásný kousek do vaší vinotéky, ale také ohleduplný výběr pro planetu. </a:t>
            </a:r>
            <a:r>
              <a:rPr lang="en-US" sz="2499">
                <a:solidFill>
                  <a:srgbClr val="FFFFFF"/>
                </a:solidFill>
                <a:latin typeface="Open Sans Bold"/>
              </a:rPr>
              <a:t>Jedinečný design a precizní zpracování je garantováno!</a:t>
            </a:r>
          </a:p>
        </p:txBody>
      </p:sp>
      <p:sp>
        <p:nvSpPr>
          <p:cNvPr id="9" name="Freeform 9"/>
          <p:cNvSpPr/>
          <p:nvPr/>
        </p:nvSpPr>
        <p:spPr>
          <a:xfrm>
            <a:off x="11039683" y="4280684"/>
            <a:ext cx="3916904" cy="4977616"/>
          </a:xfrm>
          <a:custGeom>
            <a:avLst/>
            <a:gdLst/>
            <a:ahLst/>
            <a:cxnLst/>
            <a:rect l="l" t="t" r="r" b="b"/>
            <a:pathLst>
              <a:path w="3916904" h="4977616">
                <a:moveTo>
                  <a:pt x="0" y="0"/>
                </a:moveTo>
                <a:lnTo>
                  <a:pt x="3916903" y="0"/>
                </a:lnTo>
                <a:lnTo>
                  <a:pt x="3916903" y="4977616"/>
                </a:lnTo>
                <a:lnTo>
                  <a:pt x="0" y="497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8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09161" y="5295900"/>
            <a:ext cx="8045666" cy="68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5529" spc="309">
                <a:solidFill>
                  <a:srgbClr val="FFFFFF"/>
                </a:solidFill>
                <a:latin typeface="Argent 2"/>
              </a:rPr>
              <a:t>Oválný bambusový koš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09161" y="6600786"/>
            <a:ext cx="8728351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Light"/>
              </a:rPr>
              <a:t>Nádoba z </a:t>
            </a:r>
            <a:r>
              <a:rPr lang="en-US" sz="2499">
                <a:solidFill>
                  <a:srgbClr val="FFFFFF"/>
                </a:solidFill>
                <a:latin typeface="Open Sans Bold"/>
              </a:rPr>
              <a:t>odolného bambusu a lněné látky</a:t>
            </a:r>
            <a:r>
              <a:rPr lang="en-US" sz="2499">
                <a:solidFill>
                  <a:srgbClr val="FFFFFF"/>
                </a:solidFill>
                <a:latin typeface="Open Sans Light"/>
              </a:rPr>
              <a:t> ošetřené proti roztržení. Skladovatelná, vhodná do menších prostor.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  <a:ea typeface="Open Sans Bold"/>
              </a:rPr>
              <a:t>150×40×30 cm.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Open Sans Bold"/>
              <a:ea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9753" y="9668042"/>
            <a:ext cx="4515875" cy="4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5"/>
              </a:lnSpc>
            </a:pPr>
            <a:r>
              <a:rPr lang="en-US" sz="3401" spc="74">
                <a:solidFill>
                  <a:srgbClr val="102638"/>
                </a:solidFill>
                <a:latin typeface="Argent 1"/>
              </a:rPr>
              <a:t>Celoroční nabídka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E6AD93-12C1-4AF3-A6BB-CA413A898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724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0" y="-4227342"/>
            <a:ext cx="18695947" cy="9490879"/>
            <a:chOff x="0" y="0"/>
            <a:chExt cx="24927930" cy="12654506"/>
          </a:xfrm>
        </p:grpSpPr>
        <p:sp>
          <p:nvSpPr>
            <p:cNvPr id="3" name="Freeform 3"/>
            <p:cNvSpPr/>
            <p:nvPr/>
          </p:nvSpPr>
          <p:spPr>
            <a:xfrm rot="-5523978">
              <a:off x="293020" y="480521"/>
              <a:ext cx="11877926" cy="12043524"/>
            </a:xfrm>
            <a:custGeom>
              <a:avLst/>
              <a:gdLst/>
              <a:ahLst/>
              <a:cxnLst/>
              <a:rect l="l" t="t" r="r" b="b"/>
              <a:pathLst>
                <a:path w="11877926" h="12043524">
                  <a:moveTo>
                    <a:pt x="0" y="0"/>
                  </a:moveTo>
                  <a:lnTo>
                    <a:pt x="11877925" y="0"/>
                  </a:lnTo>
                  <a:lnTo>
                    <a:pt x="11877925" y="12043525"/>
                  </a:lnTo>
                  <a:lnTo>
                    <a:pt x="0" y="1204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523978">
              <a:off x="12756984" y="130460"/>
              <a:ext cx="11877926" cy="12043524"/>
            </a:xfrm>
            <a:custGeom>
              <a:avLst/>
              <a:gdLst/>
              <a:ahLst/>
              <a:cxnLst/>
              <a:rect l="l" t="t" r="r" b="b"/>
              <a:pathLst>
                <a:path w="11877926" h="12043524">
                  <a:moveTo>
                    <a:pt x="0" y="0"/>
                  </a:moveTo>
                  <a:lnTo>
                    <a:pt x="11877926" y="0"/>
                  </a:lnTo>
                  <a:lnTo>
                    <a:pt x="11877926" y="12043525"/>
                  </a:lnTo>
                  <a:lnTo>
                    <a:pt x="0" y="12043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554052" y="5592494"/>
            <a:ext cx="4305253" cy="4694506"/>
          </a:xfrm>
          <a:custGeom>
            <a:avLst/>
            <a:gdLst/>
            <a:ahLst/>
            <a:cxnLst/>
            <a:rect l="l" t="t" r="r" b="b"/>
            <a:pathLst>
              <a:path w="4305253" h="4694506">
                <a:moveTo>
                  <a:pt x="0" y="0"/>
                </a:moveTo>
                <a:lnTo>
                  <a:pt x="4305253" y="0"/>
                </a:lnTo>
                <a:lnTo>
                  <a:pt x="4305253" y="4694506"/>
                </a:lnTo>
                <a:lnTo>
                  <a:pt x="0" y="469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8024" y="5592494"/>
            <a:ext cx="4305253" cy="4694506"/>
          </a:xfrm>
          <a:custGeom>
            <a:avLst/>
            <a:gdLst/>
            <a:ahLst/>
            <a:cxnLst/>
            <a:rect l="l" t="t" r="r" b="b"/>
            <a:pathLst>
              <a:path w="4305253" h="4694506">
                <a:moveTo>
                  <a:pt x="0" y="0"/>
                </a:moveTo>
                <a:lnTo>
                  <a:pt x="4305253" y="0"/>
                </a:lnTo>
                <a:lnTo>
                  <a:pt x="4305253" y="4694506"/>
                </a:lnTo>
                <a:lnTo>
                  <a:pt x="0" y="469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91373" y="5592494"/>
            <a:ext cx="4305253" cy="4694506"/>
          </a:xfrm>
          <a:custGeom>
            <a:avLst/>
            <a:gdLst/>
            <a:ahLst/>
            <a:cxnLst/>
            <a:rect l="l" t="t" r="r" b="b"/>
            <a:pathLst>
              <a:path w="4305253" h="4694506">
                <a:moveTo>
                  <a:pt x="0" y="0"/>
                </a:moveTo>
                <a:lnTo>
                  <a:pt x="4305254" y="0"/>
                </a:lnTo>
                <a:lnTo>
                  <a:pt x="4305254" y="4694506"/>
                </a:lnTo>
                <a:lnTo>
                  <a:pt x="0" y="469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28024" y="5592494"/>
            <a:ext cx="4466723" cy="4466723"/>
            <a:chOff x="0" y="0"/>
            <a:chExt cx="5955630" cy="59556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55630" cy="5955630"/>
            </a:xfrm>
            <a:custGeom>
              <a:avLst/>
              <a:gdLst/>
              <a:ahLst/>
              <a:cxnLst/>
              <a:rect l="l" t="t" r="r" b="b"/>
              <a:pathLst>
                <a:path w="5955630" h="5955630">
                  <a:moveTo>
                    <a:pt x="0" y="0"/>
                  </a:moveTo>
                  <a:lnTo>
                    <a:pt x="5955630" y="0"/>
                  </a:lnTo>
                  <a:lnTo>
                    <a:pt x="5955630" y="5955630"/>
                  </a:lnTo>
                  <a:lnTo>
                    <a:pt x="0" y="5955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67496" y="2609039"/>
              <a:ext cx="3620637" cy="2335311"/>
            </a:xfrm>
            <a:custGeom>
              <a:avLst/>
              <a:gdLst/>
              <a:ahLst/>
              <a:cxnLst/>
              <a:rect l="l" t="t" r="r" b="b"/>
              <a:pathLst>
                <a:path w="3620637" h="2335311">
                  <a:moveTo>
                    <a:pt x="0" y="0"/>
                  </a:moveTo>
                  <a:lnTo>
                    <a:pt x="3620638" y="0"/>
                  </a:lnTo>
                  <a:lnTo>
                    <a:pt x="3620638" y="2335311"/>
                  </a:lnTo>
                  <a:lnTo>
                    <a:pt x="0" y="2335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682309" y="4944350"/>
              <a:ext cx="591012" cy="261906"/>
            </a:xfrm>
            <a:custGeom>
              <a:avLst/>
              <a:gdLst/>
              <a:ahLst/>
              <a:cxnLst/>
              <a:rect l="l" t="t" r="r" b="b"/>
              <a:pathLst>
                <a:path w="591012" h="261906">
                  <a:moveTo>
                    <a:pt x="0" y="0"/>
                  </a:moveTo>
                  <a:lnTo>
                    <a:pt x="591012" y="0"/>
                  </a:lnTo>
                  <a:lnTo>
                    <a:pt x="591012" y="261906"/>
                  </a:lnTo>
                  <a:lnTo>
                    <a:pt x="0" y="261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45540" y="1504415"/>
            <a:ext cx="5384550" cy="113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4767" spc="266">
                <a:solidFill>
                  <a:srgbClr val="FFFFFF"/>
                </a:solidFill>
                <a:latin typeface="Argent 2"/>
              </a:rPr>
              <a:t>Svíčky ze sójového vosku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5540" y="3019942"/>
            <a:ext cx="5384550" cy="1116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Svíčky z ekologicky šetrného sójového vosku, které Vám zpříjemní chladné zimní večery.</a:t>
            </a:r>
          </a:p>
        </p:txBody>
      </p:sp>
      <p:sp>
        <p:nvSpPr>
          <p:cNvPr id="14" name="Freeform 14"/>
          <p:cNvSpPr/>
          <p:nvPr/>
        </p:nvSpPr>
        <p:spPr>
          <a:xfrm>
            <a:off x="7931934" y="5748876"/>
            <a:ext cx="2873219" cy="4153959"/>
          </a:xfrm>
          <a:custGeom>
            <a:avLst/>
            <a:gdLst/>
            <a:ahLst/>
            <a:cxnLst/>
            <a:rect l="l" t="t" r="r" b="b"/>
            <a:pathLst>
              <a:path w="2873219" h="4153959">
                <a:moveTo>
                  <a:pt x="0" y="0"/>
                </a:moveTo>
                <a:lnTo>
                  <a:pt x="2873219" y="0"/>
                </a:lnTo>
                <a:lnTo>
                  <a:pt x="2873219" y="4153958"/>
                </a:lnTo>
                <a:lnTo>
                  <a:pt x="0" y="4153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1174" t="-23912" r="-108583" b="-2353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10145" y="888989"/>
            <a:ext cx="5384550" cy="167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4767" spc="266">
                <a:solidFill>
                  <a:srgbClr val="FFFFFF"/>
                </a:solidFill>
                <a:latin typeface="Argent 2"/>
              </a:rPr>
              <a:t>Rozložitelná dárková taška</a:t>
            </a:r>
          </a:p>
          <a:p>
            <a:pPr>
              <a:lnSpc>
                <a:spcPts val="4290"/>
              </a:lnSpc>
            </a:pPr>
            <a:r>
              <a:rPr lang="en-US" sz="4767" spc="266">
                <a:solidFill>
                  <a:srgbClr val="FFFFFF"/>
                </a:solidFill>
                <a:latin typeface="Argent 2"/>
              </a:rPr>
              <a:t>s motivem </a:t>
            </a:r>
            <a:r>
              <a:rPr lang="en-US" sz="4767" spc="266">
                <a:solidFill>
                  <a:srgbClr val="FFFFFF"/>
                </a:solidFill>
                <a:latin typeface="Argent 2 Italics"/>
              </a:rPr>
              <a:t>Trees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10145" y="2946476"/>
            <a:ext cx="5384550" cy="187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Dárková taška s uchem, vyrobená</a:t>
            </a:r>
          </a:p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z pevného recyklovaného papíru</a:t>
            </a:r>
          </a:p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v přírodní barvě. Určena pro velké dárky.</a:t>
            </a:r>
          </a:p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Bold"/>
              </a:rPr>
              <a:t>Rozměr: </a:t>
            </a:r>
            <a:r>
              <a:rPr lang="en-US" sz="2155">
                <a:solidFill>
                  <a:srgbClr val="FFFFFF"/>
                </a:solidFill>
                <a:latin typeface="Open Sans Light"/>
              </a:rPr>
              <a:t>35 x 60 cm</a:t>
            </a:r>
          </a:p>
          <a:p>
            <a:pPr>
              <a:lnSpc>
                <a:spcPts val="3017"/>
              </a:lnSpc>
            </a:pPr>
            <a:endParaRPr lang="en-US" sz="2155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392002" y="5371283"/>
            <a:ext cx="7264796" cy="4915717"/>
          </a:xfrm>
          <a:custGeom>
            <a:avLst/>
            <a:gdLst/>
            <a:ahLst/>
            <a:cxnLst/>
            <a:rect l="l" t="t" r="r" b="b"/>
            <a:pathLst>
              <a:path w="7264796" h="4915717">
                <a:moveTo>
                  <a:pt x="0" y="0"/>
                </a:moveTo>
                <a:lnTo>
                  <a:pt x="7264796" y="0"/>
                </a:lnTo>
                <a:lnTo>
                  <a:pt x="7264796" y="4915717"/>
                </a:lnTo>
                <a:lnTo>
                  <a:pt x="0" y="491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486" b="-96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874750" y="1430950"/>
            <a:ext cx="5384550" cy="113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4767" spc="266">
                <a:solidFill>
                  <a:srgbClr val="FFFFFF"/>
                </a:solidFill>
                <a:latin typeface="Argent 2"/>
              </a:rPr>
              <a:t>Mikina se</a:t>
            </a:r>
          </a:p>
          <a:p>
            <a:pPr>
              <a:lnSpc>
                <a:spcPts val="4290"/>
              </a:lnSpc>
            </a:pPr>
            <a:r>
              <a:rPr lang="en-US" sz="4767" spc="266">
                <a:solidFill>
                  <a:srgbClr val="FFFFFF"/>
                </a:solidFill>
                <a:latin typeface="Argent 2"/>
              </a:rPr>
              <a:t>zimním motivem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74750" y="2946476"/>
            <a:ext cx="5384550" cy="187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Ekologická bavlněná mikina je vhodná pro nošení jak v práci, tak doma. Nabízena</a:t>
            </a:r>
          </a:p>
          <a:p>
            <a:pPr>
              <a:lnSpc>
                <a:spcPts val="3017"/>
              </a:lnSpc>
            </a:pPr>
            <a:r>
              <a:rPr lang="en-US" sz="2155">
                <a:solidFill>
                  <a:srgbClr val="FFFFFF"/>
                </a:solidFill>
                <a:latin typeface="Open Sans Light"/>
              </a:rPr>
              <a:t>v několika barevných variantách s toxicky nezávadným potiskem.</a:t>
            </a:r>
          </a:p>
          <a:p>
            <a:pPr>
              <a:lnSpc>
                <a:spcPts val="3017"/>
              </a:lnSpc>
            </a:pPr>
            <a:endParaRPr lang="en-US" sz="2155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394</Words>
  <Application>Microsoft Office PowerPoint</Application>
  <PresentationFormat>Vlastní</PresentationFormat>
  <Paragraphs>81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1" baseType="lpstr">
      <vt:lpstr>Argent 1</vt:lpstr>
      <vt:lpstr>Calibri</vt:lpstr>
      <vt:lpstr>Arial</vt:lpstr>
      <vt:lpstr>Argent 1 Bold</vt:lpstr>
      <vt:lpstr>Montserrat Classic Bold</vt:lpstr>
      <vt:lpstr>Open Sans Light</vt:lpstr>
      <vt:lpstr>Argent 2 Italics</vt:lpstr>
      <vt:lpstr>Argent 2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MUP_prezentace-Cleaners_zima</dc:title>
  <dc:creator>Fiktivní firma Cleaners</dc:creator>
  <cp:lastModifiedBy>Jan Lomička</cp:lastModifiedBy>
  <cp:revision>2</cp:revision>
  <dcterms:created xsi:type="dcterms:W3CDTF">2006-08-16T00:00:00Z</dcterms:created>
  <dcterms:modified xsi:type="dcterms:W3CDTF">2023-11-09T20:21:52Z</dcterms:modified>
  <dc:identifier>DAFzs8MElOU</dc:identifier>
</cp:coreProperties>
</file>