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72" r:id="rId10"/>
    <p:sldId id="266" r:id="rId11"/>
    <p:sldId id="267" r:id="rId12"/>
    <p:sldId id="270" r:id="rId13"/>
  </p:sldIdLst>
  <p:sldSz cx="9144000" cy="5143500" type="screen16x9"/>
  <p:notesSz cx="6858000" cy="9144000"/>
  <p:embeddedFontLst>
    <p:embeddedFont>
      <p:font typeface="Abril Fatface" panose="02000503000000020003" pitchFamily="2" charset="-18"/>
      <p:regular r:id="rId15"/>
    </p:embeddedFont>
    <p:embeddedFont>
      <p:font typeface="Anaheim" panose="020B0604020202020204" charset="-18"/>
      <p:regular r:id="rId16"/>
    </p:embeddedFont>
    <p:embeddedFont>
      <p:font typeface="Archivo" panose="020B0604020202020204" charset="-18"/>
      <p:regular r:id="rId17"/>
      <p:bold r:id="rId18"/>
      <p:italic r:id="rId19"/>
      <p:boldItalic r:id="rId20"/>
    </p:embeddedFont>
    <p:embeddedFont>
      <p:font typeface="Bebas Neue" panose="020B0606020202050201" pitchFamily="34" charset="-18"/>
      <p:regular r:id="rId21"/>
    </p:embeddedFont>
    <p:embeddedFont>
      <p:font typeface="Golos Text" panose="020B0604020202020204" charset="0"/>
      <p:regular r:id="rId22"/>
      <p:bold r:id="rId23"/>
    </p:embeddedFont>
    <p:embeddedFont>
      <p:font typeface="Golos Text SemiBold" panose="020B0604020202020204" charset="0"/>
      <p:regular r:id="rId24"/>
      <p:bold r:id="rId25"/>
    </p:embeddedFont>
    <p:embeddedFont>
      <p:font typeface="Charis SIL" panose="020B0604020202020204" charset="-18"/>
      <p:regular r:id="rId26"/>
      <p:bold r:id="rId27"/>
      <p:italic r:id="rId28"/>
      <p:boldItalic r:id="rId29"/>
    </p:embeddedFont>
    <p:embeddedFont>
      <p:font typeface="Nunito Light" pitchFamily="2" charset="-18"/>
      <p:regular r:id="rId30"/>
      <p:italic r:id="rId31"/>
    </p:embeddedFont>
    <p:embeddedFont>
      <p:font typeface="Playfair Display" panose="00000500000000000000" pitchFamily="2" charset="-18"/>
      <p:regular r:id="rId32"/>
      <p:bold r:id="rId33"/>
      <p:italic r:id="rId34"/>
      <p:boldItalic r:id="rId35"/>
    </p:embeddedFont>
    <p:embeddedFont>
      <p:font typeface="Playfair Display Medium" panose="020B0604020202020204" charset="-18"/>
      <p:regular r:id="rId36"/>
      <p:bold r:id="rId37"/>
      <p:italic r:id="rId38"/>
      <p:boldItalic r:id="rId39"/>
    </p:embeddedFont>
    <p:embeddedFont>
      <p:font typeface="Playfair Display SemiBold" panose="020B0604020202020204" charset="-18"/>
      <p:regular r:id="rId40"/>
      <p:bold r:id="rId41"/>
      <p:italic r:id="rId42"/>
      <p:boldItalic r:id="rId43"/>
    </p:embeddedFont>
    <p:embeddedFont>
      <p:font typeface="Roboto Serif" panose="020B0604020202020204" charset="-18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4" roundtripDataSignature="AMtx7mhtUouXLwyYshBHzol0uFW78kQP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3E"/>
    <a:srgbClr val="DDDCCF"/>
    <a:srgbClr val="C2C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5FFF0C-EBA4-457C-ABEB-7701DFB75495}">
  <a:tblStyle styleId="{D85FFF0C-EBA4-457C-ABEB-7701DFB7549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117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font" Target="fonts/font3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font" Target="fonts/font31.fntdata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14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font" Target="fonts/font32.fntdata"/><Relationship Id="rId116" Type="http://schemas.openxmlformats.org/officeDocument/2006/relationships/viewProps" Target="viewProps.xml"/><Relationship Id="rId20" Type="http://schemas.openxmlformats.org/officeDocument/2006/relationships/font" Target="fonts/font6.fntdata"/><Relationship Id="rId41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9235ccf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3238" y="585788"/>
            <a:ext cx="5214937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g29235ccfb15_0_0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114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60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60"/>
          <p:cNvSpPr txBox="1">
            <a:spLocks noGrp="1"/>
          </p:cNvSpPr>
          <p:nvPr>
            <p:ph type="ctrTitle"/>
          </p:nvPr>
        </p:nvSpPr>
        <p:spPr>
          <a:xfrm>
            <a:off x="3920000" y="1308000"/>
            <a:ext cx="4482600" cy="19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60"/>
          <p:cNvSpPr txBox="1">
            <a:spLocks noGrp="1"/>
          </p:cNvSpPr>
          <p:nvPr>
            <p:ph type="subTitle" idx="1"/>
          </p:nvPr>
        </p:nvSpPr>
        <p:spPr>
          <a:xfrm>
            <a:off x="3920000" y="3196041"/>
            <a:ext cx="44826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27206">
            <a:off x="7871243" y="3850545"/>
            <a:ext cx="955868" cy="14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-531008" y="-228500"/>
            <a:ext cx="1835208" cy="191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511070">
            <a:off x="-54172" y="4369791"/>
            <a:ext cx="1240877" cy="9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4183" y="4190436"/>
            <a:ext cx="1427194" cy="1637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93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95496" flipH="1">
            <a:off x="7392451" y="-882599"/>
            <a:ext cx="2627850" cy="234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276531">
            <a:off x="12862326" y="1257973"/>
            <a:ext cx="1692748" cy="15925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93"/>
          <p:cNvGrpSpPr/>
          <p:nvPr/>
        </p:nvGrpSpPr>
        <p:grpSpPr>
          <a:xfrm>
            <a:off x="497238" y="1451875"/>
            <a:ext cx="2365913" cy="2826746"/>
            <a:chOff x="497238" y="1451875"/>
            <a:chExt cx="2365913" cy="2826746"/>
          </a:xfrm>
        </p:grpSpPr>
        <p:pic>
          <p:nvPicPr>
            <p:cNvPr id="248" name="Google Shape;248;p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7251" y="1451875"/>
              <a:ext cx="1995900" cy="2345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9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740969">
              <a:off x="625293" y="2909474"/>
              <a:ext cx="867436" cy="12913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0" name="Google Shape;250;p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6397" y="3163457"/>
            <a:ext cx="1328805" cy="98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27206">
            <a:off x="7871243" y="3850545"/>
            <a:ext cx="955868" cy="14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700000">
            <a:off x="-531008" y="-228500"/>
            <a:ext cx="1835208" cy="191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7511070">
            <a:off x="-54172" y="4369791"/>
            <a:ext cx="1240877" cy="9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34183" y="4190436"/>
            <a:ext cx="1427194" cy="1637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94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31558">
            <a:off x="505739" y="919117"/>
            <a:ext cx="1240879" cy="941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94"/>
          <p:cNvGrpSpPr/>
          <p:nvPr/>
        </p:nvGrpSpPr>
        <p:grpSpPr>
          <a:xfrm>
            <a:off x="7385638" y="-979426"/>
            <a:ext cx="2330120" cy="2617510"/>
            <a:chOff x="7385638" y="-979426"/>
            <a:chExt cx="2330120" cy="2617510"/>
          </a:xfrm>
        </p:grpSpPr>
        <p:pic>
          <p:nvPicPr>
            <p:cNvPr id="259" name="Google Shape;259;p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0591254" flipH="1">
              <a:off x="8353025" y="606372"/>
              <a:ext cx="761046" cy="100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9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40581" flipH="1">
              <a:off x="7633093" y="-746249"/>
              <a:ext cx="1835209" cy="1916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1" name="Google Shape;261;p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7211" flipH="1">
            <a:off x="346521" y="2640525"/>
            <a:ext cx="1229134" cy="191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555431" y="3539025"/>
            <a:ext cx="1670740" cy="191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310672">
            <a:off x="-536872" y="-10050"/>
            <a:ext cx="1333864" cy="19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547958">
            <a:off x="7804147" y="3539027"/>
            <a:ext cx="1493098" cy="1916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1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1"/>
          <p:cNvSpPr txBox="1">
            <a:spLocks noGrp="1"/>
          </p:cNvSpPr>
          <p:nvPr>
            <p:ph type="title"/>
          </p:nvPr>
        </p:nvSpPr>
        <p:spPr>
          <a:xfrm>
            <a:off x="777213" y="1617175"/>
            <a:ext cx="3808800" cy="19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9" name="Google Shape;1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44116">
            <a:off x="7508789" y="3645650"/>
            <a:ext cx="1333865" cy="191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00761">
            <a:off x="7810328" y="-232734"/>
            <a:ext cx="1240878" cy="941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2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345330">
            <a:off x="-367766" y="-606137"/>
            <a:ext cx="1427193" cy="16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7206">
            <a:off x="8099443" y="3768170"/>
            <a:ext cx="955868" cy="1490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2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3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06103">
            <a:off x="-305798" y="4258668"/>
            <a:ext cx="1240877" cy="94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4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4"/>
          <p:cNvSpPr txBox="1">
            <a:spLocks noGrp="1"/>
          </p:cNvSpPr>
          <p:nvPr>
            <p:ph type="subTitle" idx="1"/>
          </p:nvPr>
        </p:nvSpPr>
        <p:spPr>
          <a:xfrm>
            <a:off x="720000" y="1721650"/>
            <a:ext cx="4535700" cy="24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27206">
            <a:off x="7952843" y="3858720"/>
            <a:ext cx="955868" cy="14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 flipH="1">
            <a:off x="-623386" y="-190100"/>
            <a:ext cx="1333865" cy="1916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BLANK_1_1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5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5"/>
          <p:cNvSpPr txBox="1">
            <a:spLocks noGrp="1"/>
          </p:cNvSpPr>
          <p:nvPr>
            <p:ph type="title"/>
          </p:nvPr>
        </p:nvSpPr>
        <p:spPr>
          <a:xfrm>
            <a:off x="907325" y="1912625"/>
            <a:ext cx="283620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65"/>
          <p:cNvSpPr txBox="1">
            <a:spLocks noGrp="1"/>
          </p:cNvSpPr>
          <p:nvPr>
            <p:ph type="title" idx="2"/>
          </p:nvPr>
        </p:nvSpPr>
        <p:spPr>
          <a:xfrm>
            <a:off x="2310425" y="944225"/>
            <a:ext cx="14331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5"/>
          <p:cNvSpPr txBox="1">
            <a:spLocks noGrp="1"/>
          </p:cNvSpPr>
          <p:nvPr>
            <p:ph type="subTitle" idx="1"/>
          </p:nvPr>
        </p:nvSpPr>
        <p:spPr>
          <a:xfrm>
            <a:off x="907325" y="3282578"/>
            <a:ext cx="28362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91542">
            <a:off x="7819517" y="3752969"/>
            <a:ext cx="955869" cy="149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22137" flipH="1">
            <a:off x="7763839" y="-223288"/>
            <a:ext cx="1333866" cy="19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>
            <a:spLocks noGrp="1"/>
          </p:cNvSpPr>
          <p:nvPr>
            <p:ph type="pic" idx="2"/>
          </p:nvPr>
        </p:nvSpPr>
        <p:spPr>
          <a:xfrm>
            <a:off x="-26375" y="-5850"/>
            <a:ext cx="9246600" cy="52167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67"/>
          <p:cNvSpPr txBox="1">
            <a:spLocks noGrp="1"/>
          </p:cNvSpPr>
          <p:nvPr>
            <p:ph type="title"/>
          </p:nvPr>
        </p:nvSpPr>
        <p:spPr>
          <a:xfrm>
            <a:off x="4470000" y="539500"/>
            <a:ext cx="3954000" cy="12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68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8"/>
          <p:cNvSpPr txBox="1">
            <a:spLocks noGrp="1"/>
          </p:cNvSpPr>
          <p:nvPr>
            <p:ph type="subTitle" idx="1"/>
          </p:nvPr>
        </p:nvSpPr>
        <p:spPr>
          <a:xfrm>
            <a:off x="1527625" y="2211897"/>
            <a:ext cx="27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8"/>
          <p:cNvSpPr txBox="1">
            <a:spLocks noGrp="1"/>
          </p:cNvSpPr>
          <p:nvPr>
            <p:ph type="subTitle" idx="2"/>
          </p:nvPr>
        </p:nvSpPr>
        <p:spPr>
          <a:xfrm>
            <a:off x="4868313" y="2211897"/>
            <a:ext cx="27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subTitle" idx="3"/>
          </p:nvPr>
        </p:nvSpPr>
        <p:spPr>
          <a:xfrm>
            <a:off x="1527625" y="3721026"/>
            <a:ext cx="27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8"/>
          <p:cNvSpPr txBox="1">
            <a:spLocks noGrp="1"/>
          </p:cNvSpPr>
          <p:nvPr>
            <p:ph type="subTitle" idx="4"/>
          </p:nvPr>
        </p:nvSpPr>
        <p:spPr>
          <a:xfrm>
            <a:off x="4868313" y="3721026"/>
            <a:ext cx="2748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title" idx="5"/>
          </p:nvPr>
        </p:nvSpPr>
        <p:spPr>
          <a:xfrm>
            <a:off x="2463775" y="1499672"/>
            <a:ext cx="875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0" name="Google Shape;60;p68"/>
          <p:cNvSpPr txBox="1">
            <a:spLocks noGrp="1"/>
          </p:cNvSpPr>
          <p:nvPr>
            <p:ph type="title" idx="6"/>
          </p:nvPr>
        </p:nvSpPr>
        <p:spPr>
          <a:xfrm>
            <a:off x="2463775" y="3008809"/>
            <a:ext cx="875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68"/>
          <p:cNvSpPr txBox="1">
            <a:spLocks noGrp="1"/>
          </p:cNvSpPr>
          <p:nvPr>
            <p:ph type="title" idx="7"/>
          </p:nvPr>
        </p:nvSpPr>
        <p:spPr>
          <a:xfrm>
            <a:off x="5804463" y="1499672"/>
            <a:ext cx="875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title" idx="8"/>
          </p:nvPr>
        </p:nvSpPr>
        <p:spPr>
          <a:xfrm>
            <a:off x="5804463" y="3008809"/>
            <a:ext cx="875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subTitle" idx="9"/>
          </p:nvPr>
        </p:nvSpPr>
        <p:spPr>
          <a:xfrm>
            <a:off x="1527625" y="1946894"/>
            <a:ext cx="2748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ubTitle" idx="13"/>
          </p:nvPr>
        </p:nvSpPr>
        <p:spPr>
          <a:xfrm>
            <a:off x="4868313" y="1946894"/>
            <a:ext cx="2748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subTitle" idx="14"/>
          </p:nvPr>
        </p:nvSpPr>
        <p:spPr>
          <a:xfrm>
            <a:off x="1527625" y="3456098"/>
            <a:ext cx="2748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68"/>
          <p:cNvSpPr txBox="1">
            <a:spLocks noGrp="1"/>
          </p:cNvSpPr>
          <p:nvPr>
            <p:ph type="subTitle" idx="15"/>
          </p:nvPr>
        </p:nvSpPr>
        <p:spPr>
          <a:xfrm>
            <a:off x="4868313" y="3456098"/>
            <a:ext cx="2748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511070">
            <a:off x="-172172" y="162066"/>
            <a:ext cx="1240877" cy="941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/>
          <p:cNvPicPr preferRelativeResize="0"/>
          <p:nvPr/>
        </p:nvPicPr>
        <p:blipFill rotWithShape="1">
          <a:blip r:embed="rId2">
            <a:alphaModFix amt="58999"/>
          </a:blip>
          <a:srcRect t="7834" b="783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4524375" y="1399575"/>
            <a:ext cx="39063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subTitle" idx="1"/>
          </p:nvPr>
        </p:nvSpPr>
        <p:spPr>
          <a:xfrm>
            <a:off x="4524375" y="3036845"/>
            <a:ext cx="39063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80559" flipH="1">
            <a:off x="999488" y="-304379"/>
            <a:ext cx="761046" cy="10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328437">
            <a:off x="-109923" y="-576974"/>
            <a:ext cx="1333864" cy="19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0"/>
          <p:cNvSpPr>
            <a:spLocks noGrp="1"/>
          </p:cNvSpPr>
          <p:nvPr>
            <p:ph type="pic" idx="2"/>
          </p:nvPr>
        </p:nvSpPr>
        <p:spPr>
          <a:xfrm>
            <a:off x="758625" y="944450"/>
            <a:ext cx="3257400" cy="3257400"/>
          </a:xfrm>
          <a:prstGeom prst="teardrop">
            <a:avLst>
              <a:gd name="adj" fmla="val 92826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52000">
              <a:schemeClr val="accent2">
                <a:lumMod val="0"/>
                <a:lumOff val="100000"/>
              </a:schemeClr>
            </a:gs>
            <a:gs pos="54000">
              <a:schemeClr val="accent2">
                <a:lumMod val="0"/>
                <a:lumOff val="10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layfair Display"/>
              <a:buNone/>
              <a:defRPr sz="3500" b="1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59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●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○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■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●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○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■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●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○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■"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9" r:id="rId9"/>
    <p:sldLayoutId id="2147483678" r:id="rId10"/>
    <p:sldLayoutId id="2147483679" r:id="rId11"/>
    <p:sldLayoutId id="214748368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www.instagram.com/cajovna_v_sade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microsoft.com/office/2007/relationships/hdphoto" Target="../media/hdphoto3.wdp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"/>
          <p:cNvSpPr txBox="1">
            <a:spLocks noGrp="1"/>
          </p:cNvSpPr>
          <p:nvPr>
            <p:ph type="ctrTitle"/>
          </p:nvPr>
        </p:nvSpPr>
        <p:spPr>
          <a:xfrm>
            <a:off x="618067" y="2316929"/>
            <a:ext cx="7907866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7200" b="0" dirty="0">
                <a:solidFill>
                  <a:schemeClr val="accent3"/>
                </a:solidFill>
                <a:latin typeface="Abril Fatface" panose="02000503000000020003" pitchFamily="2" charset="-18"/>
                <a:ea typeface="Abril Fatface"/>
                <a:cs typeface="Abril Fatface"/>
                <a:sym typeface="Abril Fatface"/>
              </a:rPr>
              <a:t>Čajovna V SADĚ</a:t>
            </a:r>
            <a:endParaRPr sz="7200" b="0" dirty="0">
              <a:solidFill>
                <a:schemeClr val="accent3"/>
              </a:solidFill>
              <a:latin typeface="Abril Fatface" panose="02000503000000020003" pitchFamily="2" charset="-18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76" name="Google Shape;276;p1"/>
          <p:cNvSpPr txBox="1">
            <a:spLocks noGrp="1"/>
          </p:cNvSpPr>
          <p:nvPr>
            <p:ph type="subTitle" idx="1"/>
          </p:nvPr>
        </p:nvSpPr>
        <p:spPr>
          <a:xfrm>
            <a:off x="1871132" y="3349530"/>
            <a:ext cx="5401733" cy="43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500" dirty="0">
                <a:solidFill>
                  <a:schemeClr val="accent3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…</a:t>
            </a:r>
            <a:r>
              <a:rPr lang="en" sz="2500" dirty="0">
                <a:solidFill>
                  <a:srgbClr val="DDDCCF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 </a:t>
            </a:r>
            <a:r>
              <a:rPr lang="en" sz="3200" dirty="0">
                <a:solidFill>
                  <a:schemeClr val="accent3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čaj s úsměvem a v sedě</a:t>
            </a:r>
            <a:endParaRPr sz="3200" dirty="0">
              <a:solidFill>
                <a:schemeClr val="accent3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pic>
        <p:nvPicPr>
          <p:cNvPr id="277" name="Google Shape;2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95496" flipH="1">
            <a:off x="7392451" y="-882599"/>
            <a:ext cx="2627850" cy="2342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1"/>
          <p:cNvCxnSpPr/>
          <p:nvPr/>
        </p:nvCxnSpPr>
        <p:spPr>
          <a:xfrm>
            <a:off x="1618800" y="3295724"/>
            <a:ext cx="5906400" cy="441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" name="Google Shape;461;p8">
            <a:extLst>
              <a:ext uri="{FF2B5EF4-FFF2-40B4-BE49-F238E27FC236}">
                <a16:creationId xmlns:a16="http://schemas.microsoft.com/office/drawing/2014/main" id="{DA0B8682-9673-9400-F1E7-4AB05994CEDC}"/>
              </a:ext>
            </a:extLst>
          </p:cNvPr>
          <p:cNvGrpSpPr/>
          <p:nvPr/>
        </p:nvGrpSpPr>
        <p:grpSpPr>
          <a:xfrm rot="18790581">
            <a:off x="-542156" y="3226275"/>
            <a:ext cx="1930158" cy="1982105"/>
            <a:chOff x="-409076" y="3612925"/>
            <a:chExt cx="1930202" cy="1982150"/>
          </a:xfrm>
        </p:grpSpPr>
        <p:pic>
          <p:nvPicPr>
            <p:cNvPr id="4" name="Google Shape;462;p8">
              <a:extLst>
                <a:ext uri="{FF2B5EF4-FFF2-40B4-BE49-F238E27FC236}">
                  <a16:creationId xmlns:a16="http://schemas.microsoft.com/office/drawing/2014/main" id="{0ED8CF77-9B67-7862-96D3-328B4B6A199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42300">
              <a:off x="-100147" y="3851240"/>
              <a:ext cx="1312344" cy="1505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463;p8">
              <a:extLst>
                <a:ext uri="{FF2B5EF4-FFF2-40B4-BE49-F238E27FC236}">
                  <a16:creationId xmlns:a16="http://schemas.microsoft.com/office/drawing/2014/main" id="{7E8AB8FE-6A0C-46FE-35D6-645715E3D0B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554995">
              <a:off x="268450" y="4129173"/>
              <a:ext cx="761046" cy="10095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5FD67C7A-73D5-DABA-A5CB-62C00DB2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35" y="-291117"/>
            <a:ext cx="3104326" cy="30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518;g29235ccfb15_0_0">
            <a:extLst>
              <a:ext uri="{FF2B5EF4-FFF2-40B4-BE49-F238E27FC236}">
                <a16:creationId xmlns:a16="http://schemas.microsoft.com/office/drawing/2014/main" id="{008C197D-7197-C891-237B-F22B2B98F3D7}"/>
              </a:ext>
            </a:extLst>
          </p:cNvPr>
          <p:cNvSpPr txBox="1"/>
          <p:nvPr/>
        </p:nvSpPr>
        <p:spPr>
          <a:xfrm>
            <a:off x="6769986" y="3681273"/>
            <a:ext cx="1890300" cy="518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Adéla Žížalová</a:t>
            </a:r>
            <a:endParaRPr sz="12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Obchodní oddělení</a:t>
            </a:r>
            <a:endParaRPr sz="12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1" name="Google Shape;501;g29235ccfb15_0_0"/>
          <p:cNvSpPr txBox="1"/>
          <p:nvPr/>
        </p:nvSpPr>
        <p:spPr>
          <a:xfrm>
            <a:off x="1369651" y="553350"/>
            <a:ext cx="6404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 dirty="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Organizační</a:t>
            </a:r>
            <a:r>
              <a:rPr lang="en" sz="4100" b="1" i="0" u="none" strike="noStrike" cap="none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4100" b="1" i="0" u="none" strike="noStrike" cap="none" dirty="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struktura</a:t>
            </a:r>
            <a:endParaRPr sz="4100" b="1" i="0" u="none" strike="noStrike" cap="none" dirty="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35" name="Google Shape;535;g29235ccfb1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5" flipH="1">
            <a:off x="7201502" y="-735981"/>
            <a:ext cx="2090758" cy="1863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29235ccfb1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670396">
            <a:off x="7900000" y="4168779"/>
            <a:ext cx="1125975" cy="105931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02;g29235ccfb15_0_0">
            <a:extLst>
              <a:ext uri="{FF2B5EF4-FFF2-40B4-BE49-F238E27FC236}">
                <a16:creationId xmlns:a16="http://schemas.microsoft.com/office/drawing/2014/main" id="{0429B176-4202-F542-FA6D-906BC21F7891}"/>
              </a:ext>
            </a:extLst>
          </p:cNvPr>
          <p:cNvSpPr txBox="1"/>
          <p:nvPr/>
        </p:nvSpPr>
        <p:spPr>
          <a:xfrm>
            <a:off x="3400682" y="1598412"/>
            <a:ext cx="2455800" cy="5181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Ondřej Melcr</a:t>
            </a:r>
            <a:endParaRPr sz="1400" b="0" i="0" u="none" strike="noStrike" cap="none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Ředitel</a:t>
            </a:r>
            <a:endParaRPr sz="1400" b="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7" name="Google Shape;503;g29235ccfb15_0_0">
            <a:extLst>
              <a:ext uri="{FF2B5EF4-FFF2-40B4-BE49-F238E27FC236}">
                <a16:creationId xmlns:a16="http://schemas.microsoft.com/office/drawing/2014/main" id="{EF0CB184-1571-6DF9-5C37-2C0B5AE447E6}"/>
              </a:ext>
            </a:extLst>
          </p:cNvPr>
          <p:cNvSpPr txBox="1"/>
          <p:nvPr/>
        </p:nvSpPr>
        <p:spPr>
          <a:xfrm>
            <a:off x="4724955" y="3021417"/>
            <a:ext cx="1791269" cy="530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Zdeněk Tichý</a:t>
            </a:r>
            <a:endParaRPr sz="12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Vedoucí marketingu</a:t>
            </a:r>
            <a:endParaRPr sz="12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8" name="Google Shape;504;g29235ccfb15_0_0">
            <a:extLst>
              <a:ext uri="{FF2B5EF4-FFF2-40B4-BE49-F238E27FC236}">
                <a16:creationId xmlns:a16="http://schemas.microsoft.com/office/drawing/2014/main" id="{4E28213B-5F0E-4C82-E7AA-1AB20D15938E}"/>
              </a:ext>
            </a:extLst>
          </p:cNvPr>
          <p:cNvSpPr txBox="1"/>
          <p:nvPr/>
        </p:nvSpPr>
        <p:spPr>
          <a:xfrm>
            <a:off x="2744942" y="3681273"/>
            <a:ext cx="1791269" cy="518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Stanislav Tichý</a:t>
            </a:r>
            <a:endParaRPr sz="12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IT</a:t>
            </a:r>
            <a:endParaRPr sz="12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9" name="Google Shape;505;g29235ccfb15_0_0">
            <a:extLst>
              <a:ext uri="{FF2B5EF4-FFF2-40B4-BE49-F238E27FC236}">
                <a16:creationId xmlns:a16="http://schemas.microsoft.com/office/drawing/2014/main" id="{DCE2F7A6-EED0-EF42-2129-B11A48FB5909}"/>
              </a:ext>
            </a:extLst>
          </p:cNvPr>
          <p:cNvSpPr txBox="1"/>
          <p:nvPr/>
        </p:nvSpPr>
        <p:spPr>
          <a:xfrm>
            <a:off x="2740577" y="3053380"/>
            <a:ext cx="1791269" cy="530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Michal Nepraš</a:t>
            </a:r>
            <a:endParaRPr sz="12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Vedoucí IT</a:t>
            </a:r>
            <a:endParaRPr sz="12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0" name="Google Shape;506;g29235ccfb15_0_0">
            <a:extLst>
              <a:ext uri="{FF2B5EF4-FFF2-40B4-BE49-F238E27FC236}">
                <a16:creationId xmlns:a16="http://schemas.microsoft.com/office/drawing/2014/main" id="{FDFFA2D5-BDBF-29AC-C63B-72CA7F8DB436}"/>
              </a:ext>
            </a:extLst>
          </p:cNvPr>
          <p:cNvSpPr txBox="1"/>
          <p:nvPr/>
        </p:nvSpPr>
        <p:spPr>
          <a:xfrm>
            <a:off x="425916" y="3685933"/>
            <a:ext cx="1930800" cy="518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Zdeněk Janovec</a:t>
            </a:r>
            <a:endParaRPr sz="12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Účetní</a:t>
            </a:r>
            <a:endParaRPr sz="12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1" name="Google Shape;507;g29235ccfb15_0_0">
            <a:extLst>
              <a:ext uri="{FF2B5EF4-FFF2-40B4-BE49-F238E27FC236}">
                <a16:creationId xmlns:a16="http://schemas.microsoft.com/office/drawing/2014/main" id="{8856139B-E201-1001-CD5C-5B68D74407C9}"/>
              </a:ext>
            </a:extLst>
          </p:cNvPr>
          <p:cNvSpPr txBox="1"/>
          <p:nvPr/>
        </p:nvSpPr>
        <p:spPr>
          <a:xfrm>
            <a:off x="425916" y="3021419"/>
            <a:ext cx="1930800" cy="530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Kateřina Ouřadová</a:t>
            </a:r>
            <a:endParaRPr sz="1200" b="0" i="0" u="none" strike="noStrike" cap="none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Vedoucí účetní</a:t>
            </a:r>
            <a:endParaRPr sz="1200" b="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2" name="Google Shape;508;g29235ccfb15_0_0">
            <a:extLst>
              <a:ext uri="{FF2B5EF4-FFF2-40B4-BE49-F238E27FC236}">
                <a16:creationId xmlns:a16="http://schemas.microsoft.com/office/drawing/2014/main" id="{F38106E1-0C45-FEA7-1877-DE58832E8E66}"/>
              </a:ext>
            </a:extLst>
          </p:cNvPr>
          <p:cNvSpPr txBox="1"/>
          <p:nvPr/>
        </p:nvSpPr>
        <p:spPr>
          <a:xfrm>
            <a:off x="2076095" y="2303974"/>
            <a:ext cx="2455800" cy="530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Sára Matoušková</a:t>
            </a:r>
            <a:endParaRPr sz="14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Asistentka ředitele</a:t>
            </a:r>
            <a:endParaRPr sz="14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3" name="Google Shape;509;g29235ccfb15_0_0">
            <a:extLst>
              <a:ext uri="{FF2B5EF4-FFF2-40B4-BE49-F238E27FC236}">
                <a16:creationId xmlns:a16="http://schemas.microsoft.com/office/drawing/2014/main" id="{2B34B076-D503-03FE-E25A-69A48509599E}"/>
              </a:ext>
            </a:extLst>
          </p:cNvPr>
          <p:cNvSpPr txBox="1"/>
          <p:nvPr/>
        </p:nvSpPr>
        <p:spPr>
          <a:xfrm>
            <a:off x="6770004" y="3016782"/>
            <a:ext cx="1890300" cy="530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Václav Hašek</a:t>
            </a:r>
            <a:endParaRPr sz="12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Obchodní oddělení</a:t>
            </a:r>
            <a:endParaRPr sz="12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48" name="Google Shape;510;g29235ccfb15_0_0">
            <a:extLst>
              <a:ext uri="{FF2B5EF4-FFF2-40B4-BE49-F238E27FC236}">
                <a16:creationId xmlns:a16="http://schemas.microsoft.com/office/drawing/2014/main" id="{D66A885D-79DD-3A13-D0B9-BF5016C2D277}"/>
              </a:ext>
            </a:extLst>
          </p:cNvPr>
          <p:cNvSpPr txBox="1"/>
          <p:nvPr/>
        </p:nvSpPr>
        <p:spPr>
          <a:xfrm>
            <a:off x="4724966" y="3685930"/>
            <a:ext cx="1791269" cy="518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Václav Provazník</a:t>
            </a:r>
            <a:endParaRPr sz="1200" b="0" i="0" u="none" strike="noStrike" cap="none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Marketing</a:t>
            </a:r>
            <a:endParaRPr sz="1200" b="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449" name="Google Shape;511;g29235ccfb15_0_0">
            <a:extLst>
              <a:ext uri="{FF2B5EF4-FFF2-40B4-BE49-F238E27FC236}">
                <a16:creationId xmlns:a16="http://schemas.microsoft.com/office/drawing/2014/main" id="{E2C05226-5D78-4401-FBFF-D00CCD4733D4}"/>
              </a:ext>
            </a:extLst>
          </p:cNvPr>
          <p:cNvCxnSpPr/>
          <p:nvPr/>
        </p:nvCxnSpPr>
        <p:spPr>
          <a:xfrm>
            <a:off x="3303995" y="2834074"/>
            <a:ext cx="332217" cy="207306"/>
          </a:xfrm>
          <a:prstGeom prst="straightConnector1">
            <a:avLst/>
          </a:prstGeom>
          <a:noFill/>
          <a:ln w="9525" cap="flat" cmpd="sng">
            <a:solidFill>
              <a:srgbClr val="FDFFD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0" name="Google Shape;512;g29235ccfb15_0_0">
            <a:extLst>
              <a:ext uri="{FF2B5EF4-FFF2-40B4-BE49-F238E27FC236}">
                <a16:creationId xmlns:a16="http://schemas.microsoft.com/office/drawing/2014/main" id="{B05B198D-8810-5C25-B47E-4309AB638DEA}"/>
              </a:ext>
            </a:extLst>
          </p:cNvPr>
          <p:cNvCxnSpPr/>
          <p:nvPr/>
        </p:nvCxnSpPr>
        <p:spPr>
          <a:xfrm>
            <a:off x="2821512" y="4350437"/>
            <a:ext cx="0" cy="138600"/>
          </a:xfrm>
          <a:prstGeom prst="straightConnector1">
            <a:avLst/>
          </a:prstGeom>
          <a:noFill/>
          <a:ln w="9525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1" name="Google Shape;513;g29235ccfb15_0_0">
            <a:extLst>
              <a:ext uri="{FF2B5EF4-FFF2-40B4-BE49-F238E27FC236}">
                <a16:creationId xmlns:a16="http://schemas.microsoft.com/office/drawing/2014/main" id="{5BF14CE3-505F-89B9-DFD0-40B4398B8FDC}"/>
              </a:ext>
            </a:extLst>
          </p:cNvPr>
          <p:cNvSpPr txBox="1"/>
          <p:nvPr/>
        </p:nvSpPr>
        <p:spPr>
          <a:xfrm>
            <a:off x="4725046" y="2303911"/>
            <a:ext cx="2455800" cy="530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Jana Helešicová</a:t>
            </a:r>
            <a:endParaRPr sz="14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Asistentka ředitele</a:t>
            </a:r>
            <a:endParaRPr sz="14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452" name="Google Shape;514;g29235ccfb15_0_0">
            <a:extLst>
              <a:ext uri="{FF2B5EF4-FFF2-40B4-BE49-F238E27FC236}">
                <a16:creationId xmlns:a16="http://schemas.microsoft.com/office/drawing/2014/main" id="{542F376A-3A5D-C576-6D0D-F842CE560582}"/>
              </a:ext>
            </a:extLst>
          </p:cNvPr>
          <p:cNvCxnSpPr/>
          <p:nvPr/>
        </p:nvCxnSpPr>
        <p:spPr>
          <a:xfrm>
            <a:off x="4725046" y="2568961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FDFFD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3" name="Google Shape;515;g29235ccfb15_0_0">
            <a:extLst>
              <a:ext uri="{FF2B5EF4-FFF2-40B4-BE49-F238E27FC236}">
                <a16:creationId xmlns:a16="http://schemas.microsoft.com/office/drawing/2014/main" id="{9B0E5C90-0E8D-0BE7-00BA-FF838AC646BA}"/>
              </a:ext>
            </a:extLst>
          </p:cNvPr>
          <p:cNvSpPr txBox="1"/>
          <p:nvPr/>
        </p:nvSpPr>
        <p:spPr>
          <a:xfrm>
            <a:off x="4724966" y="4350437"/>
            <a:ext cx="1791269" cy="518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Aneta Jeřábková</a:t>
            </a:r>
            <a:endParaRPr sz="1200" b="0" i="0" u="none" strike="noStrike" cap="none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Marketing</a:t>
            </a:r>
            <a:endParaRPr sz="1200" b="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54" name="Google Shape;516;g29235ccfb15_0_0">
            <a:extLst>
              <a:ext uri="{FF2B5EF4-FFF2-40B4-BE49-F238E27FC236}">
                <a16:creationId xmlns:a16="http://schemas.microsoft.com/office/drawing/2014/main" id="{CA0FF99E-4F61-7947-0A01-0FCACD198AE0}"/>
              </a:ext>
            </a:extLst>
          </p:cNvPr>
          <p:cNvSpPr txBox="1"/>
          <p:nvPr/>
        </p:nvSpPr>
        <p:spPr>
          <a:xfrm>
            <a:off x="2740577" y="4347895"/>
            <a:ext cx="1791269" cy="518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Zdeněk Hanč</a:t>
            </a:r>
            <a:endParaRPr sz="1200" b="0" i="0" u="none" strike="noStrike" cap="none" dirty="0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IT</a:t>
            </a:r>
            <a:endParaRPr sz="1200" b="0" i="0" u="none" strike="noStrike" cap="none" dirty="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55" name="Google Shape;517;g29235ccfb15_0_0">
            <a:extLst>
              <a:ext uri="{FF2B5EF4-FFF2-40B4-BE49-F238E27FC236}">
                <a16:creationId xmlns:a16="http://schemas.microsoft.com/office/drawing/2014/main" id="{607FDECC-3F2C-48EE-42D2-D58D5973A808}"/>
              </a:ext>
            </a:extLst>
          </p:cNvPr>
          <p:cNvSpPr txBox="1"/>
          <p:nvPr/>
        </p:nvSpPr>
        <p:spPr>
          <a:xfrm>
            <a:off x="425944" y="4350462"/>
            <a:ext cx="1930800" cy="5181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haris SIL"/>
                <a:ea typeface="Charis SIL"/>
                <a:cs typeface="Charis SIL"/>
                <a:sym typeface="Charis SIL"/>
              </a:rPr>
              <a:t>Gabriela Kejhová</a:t>
            </a:r>
            <a:endParaRPr sz="1200" b="0" i="0" u="none" strike="noStrike" cap="none">
              <a:solidFill>
                <a:srgbClr val="FFFFFF"/>
              </a:solidFill>
              <a:latin typeface="Charis SIL"/>
              <a:ea typeface="Charis SIL"/>
              <a:cs typeface="Charis SIL"/>
              <a:sym typeface="Charis SI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Účetní</a:t>
            </a:r>
            <a:endParaRPr sz="1200" b="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457" name="Google Shape;519;g29235ccfb15_0_0">
            <a:extLst>
              <a:ext uri="{FF2B5EF4-FFF2-40B4-BE49-F238E27FC236}">
                <a16:creationId xmlns:a16="http://schemas.microsoft.com/office/drawing/2014/main" id="{068D9D31-02FA-777B-2C97-703256A22BB7}"/>
              </a:ext>
            </a:extLst>
          </p:cNvPr>
          <p:cNvCxnSpPr/>
          <p:nvPr/>
        </p:nvCxnSpPr>
        <p:spPr>
          <a:xfrm>
            <a:off x="3303995" y="2303974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520;g29235ccfb15_0_0">
            <a:extLst>
              <a:ext uri="{FF2B5EF4-FFF2-40B4-BE49-F238E27FC236}">
                <a16:creationId xmlns:a16="http://schemas.microsoft.com/office/drawing/2014/main" id="{191256BE-BEC9-B57E-EC69-69C39D4CE829}"/>
              </a:ext>
            </a:extLst>
          </p:cNvPr>
          <p:cNvCxnSpPr/>
          <p:nvPr/>
        </p:nvCxnSpPr>
        <p:spPr>
          <a:xfrm>
            <a:off x="4531846" y="2568961"/>
            <a:ext cx="1932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521;g29235ccfb15_0_0">
            <a:extLst>
              <a:ext uri="{FF2B5EF4-FFF2-40B4-BE49-F238E27FC236}">
                <a16:creationId xmlns:a16="http://schemas.microsoft.com/office/drawing/2014/main" id="{D92B98D8-E169-C9BB-B2D6-1A1D71BBF821}"/>
              </a:ext>
            </a:extLst>
          </p:cNvPr>
          <p:cNvCxnSpPr/>
          <p:nvPr/>
        </p:nvCxnSpPr>
        <p:spPr>
          <a:xfrm>
            <a:off x="1391316" y="3551519"/>
            <a:ext cx="0" cy="134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522;g29235ccfb15_0_0">
            <a:extLst>
              <a:ext uri="{FF2B5EF4-FFF2-40B4-BE49-F238E27FC236}">
                <a16:creationId xmlns:a16="http://schemas.microsoft.com/office/drawing/2014/main" id="{31CAD841-AF1F-A634-A380-C75545441280}"/>
              </a:ext>
            </a:extLst>
          </p:cNvPr>
          <p:cNvCxnSpPr/>
          <p:nvPr/>
        </p:nvCxnSpPr>
        <p:spPr>
          <a:xfrm>
            <a:off x="1391316" y="4204033"/>
            <a:ext cx="0" cy="146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523;g29235ccfb15_0_0">
            <a:extLst>
              <a:ext uri="{FF2B5EF4-FFF2-40B4-BE49-F238E27FC236}">
                <a16:creationId xmlns:a16="http://schemas.microsoft.com/office/drawing/2014/main" id="{F411DBB9-4FC3-7210-3243-DAEE5A6B6E80}"/>
              </a:ext>
            </a:extLst>
          </p:cNvPr>
          <p:cNvCxnSpPr/>
          <p:nvPr/>
        </p:nvCxnSpPr>
        <p:spPr>
          <a:xfrm>
            <a:off x="3636212" y="3571480"/>
            <a:ext cx="4365" cy="109793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524;g29235ccfb15_0_0">
            <a:extLst>
              <a:ext uri="{FF2B5EF4-FFF2-40B4-BE49-F238E27FC236}">
                <a16:creationId xmlns:a16="http://schemas.microsoft.com/office/drawing/2014/main" id="{D70D8888-1A74-9819-7812-90CEB4AA2A10}"/>
              </a:ext>
            </a:extLst>
          </p:cNvPr>
          <p:cNvCxnSpPr/>
          <p:nvPr/>
        </p:nvCxnSpPr>
        <p:spPr>
          <a:xfrm flipH="1">
            <a:off x="3636212" y="4199373"/>
            <a:ext cx="4365" cy="146444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525;g29235ccfb15_0_0">
            <a:extLst>
              <a:ext uri="{FF2B5EF4-FFF2-40B4-BE49-F238E27FC236}">
                <a16:creationId xmlns:a16="http://schemas.microsoft.com/office/drawing/2014/main" id="{1FA892B1-8D6E-26E4-358B-F170003E55EF}"/>
              </a:ext>
            </a:extLst>
          </p:cNvPr>
          <p:cNvCxnSpPr/>
          <p:nvPr/>
        </p:nvCxnSpPr>
        <p:spPr>
          <a:xfrm>
            <a:off x="5620590" y="3551517"/>
            <a:ext cx="11" cy="134413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526;g29235ccfb15_0_0">
            <a:extLst>
              <a:ext uri="{FF2B5EF4-FFF2-40B4-BE49-F238E27FC236}">
                <a16:creationId xmlns:a16="http://schemas.microsoft.com/office/drawing/2014/main" id="{10175407-F515-B42E-6986-8074BCDE4928}"/>
              </a:ext>
            </a:extLst>
          </p:cNvPr>
          <p:cNvCxnSpPr/>
          <p:nvPr/>
        </p:nvCxnSpPr>
        <p:spPr>
          <a:xfrm>
            <a:off x="5620601" y="4204030"/>
            <a:ext cx="0" cy="146407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5" name="Google Shape;527;g29235ccfb15_0_0">
            <a:extLst>
              <a:ext uri="{FF2B5EF4-FFF2-40B4-BE49-F238E27FC236}">
                <a16:creationId xmlns:a16="http://schemas.microsoft.com/office/drawing/2014/main" id="{908E3CD7-B03D-3827-48ED-348343F16CEC}"/>
              </a:ext>
            </a:extLst>
          </p:cNvPr>
          <p:cNvCxnSpPr/>
          <p:nvPr/>
        </p:nvCxnSpPr>
        <p:spPr>
          <a:xfrm>
            <a:off x="7657302" y="3543410"/>
            <a:ext cx="0" cy="1425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6" name="Google Shape;528;g29235ccfb15_0_0">
            <a:extLst>
              <a:ext uri="{FF2B5EF4-FFF2-40B4-BE49-F238E27FC236}">
                <a16:creationId xmlns:a16="http://schemas.microsoft.com/office/drawing/2014/main" id="{55ECE18E-074B-A376-D212-A8D7A9463BD3}"/>
              </a:ext>
            </a:extLst>
          </p:cNvPr>
          <p:cNvCxnSpPr/>
          <p:nvPr/>
        </p:nvCxnSpPr>
        <p:spPr>
          <a:xfrm flipH="1">
            <a:off x="1391197" y="2834074"/>
            <a:ext cx="1395203" cy="1872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7" name="Google Shape;529;g29235ccfb15_0_0">
            <a:extLst>
              <a:ext uri="{FF2B5EF4-FFF2-40B4-BE49-F238E27FC236}">
                <a16:creationId xmlns:a16="http://schemas.microsoft.com/office/drawing/2014/main" id="{0ED0D4CC-0A35-DAA7-0DAA-E8DEABB8275A}"/>
              </a:ext>
            </a:extLst>
          </p:cNvPr>
          <p:cNvCxnSpPr/>
          <p:nvPr/>
        </p:nvCxnSpPr>
        <p:spPr>
          <a:xfrm flipH="1">
            <a:off x="3304082" y="2116512"/>
            <a:ext cx="1324500" cy="1875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8" name="Google Shape;530;g29235ccfb15_0_0">
            <a:extLst>
              <a:ext uri="{FF2B5EF4-FFF2-40B4-BE49-F238E27FC236}">
                <a16:creationId xmlns:a16="http://schemas.microsoft.com/office/drawing/2014/main" id="{3741A73B-74B2-023A-AE16-845CEB8EA695}"/>
              </a:ext>
            </a:extLst>
          </p:cNvPr>
          <p:cNvCxnSpPr/>
          <p:nvPr/>
        </p:nvCxnSpPr>
        <p:spPr>
          <a:xfrm>
            <a:off x="4628582" y="2116512"/>
            <a:ext cx="1324500" cy="1875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9" name="Google Shape;531;g29235ccfb15_0_0">
            <a:extLst>
              <a:ext uri="{FF2B5EF4-FFF2-40B4-BE49-F238E27FC236}">
                <a16:creationId xmlns:a16="http://schemas.microsoft.com/office/drawing/2014/main" id="{B4AAF101-126A-1BB4-4A99-E5810E3A2577}"/>
              </a:ext>
            </a:extLst>
          </p:cNvPr>
          <p:cNvCxnSpPr/>
          <p:nvPr/>
        </p:nvCxnSpPr>
        <p:spPr>
          <a:xfrm flipH="1">
            <a:off x="5620591" y="2834011"/>
            <a:ext cx="323229" cy="187406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0" name="Google Shape;532;g29235ccfb15_0_0">
            <a:extLst>
              <a:ext uri="{FF2B5EF4-FFF2-40B4-BE49-F238E27FC236}">
                <a16:creationId xmlns:a16="http://schemas.microsoft.com/office/drawing/2014/main" id="{A2249846-1102-EABB-C3F9-3359CA8F22C6}"/>
              </a:ext>
            </a:extLst>
          </p:cNvPr>
          <p:cNvCxnSpPr/>
          <p:nvPr/>
        </p:nvCxnSpPr>
        <p:spPr>
          <a:xfrm>
            <a:off x="3303995" y="2834074"/>
            <a:ext cx="332217" cy="207306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1" name="Google Shape;533;g29235ccfb15_0_0">
            <a:extLst>
              <a:ext uri="{FF2B5EF4-FFF2-40B4-BE49-F238E27FC236}">
                <a16:creationId xmlns:a16="http://schemas.microsoft.com/office/drawing/2014/main" id="{DCA60A4D-9560-3F3E-D2AF-63914224384A}"/>
              </a:ext>
            </a:extLst>
          </p:cNvPr>
          <p:cNvCxnSpPr/>
          <p:nvPr/>
        </p:nvCxnSpPr>
        <p:spPr>
          <a:xfrm>
            <a:off x="5952951" y="2834011"/>
            <a:ext cx="1243122" cy="1875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34" name="Google Shape;534;g29235ccfb1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749337">
            <a:off x="8445550" y="3768088"/>
            <a:ext cx="1271221" cy="1195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421662" flipH="1">
            <a:off x="1083717" y="4026466"/>
            <a:ext cx="761046" cy="10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67897">
            <a:off x="8481053" y="4105129"/>
            <a:ext cx="1325896" cy="152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33503" flipH="1">
            <a:off x="748917" y="1233583"/>
            <a:ext cx="761046" cy="100955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1"/>
          <p:cNvSpPr/>
          <p:nvPr/>
        </p:nvSpPr>
        <p:spPr>
          <a:xfrm>
            <a:off x="1260956" y="3820264"/>
            <a:ext cx="1071157" cy="1038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1"/>
          <p:cNvSpPr txBox="1">
            <a:spLocks noGrp="1"/>
          </p:cNvSpPr>
          <p:nvPr>
            <p:ph type="title"/>
          </p:nvPr>
        </p:nvSpPr>
        <p:spPr>
          <a:xfrm>
            <a:off x="725998" y="53023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4000" dirty="0">
                <a:solidFill>
                  <a:schemeClr val="accent3"/>
                </a:solidFill>
              </a:rPr>
              <a:t>Kontakt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545" name="Google Shape;545;p11"/>
          <p:cNvSpPr txBox="1">
            <a:spLocks noGrp="1"/>
          </p:cNvSpPr>
          <p:nvPr>
            <p:ph type="subTitle" idx="3"/>
          </p:nvPr>
        </p:nvSpPr>
        <p:spPr>
          <a:xfrm>
            <a:off x="2506189" y="2942974"/>
            <a:ext cx="286015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0" i="0" u="none" strike="noStrike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cajovnavsade@seznam.cz</a:t>
            </a:r>
            <a:r>
              <a:rPr lang="en" sz="1600" b="0" i="0" u="none" strike="noStrik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br>
              <a:rPr lang="en" sz="1600" b="0" i="0" u="none" strike="noStrik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546" name="Google Shape;546;p11"/>
          <p:cNvSpPr txBox="1">
            <a:spLocks noGrp="1"/>
          </p:cNvSpPr>
          <p:nvPr>
            <p:ph type="subTitle" idx="1"/>
          </p:nvPr>
        </p:nvSpPr>
        <p:spPr>
          <a:xfrm>
            <a:off x="2506189" y="1667473"/>
            <a:ext cx="140449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0" i="0" u="none" strike="noStrike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778 541 689</a:t>
            </a:r>
            <a:endParaRPr sz="1600" dirty="0">
              <a:solidFill>
                <a:schemeClr val="tx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547" name="Google Shape;547;p11"/>
          <p:cNvSpPr txBox="1">
            <a:spLocks noGrp="1"/>
          </p:cNvSpPr>
          <p:nvPr>
            <p:ph type="subTitle" idx="2"/>
          </p:nvPr>
        </p:nvSpPr>
        <p:spPr>
          <a:xfrm>
            <a:off x="2332112" y="4201883"/>
            <a:ext cx="178561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0" i="0" u="none" strike="noStrike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V Sadě 1565 </a:t>
            </a:r>
            <a:br>
              <a:rPr lang="en" sz="1600" b="0" i="0" u="none" strike="noStrike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</a:br>
            <a:r>
              <a:rPr lang="en" sz="1600" b="0" i="0" u="none" strike="noStrike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258 01 Vlašim</a:t>
            </a:r>
            <a:endParaRPr sz="1600" dirty="0">
              <a:solidFill>
                <a:schemeClr val="tx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548" name="Google Shape;548;p11"/>
          <p:cNvSpPr txBox="1">
            <a:spLocks noGrp="1"/>
          </p:cNvSpPr>
          <p:nvPr>
            <p:ph type="subTitle" idx="9"/>
          </p:nvPr>
        </p:nvSpPr>
        <p:spPr>
          <a:xfrm>
            <a:off x="2506189" y="1306792"/>
            <a:ext cx="675484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dirty="0">
                <a:solidFill>
                  <a:schemeClr val="accent3"/>
                </a:solidFill>
              </a:rPr>
              <a:t>Tel.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49" name="Google Shape;549;p11"/>
          <p:cNvSpPr txBox="1">
            <a:spLocks noGrp="1"/>
          </p:cNvSpPr>
          <p:nvPr>
            <p:ph type="subTitle" idx="13"/>
          </p:nvPr>
        </p:nvSpPr>
        <p:spPr>
          <a:xfrm>
            <a:off x="2484331" y="3868658"/>
            <a:ext cx="1017712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dirty="0">
                <a:solidFill>
                  <a:schemeClr val="accent3"/>
                </a:solidFill>
              </a:rPr>
              <a:t>Adresa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50" name="Google Shape;550;p11"/>
          <p:cNvSpPr txBox="1">
            <a:spLocks noGrp="1"/>
          </p:cNvSpPr>
          <p:nvPr>
            <p:ph type="subTitle" idx="14"/>
          </p:nvPr>
        </p:nvSpPr>
        <p:spPr>
          <a:xfrm>
            <a:off x="2506189" y="2592390"/>
            <a:ext cx="875019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dirty="0">
                <a:solidFill>
                  <a:schemeClr val="accent3"/>
                </a:solidFill>
              </a:rPr>
              <a:t>Email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551" name="Google Shape;55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520129">
            <a:off x="-991976" y="4487474"/>
            <a:ext cx="1692750" cy="159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472263">
            <a:off x="8290998" y="-573161"/>
            <a:ext cx="1493098" cy="1916697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1"/>
          <p:cNvSpPr/>
          <p:nvPr/>
        </p:nvSpPr>
        <p:spPr>
          <a:xfrm>
            <a:off x="1260956" y="2571750"/>
            <a:ext cx="1071157" cy="103860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1"/>
          <p:cNvSpPr/>
          <p:nvPr/>
        </p:nvSpPr>
        <p:spPr>
          <a:xfrm>
            <a:off x="1260956" y="1306792"/>
            <a:ext cx="1071157" cy="10385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11"/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3E3E3E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1193507" y="1285221"/>
            <a:ext cx="1224019" cy="107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1"/>
          <p:cNvPicPr preferRelativeResize="0"/>
          <p:nvPr/>
        </p:nvPicPr>
        <p:blipFill rotWithShape="1">
          <a:blip r:embed="rId8">
            <a:alphaModFix/>
            <a:duotone>
              <a:prstClr val="black"/>
              <a:srgbClr val="3E3E3E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1422560" y="3957151"/>
            <a:ext cx="753442" cy="72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1"/>
          <p:cNvPicPr preferRelativeResize="0"/>
          <p:nvPr/>
        </p:nvPicPr>
        <p:blipFill rotWithShape="1">
          <a:blip r:embed="rId9">
            <a:alphaModFix/>
            <a:duotone>
              <a:prstClr val="black"/>
              <a:srgbClr val="3E3E3E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1435032" y="2757880"/>
            <a:ext cx="740970" cy="65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721;p64">
            <a:extLst>
              <a:ext uri="{FF2B5EF4-FFF2-40B4-BE49-F238E27FC236}">
                <a16:creationId xmlns:a16="http://schemas.microsoft.com/office/drawing/2014/main" id="{642E8800-987E-3371-1DE7-07B801EFC682}"/>
              </a:ext>
            </a:extLst>
          </p:cNvPr>
          <p:cNvGrpSpPr/>
          <p:nvPr/>
        </p:nvGrpSpPr>
        <p:grpSpPr>
          <a:xfrm>
            <a:off x="5641959" y="1306792"/>
            <a:ext cx="2746067" cy="3552071"/>
            <a:chOff x="5186401" y="494525"/>
            <a:chExt cx="1834973" cy="3724678"/>
          </a:xfrm>
          <a:noFill/>
        </p:grpSpPr>
        <p:sp>
          <p:nvSpPr>
            <p:cNvPr id="13" name="Google Shape;722;p64">
              <a:extLst>
                <a:ext uri="{FF2B5EF4-FFF2-40B4-BE49-F238E27FC236}">
                  <a16:creationId xmlns:a16="http://schemas.microsoft.com/office/drawing/2014/main" id="{90230FF8-D4CF-7520-2930-ACCCEC2C447F}"/>
                </a:ext>
              </a:extLst>
            </p:cNvPr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grpFill/>
            <a:ln w="76200">
              <a:solidFill>
                <a:schemeClr val="accent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23;p64">
              <a:extLst>
                <a:ext uri="{FF2B5EF4-FFF2-40B4-BE49-F238E27FC236}">
                  <a16:creationId xmlns:a16="http://schemas.microsoft.com/office/drawing/2014/main" id="{FBD59A89-534B-0B8D-C988-2EA861CA5A34}"/>
                </a:ext>
              </a:extLst>
            </p:cNvPr>
            <p:cNvSpPr/>
            <p:nvPr/>
          </p:nvSpPr>
          <p:spPr>
            <a:xfrm>
              <a:off x="5890455" y="3924757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grpFill/>
            <a:ln w="76200">
              <a:solidFill>
                <a:schemeClr val="accent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Obdélník 14">
            <a:extLst>
              <a:ext uri="{FF2B5EF4-FFF2-40B4-BE49-F238E27FC236}">
                <a16:creationId xmlns:a16="http://schemas.microsoft.com/office/drawing/2014/main" id="{1A4CB7CF-3589-2549-C7DF-9C6CC72CD12B}"/>
              </a:ext>
            </a:extLst>
          </p:cNvPr>
          <p:cNvSpPr/>
          <p:nvPr/>
        </p:nvSpPr>
        <p:spPr>
          <a:xfrm>
            <a:off x="5677933" y="4444283"/>
            <a:ext cx="2746067" cy="3944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7864B55-C32D-5CFB-E26E-AF6294D1D6B6}"/>
              </a:ext>
            </a:extLst>
          </p:cNvPr>
          <p:cNvSpPr/>
          <p:nvPr/>
        </p:nvSpPr>
        <p:spPr>
          <a:xfrm>
            <a:off x="5677933" y="1283504"/>
            <a:ext cx="2720303" cy="1721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604242A3-04C1-A56B-0AEB-C1AFD4FFCC83}"/>
              </a:ext>
            </a:extLst>
          </p:cNvPr>
          <p:cNvSpPr/>
          <p:nvPr/>
        </p:nvSpPr>
        <p:spPr>
          <a:xfrm>
            <a:off x="6753377" y="4571154"/>
            <a:ext cx="569414" cy="1899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Google Shape;571;p12">
            <a:extLst>
              <a:ext uri="{FF2B5EF4-FFF2-40B4-BE49-F238E27FC236}">
                <a16:creationId xmlns:a16="http://schemas.microsoft.com/office/drawing/2014/main" id="{829E61CC-2B16-CBEF-1D45-79D65B63765D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86848" y="3099494"/>
            <a:ext cx="585955" cy="55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72;p12">
            <a:extLst>
              <a:ext uri="{FF2B5EF4-FFF2-40B4-BE49-F238E27FC236}">
                <a16:creationId xmlns:a16="http://schemas.microsoft.com/office/drawing/2014/main" id="{AC2ACA69-97AD-C518-8EA4-521BCDE4D366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571881" y="1390025"/>
            <a:ext cx="958862" cy="86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3;p12">
            <a:extLst>
              <a:ext uri="{FF2B5EF4-FFF2-40B4-BE49-F238E27FC236}">
                <a16:creationId xmlns:a16="http://schemas.microsoft.com/office/drawing/2014/main" id="{65EE7FA5-7796-8BE5-130E-4922C4D52D3B}"/>
              </a:ext>
            </a:extLst>
          </p:cNvPr>
          <p:cNvPicPr preferRelativeResize="0"/>
          <p:nvPr/>
        </p:nvPicPr>
        <p:blipFill rotWithShape="1"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571881" y="2256596"/>
            <a:ext cx="1011508" cy="694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578;p12">
            <a:extLst>
              <a:ext uri="{FF2B5EF4-FFF2-40B4-BE49-F238E27FC236}">
                <a16:creationId xmlns:a16="http://schemas.microsoft.com/office/drawing/2014/main" id="{B773342F-D003-9874-F13F-DA6E5A56B723}"/>
              </a:ext>
            </a:extLst>
          </p:cNvPr>
          <p:cNvCxnSpPr>
            <a:cxnSpLocks/>
          </p:cNvCxnSpPr>
          <p:nvPr/>
        </p:nvCxnSpPr>
        <p:spPr>
          <a:xfrm>
            <a:off x="5775967" y="2152273"/>
            <a:ext cx="2407718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Google Shape;578;p12">
            <a:extLst>
              <a:ext uri="{FF2B5EF4-FFF2-40B4-BE49-F238E27FC236}">
                <a16:creationId xmlns:a16="http://schemas.microsoft.com/office/drawing/2014/main" id="{4CC7D855-8B64-47F2-755F-E42C35077DB4}"/>
              </a:ext>
            </a:extLst>
          </p:cNvPr>
          <p:cNvCxnSpPr>
            <a:cxnSpLocks/>
          </p:cNvCxnSpPr>
          <p:nvPr/>
        </p:nvCxnSpPr>
        <p:spPr>
          <a:xfrm>
            <a:off x="5775967" y="2966818"/>
            <a:ext cx="2416762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2C3D448-4895-FF86-9E1D-CA43CEAFC3CC}"/>
              </a:ext>
            </a:extLst>
          </p:cNvPr>
          <p:cNvSpPr txBox="1"/>
          <p:nvPr/>
        </p:nvSpPr>
        <p:spPr>
          <a:xfrm>
            <a:off x="5699928" y="3687940"/>
            <a:ext cx="2752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 sz="1400" b="0" i="0" u="none" strike="noStrike" dirty="0">
                <a:solidFill>
                  <a:schemeClr val="tx1"/>
                </a:solidFill>
                <a:latin typeface="Golos Text"/>
                <a:ea typeface="Golos Text"/>
                <a:cs typeface="Golos Text"/>
                <a:sym typeface="Golos Text"/>
              </a:rPr>
              <a:t>cajovna-v-sade.webnode.cz/</a:t>
            </a:r>
            <a:endParaRPr lang="cs-CZ" b="0" dirty="0">
              <a:solidFill>
                <a:schemeClr val="tx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cxnSp>
        <p:nvCxnSpPr>
          <p:cNvPr id="30" name="Google Shape;578;p12">
            <a:extLst>
              <a:ext uri="{FF2B5EF4-FFF2-40B4-BE49-F238E27FC236}">
                <a16:creationId xmlns:a16="http://schemas.microsoft.com/office/drawing/2014/main" id="{F572E089-D1F0-BD8D-6905-BA5A9E67BB12}"/>
              </a:ext>
            </a:extLst>
          </p:cNvPr>
          <p:cNvCxnSpPr>
            <a:cxnSpLocks/>
          </p:cNvCxnSpPr>
          <p:nvPr/>
        </p:nvCxnSpPr>
        <p:spPr>
          <a:xfrm>
            <a:off x="5829703" y="4014000"/>
            <a:ext cx="2416762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C301A57-D84C-6184-A1AA-1B504311D024}"/>
              </a:ext>
            </a:extLst>
          </p:cNvPr>
          <p:cNvSpPr txBox="1"/>
          <p:nvPr/>
        </p:nvSpPr>
        <p:spPr>
          <a:xfrm>
            <a:off x="6436444" y="1802879"/>
            <a:ext cx="15485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0" i="0" dirty="0">
                <a:solidFill>
                  <a:schemeClr val="tx1"/>
                </a:solidFill>
                <a:effectLst/>
                <a:latin typeface="Golos Text" panose="020B0604020202020204" charset="0"/>
                <a:cs typeface="Golos Text" panose="020B0604020202020204" charset="0"/>
              </a:rPr>
              <a:t>Čajovna v Sadě 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5F078922-194D-3AAA-7633-A238C0B2AD8E}"/>
              </a:ext>
            </a:extLst>
          </p:cNvPr>
          <p:cNvSpPr txBox="1"/>
          <p:nvPr/>
        </p:nvSpPr>
        <p:spPr>
          <a:xfrm>
            <a:off x="6436444" y="2603991"/>
            <a:ext cx="15485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0" i="0" u="none" strike="noStrike" dirty="0" err="1">
                <a:solidFill>
                  <a:schemeClr val="tx1"/>
                </a:solidFill>
                <a:effectLst/>
                <a:latin typeface="Golos Text" panose="020B0604020202020204" charset="0"/>
                <a:cs typeface="Golos Text" panose="020B060402020202020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cajovna_v_sade</a:t>
            </a:r>
            <a:endParaRPr lang="cs-CZ" sz="1400" b="0" i="0" u="none" strike="noStrike" dirty="0">
              <a:solidFill>
                <a:schemeClr val="tx1"/>
              </a:solidFill>
              <a:effectLst/>
              <a:latin typeface="Golos Text" panose="020B0604020202020204" charset="0"/>
              <a:cs typeface="Golos Text" panose="020B0604020202020204" charset="0"/>
              <a:hlinkClick r:id="rId1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758625" y="944450"/>
            <a:ext cx="3257400" cy="32574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pic>
      <p:pic>
        <p:nvPicPr>
          <p:cNvPr id="645" name="Google Shape;64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88882">
            <a:off x="7813659" y="3708461"/>
            <a:ext cx="1038384" cy="1619231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3"/>
          <p:cNvSpPr txBox="1">
            <a:spLocks noGrp="1"/>
          </p:cNvSpPr>
          <p:nvPr>
            <p:ph type="title"/>
          </p:nvPr>
        </p:nvSpPr>
        <p:spPr>
          <a:xfrm>
            <a:off x="4268675" y="2011048"/>
            <a:ext cx="436935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4000" dirty="0">
                <a:solidFill>
                  <a:schemeClr val="accent3"/>
                </a:solidFill>
              </a:rPr>
              <a:t>Čajovna V SADĚ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647" name="Google Shape;647;p13"/>
          <p:cNvSpPr txBox="1">
            <a:spLocks noGrp="1"/>
          </p:cNvSpPr>
          <p:nvPr>
            <p:ph type="subTitle" idx="1"/>
          </p:nvPr>
        </p:nvSpPr>
        <p:spPr>
          <a:xfrm>
            <a:off x="4500200" y="3580225"/>
            <a:ext cx="39063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… čaj s úsměvem a v sedě</a:t>
            </a:r>
            <a:endParaRPr sz="1800" dirty="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51" name="Google Shape;65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595205" flipH="1">
            <a:off x="8637225" y="34713"/>
            <a:ext cx="761046" cy="10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744533" flipH="1">
            <a:off x="7415247" y="-823863"/>
            <a:ext cx="1835209" cy="19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2526">
            <a:off x="7969454" y="3985527"/>
            <a:ext cx="1527318" cy="17521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5" name="Google Shape;655;p13"/>
          <p:cNvCxnSpPr/>
          <p:nvPr/>
        </p:nvCxnSpPr>
        <p:spPr>
          <a:xfrm>
            <a:off x="4268675" y="3575584"/>
            <a:ext cx="4369350" cy="1928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583608-0442-0D7A-F776-B19F9E78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31" y="611292"/>
            <a:ext cx="2791638" cy="27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570;p12">
            <a:extLst>
              <a:ext uri="{FF2B5EF4-FFF2-40B4-BE49-F238E27FC236}">
                <a16:creationId xmlns:a16="http://schemas.microsoft.com/office/drawing/2014/main" id="{429DE3A5-C7A1-33F9-8D89-78007B2CBB3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8900" y="3396740"/>
            <a:ext cx="1374282" cy="1374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"/>
          <p:cNvSpPr/>
          <p:nvPr/>
        </p:nvSpPr>
        <p:spPr>
          <a:xfrm>
            <a:off x="1320173" y="476790"/>
            <a:ext cx="3720600" cy="413929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90" name="Google Shape;290;p2"/>
          <p:cNvSpPr txBox="1">
            <a:spLocks noGrp="1"/>
          </p:cNvSpPr>
          <p:nvPr>
            <p:ph type="title"/>
          </p:nvPr>
        </p:nvSpPr>
        <p:spPr>
          <a:xfrm>
            <a:off x="1320173" y="476790"/>
            <a:ext cx="3720600" cy="266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 dirty="0">
                <a:solidFill>
                  <a:schemeClr val="accent3"/>
                </a:solidFill>
              </a:rPr>
              <a:t>Prodej </a:t>
            </a:r>
            <a:r>
              <a:rPr lang="cs-CZ" sz="3200" dirty="0">
                <a:solidFill>
                  <a:schemeClr val="accent3"/>
                </a:solidFill>
              </a:rPr>
              <a:t>a výroba </a:t>
            </a:r>
            <a:r>
              <a:rPr lang="en" sz="3200" dirty="0">
                <a:solidFill>
                  <a:schemeClr val="accent3"/>
                </a:solidFill>
              </a:rPr>
              <a:t>čajů a čajových výrobků</a:t>
            </a:r>
            <a:endParaRPr sz="3200" dirty="0">
              <a:solidFill>
                <a:schemeClr val="accent3"/>
              </a:solidFill>
            </a:endParaRPr>
          </a:p>
        </p:txBody>
      </p:sp>
      <p:pic>
        <p:nvPicPr>
          <p:cNvPr id="291" name="Google Shape;2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18908">
            <a:off x="5779602" y="1347995"/>
            <a:ext cx="1325893" cy="152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0070C0">
                <a:tint val="45000"/>
                <a:satMod val="400000"/>
              </a:srgbClr>
            </a:duotone>
          </a:blip>
          <a:srcRect t="-1093" b="-1092"/>
          <a:stretch/>
        </p:blipFill>
        <p:spPr>
          <a:xfrm>
            <a:off x="6290060" y="1214174"/>
            <a:ext cx="2058027" cy="266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0070C0">
                <a:tint val="45000"/>
                <a:satMod val="400000"/>
              </a:srgbClr>
            </a:duotone>
          </a:blip>
          <a:srcRect r="-10"/>
          <a:stretch/>
        </p:blipFill>
        <p:spPr>
          <a:xfrm>
            <a:off x="5527471" y="3110048"/>
            <a:ext cx="1007675" cy="7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307683">
            <a:off x="6410665" y="2513323"/>
            <a:ext cx="955869" cy="14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134600">
            <a:off x="-142383" y="4389137"/>
            <a:ext cx="867435" cy="129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015688">
            <a:off x="-566346" y="-837675"/>
            <a:ext cx="2413667" cy="21512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70742E2-A968-92F7-1068-A30BFF25ADB4}"/>
              </a:ext>
            </a:extLst>
          </p:cNvPr>
          <p:cNvSpPr txBox="1"/>
          <p:nvPr/>
        </p:nvSpPr>
        <p:spPr>
          <a:xfrm>
            <a:off x="1860592" y="3141314"/>
            <a:ext cx="2639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3"/>
                </a:solidFill>
                <a:latin typeface="Playfair Display" panose="00000500000000000000" pitchFamily="2" charset="-18"/>
              </a:rPr>
              <a:t>Prvotřídní bio kvalita</a:t>
            </a:r>
          </a:p>
        </p:txBody>
      </p:sp>
      <p:cxnSp>
        <p:nvCxnSpPr>
          <p:cNvPr id="5" name="Google Shape;283;p1">
            <a:extLst>
              <a:ext uri="{FF2B5EF4-FFF2-40B4-BE49-F238E27FC236}">
                <a16:creationId xmlns:a16="http://schemas.microsoft.com/office/drawing/2014/main" id="{0B4933D4-3D60-D33D-7E29-F3F9D10CAD9A}"/>
              </a:ext>
            </a:extLst>
          </p:cNvPr>
          <p:cNvCxnSpPr>
            <a:cxnSpLocks/>
          </p:cNvCxnSpPr>
          <p:nvPr/>
        </p:nvCxnSpPr>
        <p:spPr>
          <a:xfrm>
            <a:off x="1673227" y="2838856"/>
            <a:ext cx="3014492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"/>
          <p:cNvSpPr txBox="1"/>
          <p:nvPr/>
        </p:nvSpPr>
        <p:spPr>
          <a:xfrm>
            <a:off x="1736250" y="3302575"/>
            <a:ext cx="24318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Prosinec 2022</a:t>
            </a:r>
            <a:endParaRPr sz="24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Uvedení e-shopu </a:t>
            </a:r>
            <a:endParaRPr sz="15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do provozu</a:t>
            </a:r>
            <a:endParaRPr sz="15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2" name="Google Shape;302;p3"/>
          <p:cNvSpPr txBox="1"/>
          <p:nvPr/>
        </p:nvSpPr>
        <p:spPr>
          <a:xfrm>
            <a:off x="4734252" y="3302575"/>
            <a:ext cx="24318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Září 2023</a:t>
            </a:r>
            <a:endParaRPr sz="24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Rozšíření společnosti </a:t>
            </a:r>
            <a:endParaRPr sz="15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o nové zaměstnance</a:t>
            </a:r>
            <a:endParaRPr sz="15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3" name="Google Shape;303;p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dirty="0">
                <a:solidFill>
                  <a:schemeClr val="accent3"/>
                </a:solidFill>
              </a:rPr>
              <a:t>Vize budoucnosti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04" name="Google Shape;304;p3"/>
          <p:cNvSpPr txBox="1"/>
          <p:nvPr/>
        </p:nvSpPr>
        <p:spPr>
          <a:xfrm>
            <a:off x="713225" y="1742375"/>
            <a:ext cx="21144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Říjen 2022</a:t>
            </a:r>
            <a:endParaRPr sz="24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Zahájení činnosti</a:t>
            </a:r>
            <a:endParaRPr sz="15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5" name="Google Shape;305;p3"/>
          <p:cNvSpPr txBox="1"/>
          <p:nvPr/>
        </p:nvSpPr>
        <p:spPr>
          <a:xfrm>
            <a:off x="3393900" y="1742375"/>
            <a:ext cx="26808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Duben 202</a:t>
            </a:r>
            <a:r>
              <a:rPr lang="en" sz="2400" b="1" i="0" u="none" strike="noStrike" cap="none">
                <a:solidFill>
                  <a:schemeClr val="accent3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3</a:t>
            </a:r>
            <a:endParaRPr sz="2400" b="1" i="0" u="none" strike="noStrike" cap="none">
              <a:solidFill>
                <a:schemeClr val="accent3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Rozšíření stálé nabídky</a:t>
            </a:r>
            <a:endParaRPr sz="15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6" name="Google Shape;306;p3"/>
          <p:cNvSpPr txBox="1"/>
          <p:nvPr/>
        </p:nvSpPr>
        <p:spPr>
          <a:xfrm>
            <a:off x="6074700" y="1742375"/>
            <a:ext cx="30693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Leden 2024</a:t>
            </a:r>
            <a:endParaRPr sz="24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Otevření první kamenné pobočky</a:t>
            </a:r>
            <a:endParaRPr sz="15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836500" y="2559700"/>
            <a:ext cx="145200" cy="14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3505050" y="2559700"/>
            <a:ext cx="145200" cy="14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"/>
          <p:cNvSpPr/>
          <p:nvPr/>
        </p:nvSpPr>
        <p:spPr>
          <a:xfrm>
            <a:off x="6173600" y="2559700"/>
            <a:ext cx="145200" cy="14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"/>
          <p:cNvSpPr/>
          <p:nvPr/>
        </p:nvSpPr>
        <p:spPr>
          <a:xfrm>
            <a:off x="2170775" y="3134600"/>
            <a:ext cx="145200" cy="14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"/>
          <p:cNvSpPr/>
          <p:nvPr/>
        </p:nvSpPr>
        <p:spPr>
          <a:xfrm>
            <a:off x="4839325" y="3134600"/>
            <a:ext cx="145200" cy="14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42564" flipH="1">
            <a:off x="7087676" y="4147747"/>
            <a:ext cx="761045" cy="100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3"/>
          <p:cNvCxnSpPr>
            <a:stCxn id="307" idx="4"/>
            <a:endCxn id="310" idx="0"/>
          </p:cNvCxnSpPr>
          <p:nvPr/>
        </p:nvCxnSpPr>
        <p:spPr>
          <a:xfrm rot="-5400000" flipH="1">
            <a:off x="1361500" y="2252500"/>
            <a:ext cx="429600" cy="1334400"/>
          </a:xfrm>
          <a:prstGeom prst="curvedConnector3">
            <a:avLst>
              <a:gd name="adj1" fmla="val 5001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4" name="Google Shape;314;p3"/>
          <p:cNvCxnSpPr>
            <a:stCxn id="310" idx="0"/>
            <a:endCxn id="308" idx="4"/>
          </p:cNvCxnSpPr>
          <p:nvPr/>
        </p:nvCxnSpPr>
        <p:spPr>
          <a:xfrm rot="-5400000">
            <a:off x="2695775" y="2252600"/>
            <a:ext cx="429600" cy="1334400"/>
          </a:xfrm>
          <a:prstGeom prst="curvedConnector3">
            <a:avLst>
              <a:gd name="adj1" fmla="val 5001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5" name="Google Shape;315;p3"/>
          <p:cNvCxnSpPr>
            <a:cxnSpLocks/>
          </p:cNvCxnSpPr>
          <p:nvPr/>
        </p:nvCxnSpPr>
        <p:spPr>
          <a:xfrm rot="-5400000" flipH="1">
            <a:off x="4029925" y="2252500"/>
            <a:ext cx="429600" cy="1334400"/>
          </a:xfrm>
          <a:prstGeom prst="curvedConnector3">
            <a:avLst>
              <a:gd name="adj1" fmla="val 5001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6" name="Google Shape;316;p3"/>
          <p:cNvCxnSpPr>
            <a:cxnSpLocks/>
          </p:cNvCxnSpPr>
          <p:nvPr/>
        </p:nvCxnSpPr>
        <p:spPr>
          <a:xfrm rot="-5400000">
            <a:off x="5364200" y="2252500"/>
            <a:ext cx="429600" cy="1334400"/>
          </a:xfrm>
          <a:prstGeom prst="curvedConnector3">
            <a:avLst>
              <a:gd name="adj1" fmla="val 5001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7" name="Google Shape;31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008976" flipH="1">
            <a:off x="-890749" y="3481475"/>
            <a:ext cx="2627851" cy="234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dirty="0">
                <a:solidFill>
                  <a:schemeClr val="accent3"/>
                </a:solidFill>
              </a:rPr>
              <a:t>Distribuce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323" name="Google Shape;323;p4"/>
          <p:cNvGrpSpPr/>
          <p:nvPr/>
        </p:nvGrpSpPr>
        <p:grpSpPr>
          <a:xfrm>
            <a:off x="719993" y="1735782"/>
            <a:ext cx="4285235" cy="2415601"/>
            <a:chOff x="233350" y="949250"/>
            <a:chExt cx="7137300" cy="3802300"/>
          </a:xfrm>
        </p:grpSpPr>
        <p:sp>
          <p:nvSpPr>
            <p:cNvPr id="324" name="Google Shape;324;p4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" name="Google Shape;375;p4"/>
          <p:cNvSpPr txBox="1"/>
          <p:nvPr/>
        </p:nvSpPr>
        <p:spPr>
          <a:xfrm>
            <a:off x="5186150" y="1938525"/>
            <a:ext cx="17583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Provincie Yunnan</a:t>
            </a:r>
            <a:endParaRPr sz="14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76" name="Google Shape;376;p4"/>
          <p:cNvSpPr txBox="1"/>
          <p:nvPr/>
        </p:nvSpPr>
        <p:spPr>
          <a:xfrm>
            <a:off x="5186150" y="1687325"/>
            <a:ext cx="1588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Čína</a:t>
            </a:r>
            <a:endParaRPr sz="20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7" name="Google Shape;377;p4"/>
          <p:cNvSpPr/>
          <p:nvPr/>
        </p:nvSpPr>
        <p:spPr>
          <a:xfrm>
            <a:off x="5288675" y="1416325"/>
            <a:ext cx="162900" cy="162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"/>
          <p:cNvSpPr txBox="1"/>
          <p:nvPr/>
        </p:nvSpPr>
        <p:spPr>
          <a:xfrm>
            <a:off x="6841975" y="1938515"/>
            <a:ext cx="15888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Oblast Nilgiri</a:t>
            </a:r>
            <a:endParaRPr sz="14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79" name="Google Shape;379;p4"/>
          <p:cNvSpPr txBox="1"/>
          <p:nvPr/>
        </p:nvSpPr>
        <p:spPr>
          <a:xfrm>
            <a:off x="6841975" y="1687325"/>
            <a:ext cx="1588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Indie</a:t>
            </a:r>
            <a:endParaRPr sz="20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0" name="Google Shape;380;p4"/>
          <p:cNvSpPr/>
          <p:nvPr/>
        </p:nvSpPr>
        <p:spPr>
          <a:xfrm>
            <a:off x="6944500" y="1416325"/>
            <a:ext cx="162900" cy="16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"/>
          <p:cNvSpPr txBox="1"/>
          <p:nvPr/>
        </p:nvSpPr>
        <p:spPr>
          <a:xfrm>
            <a:off x="5186150" y="3493990"/>
            <a:ext cx="15888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Provincie Kanda</a:t>
            </a:r>
            <a:endParaRPr sz="14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82" name="Google Shape;382;p4"/>
          <p:cNvSpPr txBox="1"/>
          <p:nvPr/>
        </p:nvSpPr>
        <p:spPr>
          <a:xfrm>
            <a:off x="5186150" y="3242800"/>
            <a:ext cx="1588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Srí Lanka</a:t>
            </a:r>
            <a:endParaRPr sz="20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3" name="Google Shape;383;p4"/>
          <p:cNvSpPr/>
          <p:nvPr/>
        </p:nvSpPr>
        <p:spPr>
          <a:xfrm>
            <a:off x="5288675" y="2971800"/>
            <a:ext cx="162900" cy="16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"/>
          <p:cNvSpPr txBox="1"/>
          <p:nvPr/>
        </p:nvSpPr>
        <p:spPr>
          <a:xfrm>
            <a:off x="6841975" y="3494000"/>
            <a:ext cx="20352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Provincie Manabí</a:t>
            </a:r>
            <a:endParaRPr sz="1400" b="0" i="0" u="none" strike="noStrike" cap="non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85" name="Google Shape;385;p4"/>
          <p:cNvSpPr txBox="1"/>
          <p:nvPr/>
        </p:nvSpPr>
        <p:spPr>
          <a:xfrm>
            <a:off x="6841975" y="3242800"/>
            <a:ext cx="1588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Ekvádor</a:t>
            </a:r>
            <a:endParaRPr sz="2000" b="1" i="0" u="none" strike="noStrike" cap="none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6" name="Google Shape;386;p4"/>
          <p:cNvSpPr/>
          <p:nvPr/>
        </p:nvSpPr>
        <p:spPr>
          <a:xfrm>
            <a:off x="6944500" y="2971800"/>
            <a:ext cx="162900" cy="162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"/>
          <p:cNvSpPr/>
          <p:nvPr/>
        </p:nvSpPr>
        <p:spPr>
          <a:xfrm>
            <a:off x="3962050" y="2551125"/>
            <a:ext cx="162900" cy="162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"/>
          <p:cNvSpPr/>
          <p:nvPr/>
        </p:nvSpPr>
        <p:spPr>
          <a:xfrm>
            <a:off x="3694725" y="2971800"/>
            <a:ext cx="162900" cy="16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"/>
          <p:cNvSpPr/>
          <p:nvPr/>
        </p:nvSpPr>
        <p:spPr>
          <a:xfrm>
            <a:off x="3629450" y="2714025"/>
            <a:ext cx="162900" cy="16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"/>
          <p:cNvSpPr/>
          <p:nvPr/>
        </p:nvSpPr>
        <p:spPr>
          <a:xfrm>
            <a:off x="1408050" y="3134700"/>
            <a:ext cx="162900" cy="162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1" name="Google Shape;391;p4"/>
          <p:cNvGrpSpPr/>
          <p:nvPr/>
        </p:nvGrpSpPr>
        <p:grpSpPr>
          <a:xfrm>
            <a:off x="6893919" y="-735050"/>
            <a:ext cx="2998067" cy="2604478"/>
            <a:chOff x="6893919" y="-735050"/>
            <a:chExt cx="2998067" cy="2604478"/>
          </a:xfrm>
        </p:grpSpPr>
        <p:pic>
          <p:nvPicPr>
            <p:cNvPr id="392" name="Google Shape;392;p4"/>
            <p:cNvPicPr preferRelativeResize="0"/>
            <p:nvPr/>
          </p:nvPicPr>
          <p:blipFill rotWithShape="1">
            <a:blip r:embed="rId3">
              <a:alphaModFix/>
            </a:blip>
            <a:srcRect l="-19" r="-10"/>
            <a:stretch/>
          </p:blipFill>
          <p:spPr>
            <a:xfrm rot="-6999398">
              <a:off x="7666130" y="-123636"/>
              <a:ext cx="2220640" cy="138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6898946">
              <a:off x="7228629" y="-641987"/>
              <a:ext cx="867436" cy="12913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4" name="Google Shape;394;p4"/>
          <p:cNvSpPr txBox="1"/>
          <p:nvPr/>
        </p:nvSpPr>
        <p:spPr>
          <a:xfrm>
            <a:off x="1135750" y="3242800"/>
            <a:ext cx="11358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Ekvádor</a:t>
            </a: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95" name="Google Shape;395;p4"/>
          <p:cNvSpPr txBox="1"/>
          <p:nvPr/>
        </p:nvSpPr>
        <p:spPr>
          <a:xfrm>
            <a:off x="3240975" y="3783950"/>
            <a:ext cx="10704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Srí Lanka</a:t>
            </a: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cxnSp>
        <p:nvCxnSpPr>
          <p:cNvPr id="396" name="Google Shape;396;p4"/>
          <p:cNvCxnSpPr/>
          <p:nvPr/>
        </p:nvCxnSpPr>
        <p:spPr>
          <a:xfrm>
            <a:off x="3776175" y="3098800"/>
            <a:ext cx="0" cy="757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7" name="Google Shape;397;p4"/>
          <p:cNvCxnSpPr/>
          <p:nvPr/>
        </p:nvCxnSpPr>
        <p:spPr>
          <a:xfrm rot="10800000" flipH="1">
            <a:off x="3702088" y="1609561"/>
            <a:ext cx="17400" cy="11691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8" name="Google Shape;398;p4"/>
          <p:cNvSpPr txBox="1"/>
          <p:nvPr/>
        </p:nvSpPr>
        <p:spPr>
          <a:xfrm>
            <a:off x="3260337" y="1295154"/>
            <a:ext cx="9009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Indie</a:t>
            </a: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399" name="Google Shape;399;p4"/>
          <p:cNvSpPr txBox="1"/>
          <p:nvPr/>
        </p:nvSpPr>
        <p:spPr>
          <a:xfrm>
            <a:off x="3962050" y="2208825"/>
            <a:ext cx="7179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Čína</a:t>
            </a: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400" name="Google Shape;40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520129">
            <a:off x="7546587" y="4069536"/>
            <a:ext cx="1692750" cy="159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42564" flipH="1">
            <a:off x="4627726" y="1589972"/>
            <a:ext cx="761045" cy="10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"/>
          <p:cNvSpPr/>
          <p:nvPr/>
        </p:nvSpPr>
        <p:spPr>
          <a:xfrm>
            <a:off x="-1133700" y="1650229"/>
            <a:ext cx="10471300" cy="2975050"/>
          </a:xfrm>
          <a:custGeom>
            <a:avLst/>
            <a:gdLst/>
            <a:ahLst/>
            <a:cxnLst/>
            <a:rect l="l" t="t" r="r" b="b"/>
            <a:pathLst>
              <a:path w="418852" h="119002" extrusionOk="0">
                <a:moveTo>
                  <a:pt x="418852" y="11283"/>
                </a:moveTo>
                <a:cubicBezTo>
                  <a:pt x="398300" y="10613"/>
                  <a:pt x="315870" y="-10609"/>
                  <a:pt x="295542" y="7262"/>
                </a:cubicBezTo>
                <a:cubicBezTo>
                  <a:pt x="275214" y="25133"/>
                  <a:pt x="346139" y="112254"/>
                  <a:pt x="296882" y="118509"/>
                </a:cubicBezTo>
                <a:cubicBezTo>
                  <a:pt x="247625" y="124764"/>
                  <a:pt x="49480" y="57077"/>
                  <a:pt x="0" y="44791"/>
                </a:cubicBezTo>
              </a:path>
            </a:pathLst>
          </a:cu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cs-CZ" dirty="0">
                <a:solidFill>
                  <a:schemeClr val="accent3"/>
                </a:solidFill>
              </a:rPr>
              <a:t>Základní</a:t>
            </a:r>
            <a:r>
              <a:rPr lang="en" dirty="0">
                <a:solidFill>
                  <a:schemeClr val="accent3"/>
                </a:solidFill>
              </a:rPr>
              <a:t> sortiment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408" name="Google Shape;40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1603725"/>
            <a:ext cx="3203877" cy="21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8088" y="1589125"/>
            <a:ext cx="2947825" cy="19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5899" y="1587535"/>
            <a:ext cx="2947824" cy="196844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"/>
          <p:cNvSpPr/>
          <p:nvPr/>
        </p:nvSpPr>
        <p:spPr>
          <a:xfrm rot="3827949">
            <a:off x="6840727" y="-2154088"/>
            <a:ext cx="992029" cy="4986850"/>
          </a:xfrm>
          <a:prstGeom prst="arc">
            <a:avLst>
              <a:gd name="adj1" fmla="val 16200000"/>
              <a:gd name="adj2" fmla="val 12051310"/>
            </a:avLst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12" name="Google Shape;412;p5"/>
          <p:cNvSpPr txBox="1"/>
          <p:nvPr/>
        </p:nvSpPr>
        <p:spPr>
          <a:xfrm>
            <a:off x="916576" y="3654300"/>
            <a:ext cx="13707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accent3"/>
                </a:solidFill>
                <a:latin typeface="Golos Text SemiBold"/>
                <a:ea typeface="Golos Text SemiBold"/>
                <a:cs typeface="Golos Text SemiBold"/>
                <a:sym typeface="Golos Text SemiBold"/>
              </a:rPr>
              <a:t>Černé čaje</a:t>
            </a:r>
            <a:endParaRPr sz="1800" b="1" i="0" u="none" strike="noStrike" cap="none" dirty="0">
              <a:solidFill>
                <a:schemeClr val="accent3"/>
              </a:solidFill>
              <a:latin typeface="Golos Text SemiBold"/>
              <a:ea typeface="Golos Text SemiBold"/>
              <a:cs typeface="Golos Text SemiBold"/>
              <a:sym typeface="Golos Text SemiBold"/>
            </a:endParaRPr>
          </a:p>
        </p:txBody>
      </p:sp>
      <p:sp>
        <p:nvSpPr>
          <p:cNvPr id="413" name="Google Shape;413;p5"/>
          <p:cNvSpPr txBox="1"/>
          <p:nvPr/>
        </p:nvSpPr>
        <p:spPr>
          <a:xfrm>
            <a:off x="3682502" y="3680851"/>
            <a:ext cx="1779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accent3"/>
                </a:solidFill>
                <a:latin typeface="Golos Text SemiBold"/>
                <a:ea typeface="Golos Text SemiBold"/>
                <a:cs typeface="Golos Text SemiBold"/>
                <a:sym typeface="Golos Text SemiBold"/>
              </a:rPr>
              <a:t>Ovocné čaje</a:t>
            </a:r>
            <a:endParaRPr sz="1800" b="1" i="0" u="none" strike="noStrike" cap="none" dirty="0">
              <a:solidFill>
                <a:schemeClr val="accent3"/>
              </a:solidFill>
              <a:latin typeface="Golos Text SemiBold"/>
              <a:ea typeface="Golos Text SemiBold"/>
              <a:cs typeface="Golos Text SemiBold"/>
              <a:sym typeface="Golos Text SemiBold"/>
            </a:endParaRPr>
          </a:p>
        </p:txBody>
      </p:sp>
      <p:sp>
        <p:nvSpPr>
          <p:cNvPr id="414" name="Google Shape;414;p5"/>
          <p:cNvSpPr txBox="1"/>
          <p:nvPr/>
        </p:nvSpPr>
        <p:spPr>
          <a:xfrm>
            <a:off x="7140850" y="3942475"/>
            <a:ext cx="12831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15" name="Google Shape;415;p5"/>
          <p:cNvSpPr txBox="1"/>
          <p:nvPr/>
        </p:nvSpPr>
        <p:spPr>
          <a:xfrm>
            <a:off x="6766061" y="3665401"/>
            <a:ext cx="150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accent3"/>
                </a:solidFill>
                <a:latin typeface="Golos Text SemiBold"/>
                <a:ea typeface="Golos Text SemiBold"/>
                <a:cs typeface="Golos Text SemiBold"/>
                <a:sym typeface="Golos Text SemiBold"/>
              </a:rPr>
              <a:t>Zelené čaje</a:t>
            </a:r>
            <a:endParaRPr sz="1800" b="1" i="0" u="none" strike="noStrike" cap="none" dirty="0">
              <a:solidFill>
                <a:schemeClr val="accent3"/>
              </a:solidFill>
              <a:latin typeface="Golos Text SemiBold"/>
              <a:ea typeface="Golos Text SemiBold"/>
              <a:cs typeface="Golos Text SemiBold"/>
              <a:sym typeface="Golos Text SemiBold"/>
            </a:endParaRPr>
          </a:p>
        </p:txBody>
      </p:sp>
      <p:pic>
        <p:nvPicPr>
          <p:cNvPr id="416" name="Google Shape;41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42125" flipH="1">
            <a:off x="6926514" y="-911375"/>
            <a:ext cx="2627851" cy="23420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5"/>
          <p:cNvCxnSpPr>
            <a:stCxn id="413" idx="1"/>
            <a:endCxn id="413" idx="1"/>
          </p:cNvCxnSpPr>
          <p:nvPr/>
        </p:nvCxnSpPr>
        <p:spPr>
          <a:xfrm>
            <a:off x="3682502" y="3896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47495" flipH="1">
            <a:off x="3188101" y="2679347"/>
            <a:ext cx="761045" cy="10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"/>
          <p:cNvSpPr/>
          <p:nvPr/>
        </p:nvSpPr>
        <p:spPr>
          <a:xfrm>
            <a:off x="-351825" y="1869520"/>
            <a:ext cx="9784375" cy="3273125"/>
          </a:xfrm>
          <a:custGeom>
            <a:avLst/>
            <a:gdLst/>
            <a:ahLst/>
            <a:cxnLst/>
            <a:rect l="l" t="t" r="r" b="b"/>
            <a:pathLst>
              <a:path w="391375" h="130925" extrusionOk="0">
                <a:moveTo>
                  <a:pt x="0" y="34679"/>
                </a:moveTo>
                <a:cubicBezTo>
                  <a:pt x="27477" y="29541"/>
                  <a:pt x="141628" y="-12121"/>
                  <a:pt x="164860" y="3851"/>
                </a:cubicBezTo>
                <a:cubicBezTo>
                  <a:pt x="188092" y="19823"/>
                  <a:pt x="101641" y="124481"/>
                  <a:pt x="139393" y="130512"/>
                </a:cubicBezTo>
                <a:cubicBezTo>
                  <a:pt x="177146" y="136544"/>
                  <a:pt x="349378" y="55119"/>
                  <a:pt x="391375" y="40040"/>
                </a:cubicBezTo>
              </a:path>
            </a:pathLst>
          </a:cu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"/>
          <p:cNvSpPr/>
          <p:nvPr/>
        </p:nvSpPr>
        <p:spPr>
          <a:xfrm>
            <a:off x="-10717825" y="2898125"/>
            <a:ext cx="11383500" cy="4817100"/>
          </a:xfrm>
          <a:prstGeom prst="arc">
            <a:avLst>
              <a:gd name="adj1" fmla="val 20799475"/>
              <a:gd name="adj2" fmla="val 0"/>
            </a:avLst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25" name="Google Shape;425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cs-CZ" dirty="0">
                <a:solidFill>
                  <a:schemeClr val="accent3"/>
                </a:solidFill>
              </a:rPr>
              <a:t>Exkluzivní</a:t>
            </a:r>
            <a:r>
              <a:rPr lang="en" dirty="0">
                <a:solidFill>
                  <a:schemeClr val="accent3"/>
                </a:solidFill>
              </a:rPr>
              <a:t> sortiment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26" name="Google Shape;426;p6"/>
          <p:cNvSpPr/>
          <p:nvPr/>
        </p:nvSpPr>
        <p:spPr>
          <a:xfrm rot="3827949">
            <a:off x="6840727" y="-2154088"/>
            <a:ext cx="992029" cy="4986850"/>
          </a:xfrm>
          <a:prstGeom prst="arc">
            <a:avLst>
              <a:gd name="adj1" fmla="val 16200000"/>
              <a:gd name="adj2" fmla="val 12051310"/>
            </a:avLst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27" name="Google Shape;427;p6"/>
          <p:cNvSpPr txBox="1"/>
          <p:nvPr/>
        </p:nvSpPr>
        <p:spPr>
          <a:xfrm>
            <a:off x="7140850" y="3942475"/>
            <a:ext cx="12831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428" name="Google Shape;42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962" y="1653950"/>
            <a:ext cx="2753426" cy="18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3350" y="1539326"/>
            <a:ext cx="3097275" cy="20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0650" y="1588300"/>
            <a:ext cx="2950400" cy="19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"/>
          <p:cNvSpPr txBox="1"/>
          <p:nvPr/>
        </p:nvSpPr>
        <p:spPr>
          <a:xfrm>
            <a:off x="779656" y="3593189"/>
            <a:ext cx="17340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accent3"/>
                </a:solidFill>
                <a:latin typeface="Golos Text SemiBold"/>
                <a:ea typeface="Golos Text SemiBold"/>
                <a:cs typeface="Golos Text SemiBold"/>
                <a:sym typeface="Golos Text SemiBold"/>
              </a:rPr>
              <a:t>Kvetoucí čaje</a:t>
            </a:r>
            <a:endParaRPr sz="1800" b="1" i="0" u="none" strike="noStrike" cap="none" dirty="0">
              <a:solidFill>
                <a:schemeClr val="accent3"/>
              </a:solidFill>
              <a:latin typeface="Golos Text SemiBold"/>
              <a:ea typeface="Golos Text SemiBold"/>
              <a:cs typeface="Golos Text SemiBold"/>
              <a:sym typeface="Golos Text SemiBold"/>
            </a:endParaRPr>
          </a:p>
        </p:txBody>
      </p:sp>
      <p:sp>
        <p:nvSpPr>
          <p:cNvPr id="432" name="Google Shape;432;p6"/>
          <p:cNvSpPr txBox="1"/>
          <p:nvPr/>
        </p:nvSpPr>
        <p:spPr>
          <a:xfrm>
            <a:off x="3814787" y="3619762"/>
            <a:ext cx="15144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accent3"/>
                </a:solidFill>
                <a:latin typeface="Golos Text SemiBold"/>
                <a:ea typeface="Golos Text SemiBold"/>
                <a:cs typeface="Golos Text SemiBold"/>
                <a:sym typeface="Golos Text SemiBold"/>
              </a:rPr>
              <a:t>Bílé čaje</a:t>
            </a:r>
            <a:endParaRPr sz="1800" b="1" i="0" u="none" strike="noStrike" cap="none" dirty="0">
              <a:solidFill>
                <a:schemeClr val="accent3"/>
              </a:solidFill>
              <a:latin typeface="Golos Text SemiBold"/>
              <a:ea typeface="Golos Text SemiBold"/>
              <a:cs typeface="Golos Text SemiBold"/>
              <a:sym typeface="Golos Text SemiBold"/>
            </a:endParaRPr>
          </a:p>
        </p:txBody>
      </p:sp>
      <p:sp>
        <p:nvSpPr>
          <p:cNvPr id="433" name="Google Shape;433;p6"/>
          <p:cNvSpPr txBox="1"/>
          <p:nvPr/>
        </p:nvSpPr>
        <p:spPr>
          <a:xfrm>
            <a:off x="6809250" y="3638665"/>
            <a:ext cx="15732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accent3"/>
                </a:solidFill>
                <a:latin typeface="Golos Text SemiBold"/>
                <a:ea typeface="Golos Text SemiBold"/>
                <a:cs typeface="Golos Text SemiBold"/>
                <a:sym typeface="Golos Text SemiBold"/>
              </a:rPr>
              <a:t>Oolong čaje</a:t>
            </a:r>
            <a:endParaRPr sz="1800" b="1" i="0" u="none" strike="noStrike" cap="none" dirty="0">
              <a:solidFill>
                <a:schemeClr val="accent3"/>
              </a:solidFill>
              <a:latin typeface="Golos Text SemiBold"/>
              <a:ea typeface="Golos Text SemiBold"/>
              <a:cs typeface="Golos Text SemiBold"/>
              <a:sym typeface="Golos Text SemiBold"/>
            </a:endParaRPr>
          </a:p>
        </p:txBody>
      </p:sp>
      <p:pic>
        <p:nvPicPr>
          <p:cNvPr id="434" name="Google Shape;434;p6"/>
          <p:cNvPicPr preferRelativeResize="0"/>
          <p:nvPr/>
        </p:nvPicPr>
        <p:blipFill rotWithShape="1">
          <a:blip r:embed="rId7">
            <a:alphaModFix/>
          </a:blip>
          <a:srcRect l="-1963" r="15089"/>
          <a:stretch/>
        </p:blipFill>
        <p:spPr>
          <a:xfrm rot="8099994" flipH="1">
            <a:off x="7346218" y="-141776"/>
            <a:ext cx="1922174" cy="1377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435145" flipH="1">
            <a:off x="8540794" y="125009"/>
            <a:ext cx="594807" cy="84149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8"/>
          <p:cNvSpPr/>
          <p:nvPr/>
        </p:nvSpPr>
        <p:spPr>
          <a:xfrm>
            <a:off x="1761562" y="1196124"/>
            <a:ext cx="8234085" cy="4060102"/>
          </a:xfrm>
          <a:custGeom>
            <a:avLst/>
            <a:gdLst/>
            <a:ahLst/>
            <a:cxnLst/>
            <a:rect l="l" t="t" r="r" b="b"/>
            <a:pathLst>
              <a:path w="276107" h="140064" extrusionOk="0">
                <a:moveTo>
                  <a:pt x="276107" y="0"/>
                </a:moveTo>
                <a:cubicBezTo>
                  <a:pt x="255220" y="2792"/>
                  <a:pt x="196804" y="-6590"/>
                  <a:pt x="150786" y="16754"/>
                </a:cubicBezTo>
                <a:cubicBezTo>
                  <a:pt x="104768" y="40098"/>
                  <a:pt x="25131" y="119512"/>
                  <a:pt x="0" y="140064"/>
                </a:cubicBezTo>
              </a:path>
            </a:pathLst>
          </a:custGeom>
          <a:noFill/>
          <a:ln w="9525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8"/>
          <p:cNvPicPr preferRelativeResize="0"/>
          <p:nvPr/>
        </p:nvPicPr>
        <p:blipFill rotWithShape="1">
          <a:blip r:embed="rId4">
            <a:alphaModFix/>
          </a:blip>
          <a:srcRect l="-14129" r="14128"/>
          <a:stretch/>
        </p:blipFill>
        <p:spPr>
          <a:xfrm>
            <a:off x="5189946" y="1063588"/>
            <a:ext cx="2682638" cy="28361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8"/>
          <p:cNvGrpSpPr/>
          <p:nvPr/>
        </p:nvGrpSpPr>
        <p:grpSpPr>
          <a:xfrm rot="4333041">
            <a:off x="-929100" y="-991053"/>
            <a:ext cx="1930158" cy="1982105"/>
            <a:chOff x="-409076" y="3612925"/>
            <a:chExt cx="1930202" cy="1982150"/>
          </a:xfrm>
        </p:grpSpPr>
        <p:pic>
          <p:nvPicPr>
            <p:cNvPr id="462" name="Google Shape;462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042300">
              <a:off x="-100147" y="3851240"/>
              <a:ext cx="1312344" cy="1505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554995">
              <a:off x="268450" y="4129173"/>
              <a:ext cx="761046" cy="1009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4" name="Google Shape;464;p8"/>
          <p:cNvSpPr txBox="1">
            <a:spLocks noGrp="1"/>
          </p:cNvSpPr>
          <p:nvPr>
            <p:ph type="title"/>
          </p:nvPr>
        </p:nvSpPr>
        <p:spPr>
          <a:xfrm>
            <a:off x="907325" y="253575"/>
            <a:ext cx="531390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>
                <a:solidFill>
                  <a:schemeClr val="accent3"/>
                </a:solidFill>
              </a:rPr>
              <a:t>Nový sortiment</a:t>
            </a:r>
            <a:r>
              <a:rPr lang="cs-CZ" dirty="0">
                <a:solidFill>
                  <a:schemeClr val="accent3"/>
                </a:solidFill>
              </a:rPr>
              <a:t> </a:t>
            </a:r>
            <a:br>
              <a:rPr lang="cs-CZ" dirty="0">
                <a:solidFill>
                  <a:schemeClr val="accent3"/>
                </a:solidFill>
              </a:rPr>
            </a:br>
            <a:r>
              <a:rPr lang="cs-CZ" dirty="0">
                <a:solidFill>
                  <a:schemeClr val="accent3"/>
                </a:solidFill>
              </a:rPr>
              <a:t>     podzim 2023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65" name="Google Shape;465;p8"/>
          <p:cNvSpPr txBox="1">
            <a:spLocks noGrp="1"/>
          </p:cNvSpPr>
          <p:nvPr>
            <p:ph type="subTitle" idx="1"/>
          </p:nvPr>
        </p:nvSpPr>
        <p:spPr>
          <a:xfrm>
            <a:off x="5486894" y="3875802"/>
            <a:ext cx="28362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b="1" dirty="0">
                <a:solidFill>
                  <a:schemeClr val="tx1"/>
                </a:solidFill>
              </a:rPr>
              <a:t>Okrasné rostliny</a:t>
            </a:r>
            <a:endParaRPr sz="2400" b="1" dirty="0">
              <a:solidFill>
                <a:schemeClr val="tx1"/>
              </a:solidFill>
            </a:endParaRPr>
          </a:p>
        </p:txBody>
      </p:sp>
      <p:grpSp>
        <p:nvGrpSpPr>
          <p:cNvPr id="466" name="Google Shape;466;p8"/>
          <p:cNvGrpSpPr/>
          <p:nvPr/>
        </p:nvGrpSpPr>
        <p:grpSpPr>
          <a:xfrm rot="5918650">
            <a:off x="7726162" y="-1137282"/>
            <a:ext cx="2330120" cy="2617510"/>
            <a:chOff x="7385638" y="-979426"/>
            <a:chExt cx="2330120" cy="2617510"/>
          </a:xfrm>
        </p:grpSpPr>
        <p:pic>
          <p:nvPicPr>
            <p:cNvPr id="467" name="Google Shape;46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0591254" flipH="1">
              <a:off x="8353025" y="606372"/>
              <a:ext cx="761046" cy="100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9740581" flipH="1">
              <a:off x="7633093" y="-746249"/>
              <a:ext cx="1835209" cy="19166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9" name="Google Shape;469;p8"/>
          <p:cNvSpPr txBox="1"/>
          <p:nvPr/>
        </p:nvSpPr>
        <p:spPr>
          <a:xfrm>
            <a:off x="4134426" y="2839115"/>
            <a:ext cx="21453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</a:pPr>
            <a:r>
              <a:rPr lang="cs-CZ" sz="1800" b="1" dirty="0">
                <a:solidFill>
                  <a:schemeClr val="accent3"/>
                </a:solidFill>
                <a:latin typeface="Roboto Serif"/>
                <a:ea typeface="Roboto Serif"/>
                <a:cs typeface="Roboto Serif"/>
                <a:sym typeface="Roboto Serif"/>
              </a:rPr>
              <a:t>      </a:t>
            </a:r>
            <a:r>
              <a:rPr lang="en" sz="1800" b="1" i="0" u="none" strike="noStrike" cap="none" dirty="0">
                <a:solidFill>
                  <a:schemeClr val="accent3"/>
                </a:solidFill>
                <a:latin typeface="Roboto Serif"/>
                <a:ea typeface="Roboto Serif"/>
                <a:cs typeface="Roboto Serif"/>
                <a:sym typeface="Roboto Serif"/>
              </a:rPr>
              <a:t>Bonsaje</a:t>
            </a:r>
            <a:r>
              <a:rPr lang="cs-CZ" sz="1800" b="1" i="0" u="none" strike="noStrike" cap="none" dirty="0">
                <a:solidFill>
                  <a:schemeClr val="accent3"/>
                </a:solidFill>
                <a:latin typeface="Roboto Serif"/>
                <a:ea typeface="Roboto Serif"/>
                <a:cs typeface="Roboto Serif"/>
                <a:sym typeface="Roboto Serif"/>
              </a:rPr>
              <a:t> -</a:t>
            </a:r>
            <a:endParaRPr sz="1800" b="1" i="0" u="none" strike="noStrike" cap="none" dirty="0">
              <a:solidFill>
                <a:schemeClr val="accent3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1143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</a:pPr>
            <a:r>
              <a:rPr lang="cs-CZ" sz="1800" b="1" i="0" u="none" strike="noStrike" cap="none" dirty="0">
                <a:solidFill>
                  <a:schemeClr val="accent3"/>
                </a:solidFill>
                <a:latin typeface="Roboto Serif"/>
                <a:ea typeface="Roboto Serif"/>
                <a:cs typeface="Roboto Serif"/>
                <a:sym typeface="Roboto Serif"/>
              </a:rPr>
              <a:t> </a:t>
            </a:r>
            <a:r>
              <a:rPr lang="en" sz="1800" b="1" i="0" u="none" strike="noStrike" cap="none" dirty="0">
                <a:solidFill>
                  <a:schemeClr val="accent3"/>
                </a:solidFill>
                <a:latin typeface="Roboto Serif"/>
                <a:ea typeface="Roboto Serif"/>
                <a:cs typeface="Roboto Serif"/>
                <a:sym typeface="Roboto Serif"/>
              </a:rPr>
              <a:t>Čajovníky</a:t>
            </a:r>
            <a:r>
              <a:rPr lang="cs-CZ" sz="1800" b="1" i="0" u="none" strike="noStrike" cap="none" dirty="0">
                <a:solidFill>
                  <a:schemeClr val="accent3"/>
                </a:solidFill>
                <a:latin typeface="Roboto Serif"/>
                <a:ea typeface="Roboto Serif"/>
                <a:cs typeface="Roboto Serif"/>
                <a:sym typeface="Roboto Serif"/>
              </a:rPr>
              <a:t> -</a:t>
            </a:r>
            <a:endParaRPr sz="1800" b="1" i="0" u="none" strike="noStrike" cap="none" dirty="0">
              <a:solidFill>
                <a:schemeClr val="accent3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70" name="Google Shape;470;p8"/>
          <p:cNvPicPr preferRelativeResize="0"/>
          <p:nvPr/>
        </p:nvPicPr>
        <p:blipFill rotWithShape="1">
          <a:blip r:embed="rId7">
            <a:alphaModFix/>
          </a:blip>
          <a:srcRect l="7180" t="12150" r="-7178" b="-12150"/>
          <a:stretch/>
        </p:blipFill>
        <p:spPr>
          <a:xfrm rot="8856544">
            <a:off x="-1380435" y="4037659"/>
            <a:ext cx="2210452" cy="1580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69;p8">
            <a:extLst>
              <a:ext uri="{FF2B5EF4-FFF2-40B4-BE49-F238E27FC236}">
                <a16:creationId xmlns:a16="http://schemas.microsoft.com/office/drawing/2014/main" id="{0D816A3C-E790-A343-7015-ADD706B4CD87}"/>
              </a:ext>
            </a:extLst>
          </p:cNvPr>
          <p:cNvSpPr txBox="1"/>
          <p:nvPr/>
        </p:nvSpPr>
        <p:spPr>
          <a:xfrm>
            <a:off x="2953836" y="2188763"/>
            <a:ext cx="2771081" cy="58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 Serif"/>
              <a:buChar char="-"/>
            </a:pPr>
            <a:r>
              <a:rPr lang="cs-CZ" sz="1800" b="1" dirty="0">
                <a:solidFill>
                  <a:srgbClr val="002060"/>
                </a:solidFill>
                <a:latin typeface="Roboto Serif"/>
                <a:ea typeface="Roboto Serif"/>
                <a:cs typeface="Roboto Serif"/>
                <a:sym typeface="Roboto Serif"/>
              </a:rPr>
              <a:t>Modrý</a:t>
            </a:r>
            <a:r>
              <a:rPr lang="cs-CZ" sz="1800" b="1" dirty="0">
                <a:solidFill>
                  <a:schemeClr val="accent3"/>
                </a:solidFill>
                <a:latin typeface="Roboto Serif"/>
                <a:ea typeface="Roboto Serif"/>
                <a:cs typeface="Roboto Serif"/>
                <a:sym typeface="Roboto Serif"/>
              </a:rPr>
              <a:t> </a:t>
            </a:r>
            <a:r>
              <a:rPr lang="cs-CZ" sz="1800" b="1" dirty="0">
                <a:solidFill>
                  <a:srgbClr val="002060"/>
                </a:solidFill>
                <a:latin typeface="Roboto Serif"/>
                <a:ea typeface="Roboto Serif"/>
                <a:cs typeface="Roboto Serif"/>
                <a:sym typeface="Roboto Serif"/>
              </a:rPr>
              <a:t>čaj</a:t>
            </a:r>
          </a:p>
          <a:p>
            <a:pPr marL="1143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</a:pPr>
            <a:endParaRPr sz="1800" b="1" i="0" u="none" strike="noStrike" cap="none" dirty="0">
              <a:solidFill>
                <a:schemeClr val="accent3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5" name="Google Shape;465;p8">
            <a:extLst>
              <a:ext uri="{FF2B5EF4-FFF2-40B4-BE49-F238E27FC236}">
                <a16:creationId xmlns:a16="http://schemas.microsoft.com/office/drawing/2014/main" id="{525309BC-00E6-8CFD-484B-A3C0D2614FD7}"/>
              </a:ext>
            </a:extLst>
          </p:cNvPr>
          <p:cNvSpPr txBox="1">
            <a:spLocks/>
          </p:cNvSpPr>
          <p:nvPr/>
        </p:nvSpPr>
        <p:spPr>
          <a:xfrm>
            <a:off x="1162127" y="3875802"/>
            <a:ext cx="28362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8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None/>
              <a:defRPr sz="14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marL="0" indent="0" algn="ctr"/>
            <a:r>
              <a:rPr lang="cs-CZ" sz="2400" b="1" dirty="0">
                <a:solidFill>
                  <a:schemeClr val="tx1"/>
                </a:solidFill>
              </a:rPr>
              <a:t>MUP čaj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CB8DF29-F464-6EE4-907D-F81BBA9B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20" y="2114454"/>
            <a:ext cx="2577815" cy="214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3725" y="774915"/>
            <a:ext cx="2640463" cy="37505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93" name="Google Shape;49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399" y="774915"/>
            <a:ext cx="2631201" cy="37505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94" name="Google Shape;49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812" y="774915"/>
            <a:ext cx="2657826" cy="37505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95" name="Google Shape;49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075472">
            <a:off x="-846377" y="-796264"/>
            <a:ext cx="1692752" cy="159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696221" flipH="1">
            <a:off x="7686387" y="-1028530"/>
            <a:ext cx="2627851" cy="234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818;p68">
            <a:extLst>
              <a:ext uri="{FF2B5EF4-FFF2-40B4-BE49-F238E27FC236}">
                <a16:creationId xmlns:a16="http://schemas.microsoft.com/office/drawing/2014/main" id="{F3BBE758-9AD8-1C2F-BAC0-28CE7B78DF5E}"/>
              </a:ext>
            </a:extLst>
          </p:cNvPr>
          <p:cNvGrpSpPr/>
          <p:nvPr/>
        </p:nvGrpSpPr>
        <p:grpSpPr>
          <a:xfrm>
            <a:off x="5172748" y="2233840"/>
            <a:ext cx="1779508" cy="1581037"/>
            <a:chOff x="763175" y="2664550"/>
            <a:chExt cx="2367000" cy="2181782"/>
          </a:xfrm>
        </p:grpSpPr>
        <p:pic>
          <p:nvPicPr>
            <p:cNvPr id="26" name="Google Shape;819;p68">
              <a:extLst>
                <a:ext uri="{FF2B5EF4-FFF2-40B4-BE49-F238E27FC236}">
                  <a16:creationId xmlns:a16="http://schemas.microsoft.com/office/drawing/2014/main" id="{787B38CA-3C75-F046-A1EF-42BE70B2CB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-586" r="-586"/>
            <a:stretch/>
          </p:blipFill>
          <p:spPr>
            <a:xfrm>
              <a:off x="763175" y="2664550"/>
              <a:ext cx="2367000" cy="1814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820;p68">
              <a:extLst>
                <a:ext uri="{FF2B5EF4-FFF2-40B4-BE49-F238E27FC236}">
                  <a16:creationId xmlns:a16="http://schemas.microsoft.com/office/drawing/2014/main" id="{89BE2F03-25C7-86E9-4261-9F922EC0908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304285">
              <a:off x="1818168" y="3440287"/>
              <a:ext cx="867436" cy="12913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940;p73">
            <a:extLst>
              <a:ext uri="{FF2B5EF4-FFF2-40B4-BE49-F238E27FC236}">
                <a16:creationId xmlns:a16="http://schemas.microsoft.com/office/drawing/2014/main" id="{D6978184-8F5F-E210-FC1F-F356989A8B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862751">
            <a:off x="3209906" y="-697222"/>
            <a:ext cx="927875" cy="1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40;p73">
            <a:extLst>
              <a:ext uri="{FF2B5EF4-FFF2-40B4-BE49-F238E27FC236}">
                <a16:creationId xmlns:a16="http://schemas.microsoft.com/office/drawing/2014/main" id="{946E50FB-658F-C961-72CC-AD22E85EE9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578856">
            <a:off x="4108062" y="-628847"/>
            <a:ext cx="927875" cy="1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40;p73">
            <a:extLst>
              <a:ext uri="{FF2B5EF4-FFF2-40B4-BE49-F238E27FC236}">
                <a16:creationId xmlns:a16="http://schemas.microsoft.com/office/drawing/2014/main" id="{393D154E-04EF-8930-855A-12E80687DDF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499759">
            <a:off x="187698" y="-675487"/>
            <a:ext cx="927875" cy="1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40;p73">
            <a:extLst>
              <a:ext uri="{FF2B5EF4-FFF2-40B4-BE49-F238E27FC236}">
                <a16:creationId xmlns:a16="http://schemas.microsoft.com/office/drawing/2014/main" id="{CE760695-E93E-DED7-53B9-B24BB671F5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596357">
            <a:off x="8660063" y="4466322"/>
            <a:ext cx="927875" cy="1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0;p73">
            <a:extLst>
              <a:ext uri="{FF2B5EF4-FFF2-40B4-BE49-F238E27FC236}">
                <a16:creationId xmlns:a16="http://schemas.microsoft.com/office/drawing/2014/main" id="{392495B4-B3C4-BA0A-6FD1-5858533294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09833">
            <a:off x="3297968" y="1877176"/>
            <a:ext cx="611031" cy="94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4E946E-EF78-901F-E284-63FC0406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3" y="3105433"/>
            <a:ext cx="2329564" cy="164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2AB38A-3EFC-23A4-1B85-F10E10058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34" y="3131229"/>
            <a:ext cx="2577815" cy="214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9BB309-409E-1555-1295-BA1930D1C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730" y="337218"/>
            <a:ext cx="3164645" cy="4503755"/>
          </a:xfrm>
          <a:prstGeom prst="rect">
            <a:avLst/>
          </a:prstGeom>
        </p:spPr>
      </p:pic>
      <p:sp>
        <p:nvSpPr>
          <p:cNvPr id="8" name="Google Shape;501;g29235ccfb15_0_0">
            <a:extLst>
              <a:ext uri="{FF2B5EF4-FFF2-40B4-BE49-F238E27FC236}">
                <a16:creationId xmlns:a16="http://schemas.microsoft.com/office/drawing/2014/main" id="{78CA263B-617C-136D-1C66-A286CC13F559}"/>
              </a:ext>
            </a:extLst>
          </p:cNvPr>
          <p:cNvSpPr txBox="1"/>
          <p:nvPr/>
        </p:nvSpPr>
        <p:spPr>
          <a:xfrm>
            <a:off x="578627" y="427413"/>
            <a:ext cx="6404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cs-CZ" sz="4000" b="1" dirty="0">
                <a:solidFill>
                  <a:srgbClr val="002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SPECIÁLNÍ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cs-CZ" sz="4000" b="1" dirty="0">
                <a:solidFill>
                  <a:srgbClr val="002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VÁNOČNÍ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cs-CZ" sz="4000" b="1" dirty="0">
                <a:solidFill>
                  <a:srgbClr val="002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NABÍDKA</a:t>
            </a:r>
            <a:endParaRPr sz="4000" b="1" i="0" u="none" strike="noStrike" cap="none" dirty="0">
              <a:solidFill>
                <a:srgbClr val="0020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" name="Google Shape;939;p73">
            <a:extLst>
              <a:ext uri="{FF2B5EF4-FFF2-40B4-BE49-F238E27FC236}">
                <a16:creationId xmlns:a16="http://schemas.microsoft.com/office/drawing/2014/main" id="{21EDAB36-9F37-4495-89D8-48E6EF4F216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536168" flipH="1">
            <a:off x="8342852" y="4347186"/>
            <a:ext cx="1368899" cy="987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578;p12">
            <a:extLst>
              <a:ext uri="{FF2B5EF4-FFF2-40B4-BE49-F238E27FC236}">
                <a16:creationId xmlns:a16="http://schemas.microsoft.com/office/drawing/2014/main" id="{297F376C-6F73-D28F-8080-2D47A46FB026}"/>
              </a:ext>
            </a:extLst>
          </p:cNvPr>
          <p:cNvCxnSpPr>
            <a:cxnSpLocks/>
          </p:cNvCxnSpPr>
          <p:nvPr/>
        </p:nvCxnSpPr>
        <p:spPr>
          <a:xfrm>
            <a:off x="689617" y="2444304"/>
            <a:ext cx="2532048" cy="0"/>
          </a:xfrm>
          <a:prstGeom prst="straightConnector1">
            <a:avLst/>
          </a:prstGeom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Google Shape;939;p73">
            <a:extLst>
              <a:ext uri="{FF2B5EF4-FFF2-40B4-BE49-F238E27FC236}">
                <a16:creationId xmlns:a16="http://schemas.microsoft.com/office/drawing/2014/main" id="{81982CB2-8998-DC76-64B5-FE9C6D21AEF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074492" flipH="1">
            <a:off x="-335345" y="-468381"/>
            <a:ext cx="1368899" cy="9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39;p73">
            <a:extLst>
              <a:ext uri="{FF2B5EF4-FFF2-40B4-BE49-F238E27FC236}">
                <a16:creationId xmlns:a16="http://schemas.microsoft.com/office/drawing/2014/main" id="{7D85B104-0434-55C0-3C10-C546F6ADD1B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0279801" flipH="1">
            <a:off x="-586004" y="4571524"/>
            <a:ext cx="1368899" cy="9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40;p73">
            <a:extLst>
              <a:ext uri="{FF2B5EF4-FFF2-40B4-BE49-F238E27FC236}">
                <a16:creationId xmlns:a16="http://schemas.microsoft.com/office/drawing/2014/main" id="{216FA26B-2869-B927-2647-12F75349596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679" y="4403668"/>
            <a:ext cx="927875" cy="1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40;p73">
            <a:extLst>
              <a:ext uri="{FF2B5EF4-FFF2-40B4-BE49-F238E27FC236}">
                <a16:creationId xmlns:a16="http://schemas.microsoft.com/office/drawing/2014/main" id="{BD9DB30A-5337-C88F-26F1-74CF46EF150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862751">
            <a:off x="8611872" y="-835448"/>
            <a:ext cx="927875" cy="1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39;p73">
            <a:extLst>
              <a:ext uri="{FF2B5EF4-FFF2-40B4-BE49-F238E27FC236}">
                <a16:creationId xmlns:a16="http://schemas.microsoft.com/office/drawing/2014/main" id="{61233108-4D76-459D-5B22-6EDB5D0DCB5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677590" flipH="1">
            <a:off x="8258030" y="-554047"/>
            <a:ext cx="1368899" cy="9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58C6D65-EC4F-B6DC-4445-6D692C857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468508"/>
            <a:ext cx="9144000" cy="17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450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t's Tea Party Time! by Slidesgo">
  <a:themeElements>
    <a:clrScheme name="Simple Light">
      <a:dk1>
        <a:srgbClr val="3D393A"/>
      </a:dk1>
      <a:lt1>
        <a:srgbClr val="F3EEE8"/>
      </a:lt1>
      <a:dk2>
        <a:srgbClr val="A24761"/>
      </a:dk2>
      <a:lt2>
        <a:srgbClr val="F7E2DD"/>
      </a:lt2>
      <a:accent1>
        <a:srgbClr val="F1B390"/>
      </a:accent1>
      <a:accent2>
        <a:srgbClr val="B9C1A8"/>
      </a:accent2>
      <a:accent3>
        <a:srgbClr val="607342"/>
      </a:accent3>
      <a:accent4>
        <a:srgbClr val="D38B9E"/>
      </a:accent4>
      <a:accent5>
        <a:srgbClr val="FFE3A9"/>
      </a:accent5>
      <a:accent6>
        <a:srgbClr val="9A796E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202</Words>
  <Application>Microsoft Office PowerPoint</Application>
  <PresentationFormat>Předvádění na obrazovce (16:9)</PresentationFormat>
  <Paragraphs>88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7" baseType="lpstr">
      <vt:lpstr>Bebas Neue</vt:lpstr>
      <vt:lpstr>Golos Text SemiBold</vt:lpstr>
      <vt:lpstr>Golos Text</vt:lpstr>
      <vt:lpstr>Playfair Display</vt:lpstr>
      <vt:lpstr>Archivo</vt:lpstr>
      <vt:lpstr>Playfair Display SemiBold</vt:lpstr>
      <vt:lpstr>Roboto Serif</vt:lpstr>
      <vt:lpstr>Playfair Display Medium</vt:lpstr>
      <vt:lpstr>Abril Fatface</vt:lpstr>
      <vt:lpstr>Charis SIL</vt:lpstr>
      <vt:lpstr>Avenir</vt:lpstr>
      <vt:lpstr>Arial</vt:lpstr>
      <vt:lpstr>Nunito Light</vt:lpstr>
      <vt:lpstr>Anaheim</vt:lpstr>
      <vt:lpstr>It's Tea Party Time! by Slidesgo</vt:lpstr>
      <vt:lpstr>Čajovna V SADĚ</vt:lpstr>
      <vt:lpstr>Prodej a výroba čajů a čajových výrobků</vt:lpstr>
      <vt:lpstr>Vize budoucnosti</vt:lpstr>
      <vt:lpstr>Distribuce</vt:lpstr>
      <vt:lpstr>Základní sortiment</vt:lpstr>
      <vt:lpstr>Exkluzivní sortiment</vt:lpstr>
      <vt:lpstr>Nový sortiment       podzim 2023</vt:lpstr>
      <vt:lpstr>Prezentace aplikace PowerPoint</vt:lpstr>
      <vt:lpstr>Prezentace aplikace PowerPoint</vt:lpstr>
      <vt:lpstr>Prezentace aplikace PowerPoint</vt:lpstr>
      <vt:lpstr>Kontakt</vt:lpstr>
      <vt:lpstr>Čajovna V SADĚ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Čajovna V SADĚ</dc:title>
  <dc:creator>Ondřej Melcr</dc:creator>
  <cp:lastModifiedBy>Anna Mejstříková</cp:lastModifiedBy>
  <cp:revision>11</cp:revision>
  <dcterms:modified xsi:type="dcterms:W3CDTF">2023-11-12T20:51:52Z</dcterms:modified>
</cp:coreProperties>
</file>