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9" r:id="rId11"/>
    <p:sldId id="270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1A1A"/>
    <a:srgbClr val="D3360B"/>
    <a:srgbClr val="94370E"/>
    <a:srgbClr val="812B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0" autoAdjust="0"/>
    <p:restoredTop sz="96279" autoAdjust="0"/>
  </p:normalViewPr>
  <p:slideViewPr>
    <p:cSldViewPr snapToGrid="0">
      <p:cViewPr varScale="1">
        <p:scale>
          <a:sx n="106" d="100"/>
          <a:sy n="106" d="100"/>
        </p:scale>
        <p:origin x="132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61045-FB60-4868-BCB6-5CE9B02E9B2E}" type="datetimeFigureOut">
              <a:rPr lang="cs-CZ" smtClean="0"/>
              <a:t>9.11.2023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AFA60-2048-409C-BE71-9A0ED979EB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7098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61045-FB60-4868-BCB6-5CE9B02E9B2E}" type="datetimeFigureOut">
              <a:rPr lang="cs-CZ" smtClean="0"/>
              <a:t>9.11.2023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AFA60-2048-409C-BE71-9A0ED979EB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7993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61045-FB60-4868-BCB6-5CE9B02E9B2E}" type="datetimeFigureOut">
              <a:rPr lang="cs-CZ" smtClean="0"/>
              <a:t>9.11.2023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AFA60-2048-409C-BE71-9A0ED979EB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7439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61045-FB60-4868-BCB6-5CE9B02E9B2E}" type="datetimeFigureOut">
              <a:rPr lang="cs-CZ" smtClean="0"/>
              <a:t>9.11.2023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AFA60-2048-409C-BE71-9A0ED979EB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8896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61045-FB60-4868-BCB6-5CE9B02E9B2E}" type="datetimeFigureOut">
              <a:rPr lang="cs-CZ" smtClean="0"/>
              <a:t>9.11.2023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AFA60-2048-409C-BE71-9A0ED979EB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4487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61045-FB60-4868-BCB6-5CE9B02E9B2E}" type="datetimeFigureOut">
              <a:rPr lang="cs-CZ" smtClean="0"/>
              <a:t>9.11.2023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AFA60-2048-409C-BE71-9A0ED979EB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6483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61045-FB60-4868-BCB6-5CE9B02E9B2E}" type="datetimeFigureOut">
              <a:rPr lang="cs-CZ" smtClean="0"/>
              <a:t>9.11.2023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AFA60-2048-409C-BE71-9A0ED979EB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8690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61045-FB60-4868-BCB6-5CE9B02E9B2E}" type="datetimeFigureOut">
              <a:rPr lang="cs-CZ" smtClean="0"/>
              <a:t>9.11.2023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AFA60-2048-409C-BE71-9A0ED979EB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4657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61045-FB60-4868-BCB6-5CE9B02E9B2E}" type="datetimeFigureOut">
              <a:rPr lang="cs-CZ" smtClean="0"/>
              <a:t>9.11.2023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AFA60-2048-409C-BE71-9A0ED979EB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6223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61045-FB60-4868-BCB6-5CE9B02E9B2E}" type="datetimeFigureOut">
              <a:rPr lang="cs-CZ" smtClean="0"/>
              <a:t>9.11.2023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AFA60-2048-409C-BE71-9A0ED979EB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0315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61045-FB60-4868-BCB6-5CE9B02E9B2E}" type="datetimeFigureOut">
              <a:rPr lang="cs-CZ" smtClean="0"/>
              <a:t>9.11.2023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AFA60-2048-409C-BE71-9A0ED979EB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3347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61045-FB60-4868-BCB6-5CE9B02E9B2E}" type="datetimeFigureOut">
              <a:rPr lang="cs-CZ" smtClean="0"/>
              <a:t>9.11.2023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AFA60-2048-409C-BE71-9A0ED979EB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3076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5400" b="1" dirty="0" smtClean="0"/>
              <a:t>CK COLUMBUS &amp; WINGS, s. r. o.</a:t>
            </a:r>
            <a:endParaRPr lang="cs-CZ" sz="5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Fiktivní firma OAG</a:t>
            </a:r>
          </a:p>
          <a:p>
            <a:endParaRPr lang="cs-CZ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</a:endParaRPr>
          </a:p>
          <a:p>
            <a:endParaRPr lang="cs-CZ" dirty="0" smtClean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</a:endParaRPr>
          </a:p>
          <a:p>
            <a:endParaRPr lang="cs-CZ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</a:endParaRPr>
          </a:p>
          <a:p>
            <a:endParaRPr lang="cs-CZ" dirty="0" smtClean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</a:endParaRPr>
          </a:p>
          <a:p>
            <a:endParaRPr lang="cs-CZ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</a:endParaRPr>
          </a:p>
          <a:p>
            <a:endParaRPr lang="cs-CZ" dirty="0" smtClean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</a:endParaRPr>
          </a:p>
          <a:p>
            <a:endParaRPr lang="cs-CZ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</a:endParaRPr>
          </a:p>
          <a:p>
            <a:endParaRPr lang="cs-CZ" dirty="0" smtClean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</a:endParaRPr>
          </a:p>
          <a:p>
            <a:endParaRPr lang="cs-CZ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</a:endParaRPr>
          </a:p>
          <a:p>
            <a:endParaRPr lang="cs-CZ" dirty="0" smtClean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</a:endParaRPr>
          </a:p>
          <a:p>
            <a:endParaRPr lang="cs-CZ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</a:endParaRPr>
          </a:p>
          <a:p>
            <a:endParaRPr lang="cs-CZ" dirty="0" smtClean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</a:endParaRPr>
          </a:p>
          <a:p>
            <a:endParaRPr lang="cs-CZ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</a:endParaRPr>
          </a:p>
          <a:p>
            <a:endParaRPr lang="cs-CZ" dirty="0" smtClean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</a:endParaRPr>
          </a:p>
          <a:p>
            <a:endParaRPr lang="cs-CZ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</a:endParaRPr>
          </a:p>
          <a:p>
            <a:endParaRPr lang="cs-CZ" dirty="0" smtClean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</a:endParaRPr>
          </a:p>
          <a:p>
            <a:endParaRPr lang="cs-CZ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</a:endParaRPr>
          </a:p>
          <a:p>
            <a:endParaRPr lang="cs-CZ" dirty="0" smtClean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</a:endParaRPr>
          </a:p>
          <a:p>
            <a:endParaRPr lang="cs-CZ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</a:endParaRPr>
          </a:p>
          <a:p>
            <a:endParaRPr lang="cs-CZ" dirty="0" smtClean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</a:endParaRPr>
          </a:p>
          <a:p>
            <a:endParaRPr lang="cs-CZ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</a:endParaRPr>
          </a:p>
          <a:p>
            <a:endParaRPr lang="cs-CZ" dirty="0" smtClean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</a:endParaRPr>
          </a:p>
          <a:p>
            <a:endParaRPr lang="cs-CZ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</a:endParaRPr>
          </a:p>
          <a:p>
            <a:endParaRPr lang="cs-CZ" dirty="0" smtClean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</a:endParaRPr>
          </a:p>
          <a:p>
            <a:endParaRPr lang="cs-CZ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</a:endParaRPr>
          </a:p>
          <a:p>
            <a:r>
              <a:rPr lang="cs-CZ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Bubeneč</a:t>
            </a:r>
          </a:p>
          <a:p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Obchodní akademie a Gymnázium Bubeneč </a:t>
            </a:r>
          </a:p>
          <a:p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Krupkovo náměstí 4, Praha 6</a:t>
            </a:r>
            <a:endParaRPr lang="cs-CZ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58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4300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100138"/>
            <a:ext cx="5181600" cy="5257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/>
              <a:t> </a:t>
            </a:r>
            <a:r>
              <a:rPr lang="cs-CZ" sz="2400" b="1" i="1" dirty="0" err="1" smtClean="0">
                <a:latin typeface="Berlin Sans FB Demi" panose="020E0802020502020306" pitchFamily="34" charset="0"/>
              </a:rPr>
              <a:t>Matagarup</a:t>
            </a:r>
            <a:r>
              <a:rPr lang="cs-CZ" sz="2400" b="1" i="1" dirty="0" smtClean="0">
                <a:latin typeface="Berlin Sans FB Demi" panose="020E0802020502020306" pitchFamily="34" charset="0"/>
              </a:rPr>
              <a:t> </a:t>
            </a:r>
            <a:r>
              <a:rPr lang="cs-CZ" sz="2400" b="1" i="1" dirty="0" err="1">
                <a:latin typeface="Berlin Sans FB Demi" panose="020E0802020502020306" pitchFamily="34" charset="0"/>
              </a:rPr>
              <a:t>Zip+Climb</a:t>
            </a:r>
            <a:r>
              <a:rPr lang="cs-CZ" sz="2400" b="1" i="1" dirty="0">
                <a:latin typeface="Berlin Sans FB Demi" panose="020E0802020502020306" pitchFamily="34" charset="0"/>
              </a:rPr>
              <a:t> | </a:t>
            </a:r>
            <a:r>
              <a:rPr lang="cs-CZ" sz="2400" b="1" i="1" dirty="0" smtClean="0">
                <a:latin typeface="Berlin Sans FB Demi" panose="020E0802020502020306" pitchFamily="34" charset="0"/>
              </a:rPr>
              <a:t>Perth</a:t>
            </a:r>
          </a:p>
          <a:p>
            <a:r>
              <a:rPr lang="cs-CZ" sz="2400" dirty="0" smtClean="0"/>
              <a:t>Úžasné </a:t>
            </a:r>
            <a:r>
              <a:rPr lang="cs-CZ" sz="2400" dirty="0"/>
              <a:t>výhledy na </a:t>
            </a:r>
            <a:r>
              <a:rPr lang="cs-CZ" sz="2400" dirty="0" err="1"/>
              <a:t>Greater</a:t>
            </a:r>
            <a:r>
              <a:rPr lang="cs-CZ" sz="2400" dirty="0"/>
              <a:t> Perth a </a:t>
            </a:r>
            <a:r>
              <a:rPr lang="cs-CZ" sz="2400" dirty="0" err="1"/>
              <a:t>Swan</a:t>
            </a:r>
            <a:r>
              <a:rPr lang="cs-CZ" sz="2400" dirty="0"/>
              <a:t> River</a:t>
            </a:r>
          </a:p>
          <a:p>
            <a:pPr lvl="0"/>
            <a:r>
              <a:rPr lang="cs-CZ" sz="2400" dirty="0" smtClean="0"/>
              <a:t>Budete </a:t>
            </a:r>
            <a:r>
              <a:rPr lang="cs-CZ" sz="2400" dirty="0"/>
              <a:t>muset vylézt, přelézt a sklouznout přes mostní trámy, abyste se dostali k výhledu </a:t>
            </a:r>
            <a:r>
              <a:rPr lang="cs-CZ" sz="2400" dirty="0" smtClean="0"/>
              <a:t>–2 </a:t>
            </a:r>
            <a:r>
              <a:rPr lang="cs-CZ" sz="2400" dirty="0"/>
              <a:t>hodiny adrenalinového zážitku</a:t>
            </a:r>
          </a:p>
          <a:p>
            <a:r>
              <a:rPr lang="cs-CZ" sz="2400" dirty="0"/>
              <a:t>70 metrů vysoká paluba </a:t>
            </a:r>
            <a:r>
              <a:rPr lang="cs-CZ" sz="2400" dirty="0" err="1"/>
              <a:t>SkyView</a:t>
            </a:r>
            <a:r>
              <a:rPr lang="cs-CZ" sz="2400" dirty="0"/>
              <a:t> (plně uzavřená se skleněnou podlahou</a:t>
            </a:r>
            <a:r>
              <a:rPr lang="cs-CZ" sz="2400" dirty="0" smtClean="0"/>
              <a:t>) +</a:t>
            </a:r>
            <a:r>
              <a:rPr lang="cs-CZ" dirty="0" smtClean="0"/>
              <a:t> </a:t>
            </a:r>
            <a:r>
              <a:rPr lang="cs-CZ" sz="2400" dirty="0"/>
              <a:t>400 metrů dlouhá jízda na </a:t>
            </a:r>
            <a:r>
              <a:rPr lang="cs-CZ" sz="2400" dirty="0" err="1"/>
              <a:t>zipline</a:t>
            </a:r>
            <a:endParaRPr lang="cs-CZ" sz="2400" dirty="0"/>
          </a:p>
          <a:p>
            <a:pPr lvl="0"/>
            <a:endParaRPr lang="cs-CZ" sz="2400" dirty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571625"/>
            <a:ext cx="5181600" cy="4786312"/>
          </a:xfrm>
        </p:spPr>
        <p:txBody>
          <a:bodyPr>
            <a:normAutofit/>
          </a:bodyPr>
          <a:lstStyle/>
          <a:p>
            <a:r>
              <a:rPr lang="cs-CZ" sz="2400" dirty="0" smtClean="0"/>
              <a:t>Kontinent</a:t>
            </a:r>
            <a:r>
              <a:rPr lang="cs-CZ" sz="2400" dirty="0"/>
              <a:t>: Austrálie</a:t>
            </a:r>
          </a:p>
          <a:p>
            <a:r>
              <a:rPr lang="cs-CZ" sz="2400" dirty="0" smtClean="0"/>
              <a:t>Cena</a:t>
            </a:r>
            <a:r>
              <a:rPr lang="cs-CZ" sz="2400" dirty="0"/>
              <a:t>: soumrak/noc 185 $ </a:t>
            </a:r>
            <a:r>
              <a:rPr lang="cs-CZ" sz="2400" dirty="0" smtClean="0"/>
              <a:t>(</a:t>
            </a:r>
            <a:r>
              <a:rPr lang="cs-CZ" sz="2400" dirty="0"/>
              <a:t>4 231 Kč/osoba)</a:t>
            </a:r>
          </a:p>
          <a:p>
            <a:r>
              <a:rPr lang="cs-CZ" sz="2400" dirty="0" smtClean="0"/>
              <a:t>Délka </a:t>
            </a:r>
            <a:r>
              <a:rPr lang="cs-CZ" sz="2400" dirty="0"/>
              <a:t>zájezdu: 1 den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8" name="Obrázek 7" descr="ZIP+CLIMB: Jděte nahoru a po skleněné podlaze Sky View plošiny, pak se připněte na 400m zipline (2 hodiny)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495675"/>
            <a:ext cx="5759450" cy="3362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251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-214313"/>
            <a:ext cx="10515600" cy="214314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971549"/>
            <a:ext cx="5181600" cy="52054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i="1" dirty="0" smtClean="0">
                <a:latin typeface="Berlin Sans FB Demi" panose="020E0802020502020306" pitchFamily="34" charset="0"/>
              </a:rPr>
              <a:t>Aljaška, USA</a:t>
            </a:r>
          </a:p>
          <a:p>
            <a:r>
              <a:rPr lang="cs-CZ" sz="2400" dirty="0"/>
              <a:t>Dvoutýdenní program plný nezapomenutelných zážitků a poznání Aljašky, tak jak jí neznáte. Na všech naplánovaných akcí vás budou doprovázet zkušení průvodci, na které se budete moct obrátit s jakýmkoliv problémem po celou dobu pobytu.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3934207"/>
            <a:ext cx="5181600" cy="2242755"/>
          </a:xfrm>
        </p:spPr>
        <p:txBody>
          <a:bodyPr/>
          <a:lstStyle/>
          <a:p>
            <a:r>
              <a:rPr lang="cs-CZ" sz="2400" dirty="0"/>
              <a:t>Cena pobytu: od 250 000 Kč</a:t>
            </a:r>
          </a:p>
          <a:p>
            <a:pPr>
              <a:buFontTx/>
              <a:buChar char="-"/>
            </a:pPr>
            <a:r>
              <a:rPr lang="cs-CZ" sz="2400" dirty="0" smtClean="0"/>
              <a:t>Cena </a:t>
            </a:r>
            <a:r>
              <a:rPr lang="cs-CZ" sz="2400" dirty="0"/>
              <a:t>nezahrnuje stravu a poplatek za odbavené </a:t>
            </a:r>
            <a:r>
              <a:rPr lang="cs-CZ" sz="2400" dirty="0" smtClean="0"/>
              <a:t>zavazadlo</a:t>
            </a:r>
          </a:p>
          <a:p>
            <a:r>
              <a:rPr lang="cs-CZ" sz="2400" dirty="0" smtClean="0"/>
              <a:t>Zájezd zahrnuje: rafting, čtyřkolky, výprava na ledovec a mnoho dalších</a:t>
            </a:r>
            <a:endParaRPr lang="cs-CZ" sz="2400" dirty="0"/>
          </a:p>
          <a:p>
            <a:endParaRPr lang="cs-CZ" dirty="0"/>
          </a:p>
        </p:txBody>
      </p:sp>
      <p:pic>
        <p:nvPicPr>
          <p:cNvPr id="4098" name="Picture 2" descr="Aljaška v červnu a září v akci z Berlína. Letenky od 11 997 Kč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34207"/>
            <a:ext cx="4176713" cy="239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Zdolejte svůj ledovec aneb TOP 10 pro ledovcovou pěší turistiku | Blog  Invia.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810" y="478028"/>
            <a:ext cx="4289989" cy="276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752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Výhody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Přinášíme spoustu slev a výhod nejen při koupi našich zájezdů, ale i při pojištění </a:t>
            </a:r>
          </a:p>
          <a:p>
            <a:r>
              <a:rPr lang="cs-CZ" dirty="0" smtClean="0"/>
              <a:t>Co se týče slev, které Vám můžeme poskytnou: 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r>
              <a:rPr lang="cs-CZ" sz="2100" b="1" dirty="0" smtClean="0"/>
              <a:t>Včasný nákup</a:t>
            </a:r>
          </a:p>
          <a:p>
            <a:pPr lvl="2"/>
            <a:r>
              <a:rPr lang="cs-CZ" sz="1700" dirty="0" smtClean="0"/>
              <a:t>Sleva až 35% pro klienty za včasný nákup zájezdu do 1. 4. 2024</a:t>
            </a:r>
          </a:p>
          <a:p>
            <a:pPr lvl="1"/>
            <a:r>
              <a:rPr lang="cs-CZ" sz="2100" b="1" dirty="0" smtClean="0"/>
              <a:t>Kvíz</a:t>
            </a:r>
          </a:p>
          <a:p>
            <a:pPr lvl="2"/>
            <a:r>
              <a:rPr lang="cs-CZ" sz="1700" dirty="0" smtClean="0"/>
              <a:t>Po uhádnutí alespoň 5 správných odpovědí získáte exkluzivní slevu na zájezd dle vašeho       výběru</a:t>
            </a:r>
          </a:p>
          <a:p>
            <a:pPr lvl="1"/>
            <a:r>
              <a:rPr lang="cs-CZ" sz="2100" b="1" dirty="0" smtClean="0"/>
              <a:t>Skupiny</a:t>
            </a:r>
          </a:p>
          <a:p>
            <a:pPr lvl="2"/>
            <a:r>
              <a:rPr lang="cs-CZ" sz="1700" dirty="0" smtClean="0"/>
              <a:t>Skupinám poskytneme slevu a kolektivům připravíme zájezd „na míru“. Bližší </a:t>
            </a:r>
            <a:r>
              <a:rPr lang="cs-CZ" sz="1700" dirty="0" err="1" smtClean="0"/>
              <a:t>info</a:t>
            </a:r>
            <a:r>
              <a:rPr lang="cs-CZ" sz="1700" dirty="0" smtClean="0"/>
              <a:t> v CK</a:t>
            </a:r>
          </a:p>
          <a:p>
            <a:endParaRPr lang="cs-CZ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1" r="25532"/>
          <a:stretch/>
        </p:blipFill>
        <p:spPr bwMode="auto">
          <a:xfrm>
            <a:off x="2571425" y="3175923"/>
            <a:ext cx="3679702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929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Pojištění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dirty="0" smtClean="0"/>
              <a:t>Máme hned několik kategorií: </a:t>
            </a:r>
          </a:p>
          <a:p>
            <a:pPr lvl="2"/>
            <a:r>
              <a:rPr lang="cs-CZ" i="1" dirty="0" smtClean="0"/>
              <a:t>Basic</a:t>
            </a:r>
          </a:p>
          <a:p>
            <a:pPr lvl="2"/>
            <a:r>
              <a:rPr lang="cs-CZ" i="1" dirty="0" smtClean="0"/>
              <a:t>Standart</a:t>
            </a:r>
          </a:p>
          <a:p>
            <a:pPr lvl="2"/>
            <a:r>
              <a:rPr lang="cs-CZ" i="1" dirty="0" err="1" smtClean="0"/>
              <a:t>Comfort</a:t>
            </a:r>
            <a:endParaRPr lang="cs-CZ" i="1" dirty="0" smtClean="0"/>
          </a:p>
          <a:p>
            <a:pPr lvl="2"/>
            <a:r>
              <a:rPr lang="cs-CZ" i="1" dirty="0" err="1" smtClean="0"/>
              <a:t>Comfort</a:t>
            </a:r>
            <a:r>
              <a:rPr lang="cs-CZ" i="1" dirty="0" smtClean="0"/>
              <a:t>+</a:t>
            </a:r>
          </a:p>
          <a:p>
            <a:endParaRPr lang="cs-CZ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046" y="2087169"/>
            <a:ext cx="5866631" cy="4397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437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3" b="6899"/>
          <a:stretch/>
        </p:blipFill>
        <p:spPr bwMode="auto">
          <a:xfrm>
            <a:off x="0" y="1186004"/>
            <a:ext cx="9125161" cy="5671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r>
              <a:rPr lang="en-US" dirty="0" smtClean="0"/>
              <a:t>CK Columbus &amp; Wings, s. r. o.</a:t>
            </a:r>
          </a:p>
          <a:p>
            <a:r>
              <a:rPr lang="en-US" dirty="0" err="1" smtClean="0"/>
              <a:t>Telefon</a:t>
            </a:r>
            <a:r>
              <a:rPr lang="en-US" dirty="0" smtClean="0"/>
              <a:t>:</a:t>
            </a:r>
            <a:r>
              <a:rPr lang="cs-CZ" dirty="0" smtClean="0"/>
              <a:t> </a:t>
            </a:r>
            <a:r>
              <a:rPr lang="en-US" dirty="0" smtClean="0"/>
              <a:t>224 313 860</a:t>
            </a:r>
          </a:p>
          <a:p>
            <a:r>
              <a:rPr lang="en-US" dirty="0" smtClean="0"/>
              <a:t>E-mail:</a:t>
            </a:r>
            <a:r>
              <a:rPr lang="cs-CZ" dirty="0" smtClean="0"/>
              <a:t> </a:t>
            </a:r>
            <a:r>
              <a:rPr lang="en-US" dirty="0" smtClean="0"/>
              <a:t>ckcolumbus@seznam.cz</a:t>
            </a:r>
          </a:p>
          <a:p>
            <a:r>
              <a:rPr lang="en-US" dirty="0" smtClean="0"/>
              <a:t>Web:</a:t>
            </a:r>
            <a:r>
              <a:rPr lang="cs-CZ" dirty="0" smtClean="0"/>
              <a:t> </a:t>
            </a:r>
            <a:r>
              <a:rPr lang="en-US" dirty="0" smtClean="0"/>
              <a:t>Ckcolumbuswings.wixsite.com/</a:t>
            </a:r>
            <a:r>
              <a:rPr lang="en-US" dirty="0" err="1" smtClean="0"/>
              <a:t>oakrupkovo</a:t>
            </a:r>
            <a:endParaRPr lang="en-US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30" name="Picture 6" descr="OA Bubeneč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5649" y="5034037"/>
            <a:ext cx="2291306" cy="1631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15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O nás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Jsme fiktivní cestovní kancelář se zaměřením na cestovní ruch </a:t>
            </a:r>
          </a:p>
          <a:p>
            <a:r>
              <a:rPr lang="cs-CZ" dirty="0" smtClean="0"/>
              <a:t>Chceme co nejlépe reprezentovat naši školu pomocí naší tvorby </a:t>
            </a:r>
          </a:p>
          <a:p>
            <a:r>
              <a:rPr lang="cs-CZ" dirty="0" smtClean="0"/>
              <a:t>Naše firma funguje od roku 1995 </a:t>
            </a:r>
          </a:p>
          <a:p>
            <a:r>
              <a:rPr lang="cs-CZ" dirty="0" smtClean="0"/>
              <a:t>Momentálně má naše firma 11 společníků </a:t>
            </a:r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38" y="2979738"/>
            <a:ext cx="3586162" cy="3586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24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Efektivně se zapojujeme do akcí, a to i v zahraničí </a:t>
            </a:r>
          </a:p>
          <a:p>
            <a:r>
              <a:rPr lang="cs-CZ" dirty="0" smtClean="0"/>
              <a:t>Náš tým je rozdělen co pozic, které si volíme samy, tak aby to všem vyhovovalo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41250">
            <a:off x="121834" y="2155703"/>
            <a:ext cx="6703277" cy="5594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473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Záměr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Fiktivní cestovní kancelář se zaměřením na cestovní ruch </a:t>
            </a:r>
          </a:p>
          <a:p>
            <a:pPr lvl="0"/>
            <a:r>
              <a:rPr lang="cs-CZ" dirty="0" smtClean="0"/>
              <a:t>S námi se podíváte po celém světě </a:t>
            </a:r>
          </a:p>
          <a:p>
            <a:pPr marL="0" indent="0">
              <a:buNone/>
            </a:pPr>
            <a:endParaRPr lang="cs-CZ" dirty="0" smtClean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cs-CZ" dirty="0" smtClean="0"/>
              <a:t>Dovolenou vnímá většina lidí jen jako tu část roku, kdy mají volno. </a:t>
            </a:r>
          </a:p>
          <a:p>
            <a:pPr lvl="0"/>
            <a:r>
              <a:rPr lang="cs-CZ" dirty="0" smtClean="0"/>
              <a:t>Pro nás je dovolená mnohem víc a proto je pro nás velkou    radostí nabídnout Vám naše zájezdy.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105715"/>
            <a:ext cx="3758950" cy="3752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182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Náš tým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Náš tým je rozdělen do pozic a funkcí, které se snažíme co nejlépe zobrazovat do naší tvorby </a:t>
            </a:r>
          </a:p>
          <a:p>
            <a:endParaRPr lang="cs-CZ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27937" r="733" b="7403"/>
          <a:stretch/>
        </p:blipFill>
        <p:spPr bwMode="auto">
          <a:xfrm>
            <a:off x="7245710" y="2781300"/>
            <a:ext cx="5406862" cy="407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157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Pozice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Ředitelka</a:t>
            </a:r>
          </a:p>
          <a:p>
            <a:r>
              <a:rPr lang="cs-CZ" dirty="0" smtClean="0"/>
              <a:t>Prezident </a:t>
            </a:r>
          </a:p>
          <a:p>
            <a:r>
              <a:rPr lang="cs-CZ" dirty="0" smtClean="0"/>
              <a:t>Asistent </a:t>
            </a:r>
          </a:p>
          <a:p>
            <a:r>
              <a:rPr lang="cs-CZ" dirty="0" smtClean="0"/>
              <a:t>Kreativní oddělení </a:t>
            </a:r>
          </a:p>
          <a:p>
            <a:r>
              <a:rPr lang="cs-CZ" dirty="0" smtClean="0"/>
              <a:t>Účetnictví </a:t>
            </a:r>
          </a:p>
          <a:p>
            <a:r>
              <a:rPr lang="cs-CZ" dirty="0" smtClean="0"/>
              <a:t>IT</a:t>
            </a:r>
          </a:p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414" y="1991519"/>
            <a:ext cx="5362575" cy="401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537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Naše zájezdy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Naše firma nabízí zájezdy podle témat, která jsou  nově zvolena každoročně </a:t>
            </a:r>
          </a:p>
          <a:p>
            <a:r>
              <a:rPr lang="cs-CZ" dirty="0" smtClean="0"/>
              <a:t>Jedná se o velmi kvalitní a nápadité projekty, u kterých se snažíme,         aby byly co nejvíce propracované a pečlivé 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5738" y="3228976"/>
            <a:ext cx="4386262" cy="438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53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Naše nabídka zájezdů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9332882" cy="4303254"/>
          </a:xfrm>
        </p:spPr>
        <p:txBody>
          <a:bodyPr/>
          <a:lstStyle/>
          <a:p>
            <a:r>
              <a:rPr lang="cs-CZ" dirty="0" smtClean="0"/>
              <a:t>Rafty</a:t>
            </a:r>
          </a:p>
          <a:p>
            <a:r>
              <a:rPr lang="cs-CZ" dirty="0" smtClean="0"/>
              <a:t>Zip-line</a:t>
            </a:r>
          </a:p>
          <a:p>
            <a:r>
              <a:rPr lang="cs-CZ" dirty="0" smtClean="0"/>
              <a:t>Zábavní parky</a:t>
            </a:r>
          </a:p>
          <a:p>
            <a:r>
              <a:rPr lang="cs-CZ" dirty="0" smtClean="0"/>
              <a:t>Dobrodružné cesty</a:t>
            </a:r>
          </a:p>
          <a:p>
            <a:r>
              <a:rPr lang="cs-CZ" dirty="0" smtClean="0"/>
              <a:t>Horolezectví</a:t>
            </a:r>
          </a:p>
          <a:p>
            <a:r>
              <a:rPr lang="cs-CZ" dirty="0" smtClean="0"/>
              <a:t>Letní lyžování</a:t>
            </a:r>
          </a:p>
          <a:p>
            <a:r>
              <a:rPr lang="cs-CZ" dirty="0" smtClean="0"/>
              <a:t>Safari</a:t>
            </a:r>
          </a:p>
          <a:p>
            <a:r>
              <a:rPr lang="cs-CZ" dirty="0" smtClean="0"/>
              <a:t>Ledové království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052" name="Picture 4" descr="Flying Airplane Around Earth Globe In One Continuous Line Drawing Concept  Of Turism Trip And Travel Simple Vector Illustration In Linear Style Stock  Illustration - Download Image Now -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137" y="1690688"/>
            <a:ext cx="5173663" cy="443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86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Naše nejprodávanější zájezdy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b="1" i="1" dirty="0" smtClean="0">
                <a:latin typeface="Berlin Sans FB Demi" panose="020E0802020502020306" pitchFamily="34" charset="0"/>
              </a:rPr>
              <a:t> Zábavní </a:t>
            </a:r>
            <a:r>
              <a:rPr lang="cs-CZ" b="1" i="1" dirty="0">
                <a:latin typeface="Berlin Sans FB Demi" panose="020E0802020502020306" pitchFamily="34" charset="0"/>
              </a:rPr>
              <a:t>park </a:t>
            </a:r>
            <a:r>
              <a:rPr lang="cs-CZ" b="1" i="1" dirty="0" err="1">
                <a:latin typeface="Berlin Sans FB Demi" panose="020E0802020502020306" pitchFamily="34" charset="0"/>
              </a:rPr>
              <a:t>Energilandia</a:t>
            </a:r>
            <a:r>
              <a:rPr lang="cs-CZ" b="1" i="1" dirty="0">
                <a:latin typeface="Berlin Sans FB Demi" panose="020E0802020502020306" pitchFamily="34" charset="0"/>
              </a:rPr>
              <a:t> </a:t>
            </a:r>
            <a:endParaRPr lang="cs-CZ" b="1" i="1" dirty="0" smtClean="0">
              <a:latin typeface="Berlin Sans FB Demi" panose="020E0802020502020306" pitchFamily="34" charset="0"/>
            </a:endParaRPr>
          </a:p>
          <a:p>
            <a:r>
              <a:rPr lang="cs-CZ" dirty="0"/>
              <a:t>Je největší zábavný </a:t>
            </a:r>
            <a:r>
              <a:rPr lang="cs-CZ" dirty="0" smtClean="0"/>
              <a:t>park. Park </a:t>
            </a:r>
            <a:r>
              <a:rPr lang="cs-CZ" dirty="0"/>
              <a:t>Rozrywki v Polsku, nabízející  123 </a:t>
            </a:r>
            <a:r>
              <a:rPr lang="cs-CZ" dirty="0" smtClean="0"/>
              <a:t>atrakcí.</a:t>
            </a:r>
          </a:p>
          <a:p>
            <a:r>
              <a:rPr lang="cs-CZ" dirty="0" smtClean="0"/>
              <a:t>Za jednu vstupenku, </a:t>
            </a:r>
            <a:r>
              <a:rPr lang="cs-CZ" dirty="0"/>
              <a:t>můžete využívat všechna zařízení a atrakce, bez omezení a bez limitu. 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4271962"/>
            <a:ext cx="5181600" cy="245745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dirty="0"/>
              <a:t>Ceny:</a:t>
            </a:r>
          </a:p>
          <a:p>
            <a:pPr marL="0" indent="0">
              <a:buNone/>
            </a:pPr>
            <a:r>
              <a:rPr lang="cs-CZ" dirty="0"/>
              <a:t>Děti – 682 Kč/den</a:t>
            </a:r>
          </a:p>
          <a:p>
            <a:pPr marL="0" indent="0">
              <a:buNone/>
            </a:pPr>
            <a:r>
              <a:rPr lang="cs-CZ" dirty="0"/>
              <a:t>Dospělí – 947 Kč/den </a:t>
            </a:r>
          </a:p>
          <a:p>
            <a:pPr marL="0" indent="0">
              <a:buNone/>
            </a:pPr>
            <a:r>
              <a:rPr lang="cs-CZ" dirty="0"/>
              <a:t>Noc v hotelu – 1500 Kč/den ( děti – 1200 Kč/den) </a:t>
            </a:r>
          </a:p>
          <a:p>
            <a:pPr marL="0" indent="0">
              <a:buNone/>
            </a:pPr>
            <a:r>
              <a:rPr lang="cs-CZ" dirty="0"/>
              <a:t>V ceně ubytování je snídaně a večeře.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3" descr="https://energylandia.pl/wp-content/uploads/2017/09/IMG_9997-450x3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8102" y="1714499"/>
            <a:ext cx="4100512" cy="255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12" descr="https://energylandia.pl/wp-content/uploads/2021/07/IMG_5521-450x3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8218" y="4271962"/>
            <a:ext cx="4448175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1243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480</Words>
  <Application>Microsoft Office PowerPoint</Application>
  <PresentationFormat>Širokoúhlá obrazovka</PresentationFormat>
  <Paragraphs>105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0" baseType="lpstr">
      <vt:lpstr>Arial</vt:lpstr>
      <vt:lpstr>Arial Rounded MT Bold</vt:lpstr>
      <vt:lpstr>Berlin Sans FB Demi</vt:lpstr>
      <vt:lpstr>Calibri</vt:lpstr>
      <vt:lpstr>Calibri Light</vt:lpstr>
      <vt:lpstr>Motiv Office</vt:lpstr>
      <vt:lpstr>CK COLUMBUS &amp; WINGS, s. r. o.</vt:lpstr>
      <vt:lpstr>O nás </vt:lpstr>
      <vt:lpstr>Prezentace aplikace PowerPoint</vt:lpstr>
      <vt:lpstr>Záměr</vt:lpstr>
      <vt:lpstr>Náš tým</vt:lpstr>
      <vt:lpstr>Pozice</vt:lpstr>
      <vt:lpstr>Naše zájezdy</vt:lpstr>
      <vt:lpstr>Naše nabídka zájezdů</vt:lpstr>
      <vt:lpstr>Naše nejprodávanější zájezdy </vt:lpstr>
      <vt:lpstr>Prezentace aplikace PowerPoint</vt:lpstr>
      <vt:lpstr>Prezentace aplikace PowerPoint</vt:lpstr>
      <vt:lpstr>Výhody</vt:lpstr>
      <vt:lpstr>Pojištění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CK COLUMBUS &amp; WINGS, s. r. o.</dc:title>
  <dc:creator>cangemi nikita</dc:creator>
  <cp:lastModifiedBy>Alice Bartova</cp:lastModifiedBy>
  <cp:revision>17</cp:revision>
  <dcterms:created xsi:type="dcterms:W3CDTF">2023-10-19T11:49:53Z</dcterms:created>
  <dcterms:modified xsi:type="dcterms:W3CDTF">2023-11-09T14:40:13Z</dcterms:modified>
</cp:coreProperties>
</file>