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</p:sldIdLst>
  <p:sldSz cx="18288000" cy="10287000"/>
  <p:notesSz cx="6858000" cy="9144000"/>
  <p:embeddedFontLst>
    <p:embeddedFont>
      <p:font typeface="Old Standard" charset="1" panose="02040503050505020303"/>
      <p:regular r:id="rId6"/>
    </p:embeddedFont>
    <p:embeddedFont>
      <p:font typeface="Old Standard Bold" charset="1" panose="02040503050505020303"/>
      <p:regular r:id="rId7"/>
    </p:embeddedFont>
    <p:embeddedFont>
      <p:font typeface="Old Standard Italics" charset="1" panose="02040503050505090303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Migra Extra-Light" charset="1" panose="00000300000000000000"/>
      <p:regular r:id="rId13"/>
    </p:embeddedFont>
    <p:embeddedFont>
      <p:font typeface="Migra Extra-Light Italics" charset="1" panose="00000300000000000000"/>
      <p:regular r:id="rId14"/>
    </p:embeddedFont>
    <p:embeddedFont>
      <p:font typeface="Migra Ultra-Bold" charset="1" panose="00000900000000000000"/>
      <p:regular r:id="rId15"/>
    </p:embeddedFont>
    <p:embeddedFont>
      <p:font typeface="Migra Ultra-Bold Italics" charset="1" panose="000009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gif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mailto:bunaffee@gmail.com" TargetMode="External" Type="http://schemas.openxmlformats.org/officeDocument/2006/relationships/hyperlink"/><Relationship Id="rId6" Target="http://www.bunaffee-fiktivnifirma.cz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97032" y="-572433"/>
            <a:ext cx="11159035" cy="10531980"/>
          </a:xfrm>
          <a:custGeom>
            <a:avLst/>
            <a:gdLst/>
            <a:ahLst/>
            <a:cxnLst/>
            <a:rect r="r" b="b" t="t" l="l"/>
            <a:pathLst>
              <a:path h="10531980" w="11159035">
                <a:moveTo>
                  <a:pt x="0" y="0"/>
                </a:moveTo>
                <a:lnTo>
                  <a:pt x="11159035" y="0"/>
                </a:lnTo>
                <a:lnTo>
                  <a:pt x="11159035" y="10531979"/>
                </a:lnTo>
                <a:lnTo>
                  <a:pt x="0" y="10531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232442">
            <a:off x="4414570" y="4847094"/>
            <a:ext cx="11159035" cy="10531980"/>
          </a:xfrm>
          <a:custGeom>
            <a:avLst/>
            <a:gdLst/>
            <a:ahLst/>
            <a:cxnLst/>
            <a:rect r="r" b="b" t="t" l="l"/>
            <a:pathLst>
              <a:path h="10531980" w="11159035">
                <a:moveTo>
                  <a:pt x="0" y="0"/>
                </a:moveTo>
                <a:lnTo>
                  <a:pt x="11159036" y="0"/>
                </a:lnTo>
                <a:lnTo>
                  <a:pt x="11159036" y="10531980"/>
                </a:lnTo>
                <a:lnTo>
                  <a:pt x="0" y="105319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28700" y="5391227"/>
            <a:ext cx="10586903" cy="899887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8811335" y="6572600"/>
            <a:ext cx="3635211" cy="3099018"/>
          </a:xfrm>
          <a:custGeom>
            <a:avLst/>
            <a:gdLst/>
            <a:ahLst/>
            <a:cxnLst/>
            <a:rect r="r" b="b" t="t" l="l"/>
            <a:pathLst>
              <a:path h="3099018" w="3635211">
                <a:moveTo>
                  <a:pt x="0" y="0"/>
                </a:moveTo>
                <a:lnTo>
                  <a:pt x="3635211" y="0"/>
                </a:lnTo>
                <a:lnTo>
                  <a:pt x="3635211" y="3099017"/>
                </a:lnTo>
                <a:lnTo>
                  <a:pt x="0" y="3099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88374" y="1216025"/>
            <a:ext cx="1836199" cy="1565360"/>
          </a:xfrm>
          <a:custGeom>
            <a:avLst/>
            <a:gdLst/>
            <a:ahLst/>
            <a:cxnLst/>
            <a:rect r="r" b="b" t="t" l="l"/>
            <a:pathLst>
              <a:path h="1565360" w="1836199">
                <a:moveTo>
                  <a:pt x="0" y="0"/>
                </a:moveTo>
                <a:lnTo>
                  <a:pt x="1836199" y="0"/>
                </a:lnTo>
                <a:lnTo>
                  <a:pt x="1836199" y="1565360"/>
                </a:lnTo>
                <a:lnTo>
                  <a:pt x="0" y="15653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7558" y="347316"/>
            <a:ext cx="2434069" cy="2434069"/>
          </a:xfrm>
          <a:custGeom>
            <a:avLst/>
            <a:gdLst/>
            <a:ahLst/>
            <a:cxnLst/>
            <a:rect r="r" b="b" t="t" l="l"/>
            <a:pathLst>
              <a:path h="2434069" w="2434069">
                <a:moveTo>
                  <a:pt x="0" y="0"/>
                </a:moveTo>
                <a:lnTo>
                  <a:pt x="2434069" y="0"/>
                </a:lnTo>
                <a:lnTo>
                  <a:pt x="2434069" y="2434069"/>
                </a:lnTo>
                <a:lnTo>
                  <a:pt x="0" y="24340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738712"/>
            <a:ext cx="11136663" cy="1652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866"/>
              </a:lnSpc>
            </a:pPr>
            <a:r>
              <a:rPr lang="en-US" sz="9190">
                <a:solidFill>
                  <a:srgbClr val="EFEADB"/>
                </a:solidFill>
                <a:latin typeface="Migra Ultra-Bold Italics"/>
              </a:rPr>
              <a:t>BunaFFee s.r.o.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4310845"/>
            <a:ext cx="3653188" cy="632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86"/>
              </a:lnSpc>
            </a:pPr>
            <a:r>
              <a:rPr lang="en-US" sz="3275" spc="-140">
                <a:solidFill>
                  <a:srgbClr val="EFEADB"/>
                </a:solidFill>
                <a:latin typeface="Old Standard Bold"/>
              </a:rPr>
              <a:t> - hostinská činnost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6420200"/>
            <a:ext cx="3684248" cy="69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EFEADB"/>
                </a:solidFill>
                <a:latin typeface="Old Standard Italics"/>
              </a:rPr>
              <a:t>„clearly original“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89271"/>
            <a:ext cx="12233900" cy="686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Jsme fiktivní firma, která se zabývá zpracováním zrnek kávy do toho nejlepšího nápoje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Naše zrna jsou </a:t>
            </a:r>
            <a:r>
              <a:rPr lang="en-US" sz="3500">
                <a:solidFill>
                  <a:srgbClr val="EFEADB"/>
                </a:solidFill>
                <a:latin typeface="Old Standard Italics"/>
              </a:rPr>
              <a:t>exkluzivní díky dovozu z jižní Ameriky na které se zrna pěstují a sklízejí dle tradice, která trvá už přes 150 let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Příprava našeho kávového nápoje je velmi pečlivá, abychom dosáhli té nejlepší chutě z rozemletých zrn kávovníku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Pro naše zákazníky máme nabídku i nejen kávy, ale také velkou škálu zákusků, jiných teplých nápojů i limonád či nealkoholických nápojů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Naši kávu si sami pražíme v naší malé pražírně na kokořínsku a proto je naše káva tak výjimečná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051253" y="3428785"/>
            <a:ext cx="3208047" cy="5132876"/>
          </a:xfrm>
          <a:custGeom>
            <a:avLst/>
            <a:gdLst/>
            <a:ahLst/>
            <a:cxnLst/>
            <a:rect r="r" b="b" t="t" l="l"/>
            <a:pathLst>
              <a:path h="5132876" w="3208047">
                <a:moveTo>
                  <a:pt x="0" y="0"/>
                </a:moveTo>
                <a:lnTo>
                  <a:pt x="3208047" y="0"/>
                </a:lnTo>
                <a:lnTo>
                  <a:pt x="3208047" y="5132876"/>
                </a:lnTo>
                <a:lnTo>
                  <a:pt x="0" y="5132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728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719989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3595211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178433"/>
            <a:ext cx="2691289" cy="16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86"/>
              </a:lnSpc>
              <a:spcBef>
                <a:spcPct val="0"/>
              </a:spcBef>
            </a:pPr>
            <a:r>
              <a:rPr lang="en-US" sz="8990">
                <a:solidFill>
                  <a:srgbClr val="EFEADB"/>
                </a:solidFill>
                <a:latin typeface="Migra Ultra-Bold Italics"/>
              </a:rPr>
              <a:t>O nás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53707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38507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576693" y="-67776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258501" y="3501189"/>
            <a:ext cx="5000799" cy="5634703"/>
          </a:xfrm>
          <a:custGeom>
            <a:avLst/>
            <a:gdLst/>
            <a:ahLst/>
            <a:cxnLst/>
            <a:rect r="r" b="b" t="t" l="l"/>
            <a:pathLst>
              <a:path h="5634703" w="5000799">
                <a:moveTo>
                  <a:pt x="0" y="0"/>
                </a:moveTo>
                <a:lnTo>
                  <a:pt x="5000799" y="0"/>
                </a:lnTo>
                <a:lnTo>
                  <a:pt x="5000799" y="5634702"/>
                </a:lnTo>
                <a:lnTo>
                  <a:pt x="0" y="5634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045098"/>
            <a:ext cx="13179430" cy="562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Espr</a:t>
            </a:r>
            <a:r>
              <a:rPr lang="en-US" sz="3500">
                <a:solidFill>
                  <a:srgbClr val="EFEADB"/>
                </a:solidFill>
                <a:latin typeface="Old Standard Italics"/>
              </a:rPr>
              <a:t>esso..... 49,-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-30ml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Cappuccino..... 75,- (7)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-225ml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Caffe latté...... 85,- (7)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-250ml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Frapuccino (karamel, čokoláda, vanilka)..... 89,- (7)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ld Standard Italics"/>
              </a:rPr>
              <a:t>-250ml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11584" y="1339257"/>
            <a:ext cx="9471184" cy="16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86"/>
              </a:lnSpc>
              <a:spcBef>
                <a:spcPct val="0"/>
              </a:spcBef>
            </a:pPr>
            <a:r>
              <a:rPr lang="en-US" sz="8990">
                <a:solidFill>
                  <a:srgbClr val="EFEADB"/>
                </a:solidFill>
                <a:latin typeface="Migra Ultra-Bold Italics"/>
              </a:rPr>
              <a:t>Stálá nabídka kávy</a:t>
            </a:r>
          </a:p>
        </p:txBody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728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36608" y="4827998"/>
            <a:ext cx="3285714" cy="3952738"/>
          </a:xfrm>
          <a:custGeom>
            <a:avLst/>
            <a:gdLst/>
            <a:ahLst/>
            <a:cxnLst/>
            <a:rect r="r" b="b" t="t" l="l"/>
            <a:pathLst>
              <a:path h="3952738" w="3285714">
                <a:moveTo>
                  <a:pt x="0" y="0"/>
                </a:moveTo>
                <a:lnTo>
                  <a:pt x="3285713" y="0"/>
                </a:lnTo>
                <a:lnTo>
                  <a:pt x="3285713" y="3952739"/>
                </a:lnTo>
                <a:lnTo>
                  <a:pt x="0" y="39527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41477" y="1937905"/>
            <a:ext cx="4492608" cy="3897337"/>
          </a:xfrm>
          <a:custGeom>
            <a:avLst/>
            <a:gdLst/>
            <a:ahLst/>
            <a:cxnLst/>
            <a:rect r="r" b="b" t="t" l="l"/>
            <a:pathLst>
              <a:path h="3897337" w="4492608">
                <a:moveTo>
                  <a:pt x="0" y="0"/>
                </a:moveTo>
                <a:lnTo>
                  <a:pt x="4492608" y="0"/>
                </a:lnTo>
                <a:lnTo>
                  <a:pt x="4492608" y="3897337"/>
                </a:lnTo>
                <a:lnTo>
                  <a:pt x="0" y="38973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29903" y="3199722"/>
            <a:ext cx="8263471" cy="5873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Cheesecak</a:t>
            </a:r>
            <a:r>
              <a:rPr lang="en-US" sz="3500">
                <a:solidFill>
                  <a:srgbClr val="EFEADB"/>
                </a:solidFill>
                <a:latin typeface="Old Standard Italics"/>
              </a:rPr>
              <a:t>e..... 75,- 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-150g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Muffin (borůvkový, čokoládový)...... 55,-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-110g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Brownies...... 75,-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-150g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Medový dort...... 70,-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-130g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129903" y="1340097"/>
            <a:ext cx="3617238" cy="16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86"/>
              </a:lnSpc>
              <a:spcBef>
                <a:spcPct val="0"/>
              </a:spcBef>
            </a:pPr>
            <a:r>
              <a:rPr lang="en-US" sz="8990">
                <a:solidFill>
                  <a:srgbClr val="EFEADB"/>
                </a:solidFill>
                <a:latin typeface="Migra Ultra-Bold Italics"/>
              </a:rPr>
              <a:t>Dezerty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728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972800" y="2132342"/>
            <a:ext cx="5548463" cy="6735616"/>
          </a:xfrm>
          <a:custGeom>
            <a:avLst/>
            <a:gdLst/>
            <a:ahLst/>
            <a:cxnLst/>
            <a:rect r="r" b="b" t="t" l="l"/>
            <a:pathLst>
              <a:path h="6735616" w="5548463">
                <a:moveTo>
                  <a:pt x="0" y="0"/>
                </a:moveTo>
                <a:lnTo>
                  <a:pt x="5548463" y="0"/>
                </a:lnTo>
                <a:lnTo>
                  <a:pt x="5548463" y="6735616"/>
                </a:lnTo>
                <a:lnTo>
                  <a:pt x="0" y="67356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67226"/>
            <a:ext cx="8130410" cy="16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86"/>
              </a:lnSpc>
              <a:spcBef>
                <a:spcPct val="0"/>
              </a:spcBef>
            </a:pPr>
            <a:r>
              <a:rPr lang="en-US" sz="8990">
                <a:solidFill>
                  <a:srgbClr val="EFEADB"/>
                </a:solidFill>
                <a:latin typeface="Migra Ultra-Bold Italics"/>
              </a:rPr>
              <a:t>Akční nabídka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0858" y="3232638"/>
            <a:ext cx="6209548" cy="500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Gingerbread cappuccino.....79,- 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Gingerbread latte.....89,-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Vanila chai latte.....69,-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Irish cream cappuccino.....79,-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Horká čokoláda.....59,-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Domácí pečený čaj.....69,-</a:t>
            </a: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Perníčková roláda.....49,-</a:t>
            </a:r>
          </a:p>
          <a:p>
            <a:pPr algn="just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EFEADB"/>
                </a:solidFill>
                <a:latin typeface="Old Standard Italics"/>
              </a:rPr>
              <a:t>Christmas muffin.....59,-</a:t>
            </a: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9728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16686" y="3463495"/>
            <a:ext cx="5309755" cy="5309755"/>
          </a:xfrm>
          <a:custGeom>
            <a:avLst/>
            <a:gdLst/>
            <a:ahLst/>
            <a:cxnLst/>
            <a:rect r="r" b="b" t="t" l="l"/>
            <a:pathLst>
              <a:path h="5309755" w="5309755">
                <a:moveTo>
                  <a:pt x="0" y="0"/>
                </a:moveTo>
                <a:lnTo>
                  <a:pt x="5309755" y="0"/>
                </a:lnTo>
                <a:lnTo>
                  <a:pt x="5309755" y="5309755"/>
                </a:lnTo>
                <a:lnTo>
                  <a:pt x="0" y="53097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57450" y="1511217"/>
            <a:ext cx="13515499" cy="1619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86"/>
              </a:lnSpc>
              <a:spcBef>
                <a:spcPct val="0"/>
              </a:spcBef>
            </a:pPr>
            <a:r>
              <a:rPr lang="en-US" sz="8990">
                <a:solidFill>
                  <a:srgbClr val="EFEADB"/>
                </a:solidFill>
                <a:latin typeface="Migra Ultra-Bold Italics"/>
              </a:rPr>
              <a:t>Nabídka  vánočního cukroví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518631"/>
            <a:ext cx="7022131" cy="437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Linecké s marmeládou.....99,-/20ks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Vanilkové rohlíčky.....109,-/20ks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Vosí hnízda.....129,-/20ks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Zdobené perníčky.....119,-/20ks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Kokosky.....109,-/20ks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Sněhové pusinky.....89,-/20ks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EFEADB"/>
                </a:solidFill>
                <a:latin typeface="Old Standard Italics"/>
              </a:rPr>
              <a:t>Mix dle výběru.....189,-/20ks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21A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311072" y="4821382"/>
            <a:ext cx="3436507" cy="5465618"/>
          </a:xfrm>
          <a:custGeom>
            <a:avLst/>
            <a:gdLst/>
            <a:ahLst/>
            <a:cxnLst/>
            <a:rect r="r" b="b" t="t" l="l"/>
            <a:pathLst>
              <a:path h="5465618" w="3436507">
                <a:moveTo>
                  <a:pt x="0" y="0"/>
                </a:moveTo>
                <a:lnTo>
                  <a:pt x="3436508" y="0"/>
                </a:lnTo>
                <a:lnTo>
                  <a:pt x="3436508" y="5465618"/>
                </a:lnTo>
                <a:lnTo>
                  <a:pt x="0" y="54656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728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3657600" y="0"/>
            <a:ext cx="7315200" cy="1435608"/>
          </a:xfrm>
          <a:custGeom>
            <a:avLst/>
            <a:gdLst/>
            <a:ahLst/>
            <a:cxnLst/>
            <a:rect r="r" b="b" t="t" l="l"/>
            <a:pathLst>
              <a:path h="1435608" w="7315200">
                <a:moveTo>
                  <a:pt x="0" y="0"/>
                </a:moveTo>
                <a:lnTo>
                  <a:pt x="7315200" y="0"/>
                </a:lnTo>
                <a:lnTo>
                  <a:pt x="7315200" y="1435608"/>
                </a:lnTo>
                <a:lnTo>
                  <a:pt x="0" y="143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0" y="2863347"/>
            <a:ext cx="17747580" cy="2116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80"/>
              </a:lnSpc>
              <a:spcBef>
                <a:spcPct val="0"/>
              </a:spcBef>
            </a:pPr>
            <a:r>
              <a:rPr lang="en-US" sz="5914">
                <a:solidFill>
                  <a:srgbClr val="EFEADB"/>
                </a:solidFill>
                <a:latin typeface="Migra Ultra-Bold Italics"/>
              </a:rPr>
              <a:t>Děkujeme za pozornost a nyní bychom si vás dovolili pozvat na kávu či zákusek k našemu stánku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6669" y="7033684"/>
            <a:ext cx="5495925" cy="2806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63"/>
              </a:lnSpc>
            </a:pPr>
            <a:r>
              <a:rPr lang="en-US" sz="3116" u="sng">
                <a:solidFill>
                  <a:srgbClr val="EFEADB"/>
                </a:solidFill>
                <a:latin typeface="Old Standard Italics"/>
              </a:rPr>
              <a:t>Kontakty: </a:t>
            </a:r>
          </a:p>
          <a:p>
            <a:pPr algn="just">
              <a:lnSpc>
                <a:spcPts val="4363"/>
              </a:lnSpc>
            </a:pPr>
            <a:r>
              <a:rPr lang="en-US" sz="3116">
                <a:solidFill>
                  <a:srgbClr val="EFEADB"/>
                </a:solidFill>
                <a:latin typeface="Old Standard Italics"/>
                <a:hlinkClick r:id="rId5" tooltip="mailto:bunaffee@gmail.com"/>
              </a:rPr>
              <a:t>bunaffee@gmail.com</a:t>
            </a:r>
          </a:p>
          <a:p>
            <a:pPr algn="just">
              <a:lnSpc>
                <a:spcPts val="4363"/>
              </a:lnSpc>
            </a:pPr>
            <a:r>
              <a:rPr lang="en-US" sz="3116">
                <a:solidFill>
                  <a:srgbClr val="EFEADB"/>
                </a:solidFill>
                <a:latin typeface="Old Standard Italics"/>
                <a:hlinkClick r:id="rId6" tooltip="http://www.bunaffee-fiktivnifirma.cz"/>
              </a:rPr>
              <a:t>www.bunaffee-fiktivnifirma.cz</a:t>
            </a:r>
          </a:p>
          <a:p>
            <a:pPr algn="just">
              <a:lnSpc>
                <a:spcPts val="4363"/>
              </a:lnSpc>
            </a:pPr>
            <a:r>
              <a:rPr lang="en-US" sz="3116">
                <a:solidFill>
                  <a:srgbClr val="EFEADB"/>
                </a:solidFill>
                <a:latin typeface="Old Standard Italics"/>
              </a:rPr>
              <a:t>K Učilišti 2566, 276 01 Mělník</a:t>
            </a:r>
          </a:p>
          <a:p>
            <a:pPr algn="just">
              <a:lnSpc>
                <a:spcPts val="4363"/>
              </a:lnSpc>
              <a:spcBef>
                <a:spcPct val="0"/>
              </a:spcBef>
            </a:pPr>
            <a:r>
              <a:rPr lang="en-US" sz="3116">
                <a:solidFill>
                  <a:srgbClr val="EFEADB"/>
                </a:solidFill>
                <a:latin typeface="Old Standard Italics"/>
              </a:rPr>
              <a:t>+420 604 617 394</a:t>
            </a:r>
          </a:p>
        </p:txBody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DAFzzTqr8fU</dc:identifier>
  <dcterms:modified xsi:type="dcterms:W3CDTF">2011-08-01T06:04:30Z</dcterms:modified>
  <cp:revision>1</cp:revision>
  <dc:title>Christmas</dc:title>
</cp:coreProperties>
</file>