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5" r:id="rId7"/>
    <p:sldId id="266" r:id="rId8"/>
    <p:sldId id="259" r:id="rId9"/>
    <p:sldId id="260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CFE58"/>
    <a:srgbClr val="16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EA45B-630B-4286-8AF8-441F383092DB}" v="2" dt="2022-11-27T20:35:16.826"/>
    <p1510:client id="{3A641EFA-A79A-BFD4-FB46-ED83662FEB3A}" v="1" dt="2023-06-05T07:39:47.263"/>
    <p1510:client id="{64BD430F-68FF-4813-8BDA-90EA6DC20084}" v="823" dt="2023-05-29T07:50:31.342"/>
    <p1510:client id="{AA6A7777-E6D4-524E-D4E6-8EB06688A8FA}" v="3" dt="2022-12-01T20:19:11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548C4-D8EE-4A80-8C19-24A38A0E21CB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ECF33-8A2A-4946-83D7-AEE7D32E36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64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ECF33-8A2A-4946-83D7-AEE7D32E368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67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8D5CE-5AE1-DA8B-B51F-DD8B798A8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260590-D6A8-7A76-F471-83747263A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0DAAA3-6111-28C0-0642-23A635E6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94FF50-C979-53D7-E604-0B39FCE8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785FC1-08BF-5A3C-0BDA-0FE7F93A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20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F3558-16EB-B17B-7A9C-6DC7A621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9E5F38-4B82-10B8-AFB7-701AC4060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7656F9-7FF3-ED1C-3067-A1808F96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859A17-A9C7-86CC-A0E5-48C12949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4D883C-7A6F-A979-05CE-985699F6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82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12E15E-F1CC-6636-49D1-9D22D57BC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970B6E-82FE-08E5-187C-1D88756FB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23B08D-301F-7CE6-A522-5111FC3E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34D9DC-6B1D-214E-B6DC-4AD79C56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720B51-1474-D25F-E6A2-41E1311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05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10013-B865-4C87-4F5B-3A351157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B919A-AE24-C8B5-60F9-4D4D6C859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97E37-C9FA-8AFD-8063-F0E5AB2F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3DF3FC-6855-21C7-82A3-38DC26B6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2CBFC0-060C-847D-D5AB-C6303825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3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13D35-1634-EF81-8927-9C19DF5A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6A88B0-1157-6F5E-B3E9-913C74EEA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FD25B5-FF67-7C44-2456-8B7309AA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77AE40-5CCF-4214-EA26-25EE0F8E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EFF4E7-2143-4051-EDB6-A6C22E56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01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9EB75-9581-0241-88A1-0055448D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8533A5-EB11-A3FF-3305-0DED51F5C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6E5943-7B20-F3F6-493E-014C5D4E8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0A5C38-637C-5031-7517-1297F69A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7276F6-9677-9F19-CF28-637BC0BE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90AF2D-4180-3391-03A1-3F1188DA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67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BD271-BA62-AEC8-1E56-C54DC7AF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2CBB38-190F-6644-2BF0-A203284D9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899F03-32D6-6E08-99B8-D6B1970E3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F94F8B-1283-EE0C-E17F-6BF8CF96B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A6FCEE-4216-AE85-1A82-A4B3EB1E1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A0E0E15-318C-E037-3C31-233023EB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EC67D9-3E9E-1676-B0FB-4F8E3BDC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E53FAC-FE53-7CD1-CAD6-E2E1A6BB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4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604D3-1E1E-F816-F7A6-0229D9B8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2B7937-A530-0980-DCBD-857B5232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02EF32-5220-E6A5-0560-DED54981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677DDD-73A4-FC95-FC6F-17EB7E63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55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084B0C-1EFC-FF72-BD84-09A2C63B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218B77-B4B4-2C80-FFCF-F3B4F668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5D0046-F459-30BE-4CF7-58CEDF81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15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859E7-6C90-07F0-4C8A-B82091F8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60FFA2-9723-AA15-A28F-048E80F6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A30205-CCFA-551B-644B-3934C8AE1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D636B3-88B2-68C1-6EAB-89E95C22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C5CB6C-0B44-3F9F-1CDC-58C6FDD0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C6D5CD-3FDB-E9FA-CDDC-27F275C3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13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E8A62-54CE-C68F-29EB-48EC233C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46D6FD9-C3B5-CEBA-16B1-51BEC2E50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FE1839-3A37-1D49-61B0-2B046B688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B9A890-1BF7-2229-AF41-F6D0B56A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7EED96-6A32-5DE1-627D-BC20D230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10FC73-6ED4-D300-0106-95A2C3D7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86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94D3DB-98D3-60B3-EBFB-3E7BCD8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05FEC6-25EC-101D-155C-1FE233792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754F8C-CB2F-7C7D-7F45-A54C7BE3F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A1EC-8D73-7347-B745-D162C8912570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934203-28A2-BCB9-B153-96E28CA60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39C3BA-6AD6-7BCC-5D29-7244B557B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4CD9-6206-984A-AE50-2931EC133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9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1MazEYUa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obrazit zdrojový obrázek">
            <a:extLst>
              <a:ext uri="{FF2B5EF4-FFF2-40B4-BE49-F238E27FC236}">
                <a16:creationId xmlns:a16="http://schemas.microsoft.com/office/drawing/2014/main" id="{E5463618-2C7F-3A11-8A97-82CA6F2A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85"/>
            <a:ext cx="12289277" cy="76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BECCA08-4B48-130C-847B-C2A0D0E8D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912" y="343573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  <a:latin typeface="Bahnschrift Light Condensed"/>
              </a:rPr>
              <a:t>S našimi elektrokoly, dojedete kamkoli</a:t>
            </a:r>
          </a:p>
        </p:txBody>
      </p:sp>
      <p:pic>
        <p:nvPicPr>
          <p:cNvPr id="7" name="Obrázek 6" descr="Obsah obrázku grafický design, Grafika, ilustrace, Animace&#10;&#10;Popis byl vytvořen automaticky">
            <a:extLst>
              <a:ext uri="{FF2B5EF4-FFF2-40B4-BE49-F238E27FC236}">
                <a16:creationId xmlns:a16="http://schemas.microsoft.com/office/drawing/2014/main" id="{1964BFE1-2BFB-3CFB-D087-0BBCDD267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5" y="431665"/>
            <a:ext cx="10884310" cy="30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2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81AD3BC-E564-4FC9-AF73-07942ABBC427}"/>
              </a:ext>
            </a:extLst>
          </p:cNvPr>
          <p:cNvSpPr/>
          <p:nvPr/>
        </p:nvSpPr>
        <p:spPr>
          <a:xfrm>
            <a:off x="1" y="365125"/>
            <a:ext cx="12192000" cy="1325563"/>
          </a:xfrm>
          <a:prstGeom prst="rect">
            <a:avLst/>
          </a:prstGeom>
          <a:solidFill>
            <a:srgbClr val="00CC00"/>
          </a:solidFill>
          <a:ln>
            <a:solidFill>
              <a:srgbClr val="16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17FFAB-6435-F9BC-3544-9012573D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Light Condensed"/>
              </a:rPr>
              <a:t>Kdo jsme my?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BB7DD-D94E-D274-0F61-2CE6B7A14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Jsme fiktivní firma </a:t>
            </a:r>
            <a:r>
              <a:rPr lang="cs-CZ" dirty="0" err="1"/>
              <a:t>Akademic</a:t>
            </a:r>
            <a:r>
              <a:rPr lang="cs-CZ" dirty="0"/>
              <a:t> s. r. o. založená na Obchodní akademii a střední odborné škole logistické v Opavě.</a:t>
            </a:r>
          </a:p>
          <a:p>
            <a:r>
              <a:rPr lang="cs-CZ" dirty="0"/>
              <a:t>Zabýváme mě se nákupem a prodejem </a:t>
            </a:r>
            <a:r>
              <a:rPr lang="cs-CZ" u="sng" dirty="0"/>
              <a:t>elektrokol, elektrokoloběžek a příslušenství k nim.</a:t>
            </a:r>
          </a:p>
        </p:txBody>
      </p:sp>
      <p:pic>
        <p:nvPicPr>
          <p:cNvPr id="2050" name="Picture 2" descr="Zobrazit zdrojový obrázek">
            <a:extLst>
              <a:ext uri="{FF2B5EF4-FFF2-40B4-BE49-F238E27FC236}">
                <a16:creationId xmlns:a16="http://schemas.microsoft.com/office/drawing/2014/main" id="{00AB2E52-C303-B85B-EE9A-30F1117D2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84" y="3626086"/>
            <a:ext cx="4303832" cy="28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brazit zdrojový obrázek">
            <a:extLst>
              <a:ext uri="{FF2B5EF4-FFF2-40B4-BE49-F238E27FC236}">
                <a16:creationId xmlns:a16="http://schemas.microsoft.com/office/drawing/2014/main" id="{00C60BFC-A2DE-04B7-2C77-9FDC7665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95" y="3357676"/>
            <a:ext cx="4773085" cy="336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grafický design, Grafika, ilustrace, Animace&#10;&#10;Popis byl vytvořen automaticky">
            <a:extLst>
              <a:ext uri="{FF2B5EF4-FFF2-40B4-BE49-F238E27FC236}">
                <a16:creationId xmlns:a16="http://schemas.microsoft.com/office/drawing/2014/main" id="{C27BDC10-BA49-4D13-4B05-5148E8B1C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33" y="705239"/>
            <a:ext cx="2338167" cy="6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0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81AD3BC-E564-4FC9-AF73-07942ABBC427}"/>
              </a:ext>
            </a:extLst>
          </p:cNvPr>
          <p:cNvSpPr/>
          <p:nvPr/>
        </p:nvSpPr>
        <p:spPr>
          <a:xfrm>
            <a:off x="1" y="365125"/>
            <a:ext cx="12192000" cy="1325563"/>
          </a:xfrm>
          <a:prstGeom prst="rect">
            <a:avLst/>
          </a:prstGeom>
          <a:solidFill>
            <a:srgbClr val="00CC00"/>
          </a:solidFill>
          <a:ln>
            <a:solidFill>
              <a:srgbClr val="16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17FFAB-6435-F9BC-3544-9012573D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Light Condensed"/>
              </a:rPr>
              <a:t>Kdo tvoří firmu </a:t>
            </a:r>
            <a:r>
              <a:rPr lang="cs-CZ" dirty="0" err="1">
                <a:latin typeface="Bahnschrift Light Condensed"/>
              </a:rPr>
              <a:t>Akademic</a:t>
            </a:r>
            <a:r>
              <a:rPr lang="cs-CZ" dirty="0">
                <a:latin typeface="Bahnschrift Light Condensed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BB7DD-D94E-D274-0F61-2CE6B7A14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Firma čítá 15 členů</a:t>
            </a:r>
          </a:p>
          <a:p>
            <a:r>
              <a:rPr lang="cs-CZ" dirty="0"/>
              <a:t>Obchodí oddělení, Sklad, Marketing, účetní oddělení, mzdové oddělení a Management</a:t>
            </a:r>
          </a:p>
          <a:p>
            <a:r>
              <a:rPr lang="cs-CZ" u="sng" dirty="0"/>
              <a:t>Management naší firmy:</a:t>
            </a:r>
          </a:p>
          <a:p>
            <a:pPr lvl="1"/>
            <a:r>
              <a:rPr lang="cs-CZ" dirty="0"/>
              <a:t>Ředitelka: Nikola Markusová</a:t>
            </a:r>
          </a:p>
          <a:p>
            <a:pPr lvl="1"/>
            <a:r>
              <a:rPr lang="cs-CZ" dirty="0"/>
              <a:t>Jednatel: Adam Tietz</a:t>
            </a:r>
          </a:p>
          <a:p>
            <a:pPr lvl="1"/>
            <a:r>
              <a:rPr lang="cs-CZ" dirty="0"/>
              <a:t>Jednatel: Lukáš Ondračka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6718B83-7DBF-3306-2705-C7F6C316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543" y="3235031"/>
            <a:ext cx="4211955" cy="3076869"/>
          </a:xfrm>
          <a:prstGeom prst="rect">
            <a:avLst/>
          </a:prstGeom>
        </p:spPr>
      </p:pic>
      <p:pic>
        <p:nvPicPr>
          <p:cNvPr id="9" name="Obrázek 8" descr="Obsah obrázku grafický design, Grafika, ilustrace, Animace&#10;&#10;Popis byl vytvořen automaticky">
            <a:extLst>
              <a:ext uri="{FF2B5EF4-FFF2-40B4-BE49-F238E27FC236}">
                <a16:creationId xmlns:a16="http://schemas.microsoft.com/office/drawing/2014/main" id="{6B92E464-7BA5-3F1A-10F2-4499AE071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33" y="705239"/>
            <a:ext cx="2338167" cy="6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0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81AD3BC-E564-4FC9-AF73-07942ABBC427}"/>
              </a:ext>
            </a:extLst>
          </p:cNvPr>
          <p:cNvSpPr/>
          <p:nvPr/>
        </p:nvSpPr>
        <p:spPr>
          <a:xfrm>
            <a:off x="1" y="365125"/>
            <a:ext cx="12192000" cy="1325563"/>
          </a:xfrm>
          <a:prstGeom prst="rect">
            <a:avLst/>
          </a:prstGeom>
          <a:solidFill>
            <a:srgbClr val="00CC00"/>
          </a:solidFill>
          <a:ln>
            <a:solidFill>
              <a:srgbClr val="16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17FFAB-6435-F9BC-3544-9012573D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Light Condensed"/>
              </a:rPr>
              <a:t>30 let fiktivních firem na naší škole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BB7DD-D94E-D274-0F61-2CE6B7A14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/>
              <a:t>Letos naše škola oslavila 30 let od založení fiktivních firem a právě naše firma byla společně s firmou Horizont a.s. jedna z prvních.</a:t>
            </a:r>
          </a:p>
          <a:p>
            <a:pPr>
              <a:spcBef>
                <a:spcPts val="1800"/>
              </a:spcBef>
            </a:pPr>
            <a:r>
              <a:rPr lang="cs-CZ" dirty="0"/>
              <a:t>Za ta léta si naše firma prošla mnoha předměty činnosti.</a:t>
            </a:r>
          </a:p>
          <a:p>
            <a:pPr>
              <a:spcBef>
                <a:spcPts val="1800"/>
              </a:spcBef>
            </a:pPr>
            <a:r>
              <a:rPr lang="cs-CZ" dirty="0"/>
              <a:t>„Museli jsme se učit, bylo to něco úplně jiného. Našim cílem bylo poznat, jak taková fiktivní firma funguje, k tomu jsme absolvovali první semináře […] Naše škola poté byla jedna z prvních v české republice, byla to obchodní akademie v Praze ve Svitavách a naše obchodní akademie“ – Ing. Petr Kyjovský 2023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cs-CZ" sz="1600" u="sng" dirty="0">
                <a:hlinkClick r:id="rId3"/>
              </a:rPr>
              <a:t>Video - 30. let výročí fiktivních firem na OA a SOŠL Opava</a:t>
            </a:r>
            <a:endParaRPr lang="cs-CZ" sz="1600" u="sng" dirty="0"/>
          </a:p>
        </p:txBody>
      </p:sp>
      <p:pic>
        <p:nvPicPr>
          <p:cNvPr id="5" name="Obrázek 4" descr="Obsah obrázku grafický design, Grafika, ilustrace, Animace&#10;&#10;Popis byl vytvořen automaticky">
            <a:extLst>
              <a:ext uri="{FF2B5EF4-FFF2-40B4-BE49-F238E27FC236}">
                <a16:creationId xmlns:a16="http://schemas.microsoft.com/office/drawing/2014/main" id="{ACBBAEC6-A99F-B5AC-22DC-29198CD80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33" y="705239"/>
            <a:ext cx="2338167" cy="6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0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5782150-4D7D-403A-AD70-9E4DC101497F}"/>
              </a:ext>
            </a:extLst>
          </p:cNvPr>
          <p:cNvSpPr/>
          <p:nvPr/>
        </p:nvSpPr>
        <p:spPr>
          <a:xfrm>
            <a:off x="1" y="365125"/>
            <a:ext cx="12192000" cy="1325563"/>
          </a:xfrm>
          <a:prstGeom prst="rect">
            <a:avLst/>
          </a:prstGeom>
          <a:solidFill>
            <a:srgbClr val="00CC00"/>
          </a:solidFill>
          <a:ln>
            <a:solidFill>
              <a:srgbClr val="16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6F28E8-C1A6-6BAC-11CD-E611C308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Light Condensed" panose="020B0502040204020203" pitchFamily="34" charset="0"/>
              </a:rPr>
              <a:t>Náš prodej.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59C36-B3CB-2158-27A5-A70EB011B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Široká nabídka produktů</a:t>
            </a:r>
          </a:p>
          <a:p>
            <a:r>
              <a:rPr lang="cs-CZ" dirty="0"/>
              <a:t>Akční slevy každý týden</a:t>
            </a:r>
          </a:p>
          <a:p>
            <a:r>
              <a:rPr lang="cs-CZ" dirty="0"/>
              <a:t>Pravidelná aktualizace katalogu</a:t>
            </a:r>
          </a:p>
          <a:p>
            <a:endParaRPr lang="en-US" dirty="0"/>
          </a:p>
        </p:txBody>
      </p:sp>
      <p:pic>
        <p:nvPicPr>
          <p:cNvPr id="2052" name="Picture 4" descr="Elektrokola Moustache se slevou až 50 %!">
            <a:extLst>
              <a:ext uri="{FF2B5EF4-FFF2-40B4-BE49-F238E27FC236}">
                <a16:creationId xmlns:a16="http://schemas.microsoft.com/office/drawing/2014/main" id="{9524367E-7B78-460C-840C-87018D7A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45" y="3812444"/>
            <a:ext cx="2555903" cy="19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ektrokoloběžky – Heureka.cz">
            <a:extLst>
              <a:ext uri="{FF2B5EF4-FFF2-40B4-BE49-F238E27FC236}">
                <a16:creationId xmlns:a16="http://schemas.microsoft.com/office/drawing/2014/main" id="{D036C1F8-EF76-43F0-98CF-BE82564D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12" y="2111398"/>
            <a:ext cx="2035428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abíječky pro elektrokola - AKUMO.cz">
            <a:extLst>
              <a:ext uri="{FF2B5EF4-FFF2-40B4-BE49-F238E27FC236}">
                <a16:creationId xmlns:a16="http://schemas.microsoft.com/office/drawing/2014/main" id="{98281E74-C2EA-49E5-A712-92436719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508" y="4591463"/>
            <a:ext cx="2776615" cy="17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8AEFA1F-D54C-425D-9608-DA683DF85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151" y="4719280"/>
            <a:ext cx="2063261" cy="1743456"/>
          </a:xfrm>
          <a:prstGeom prst="rect">
            <a:avLst/>
          </a:prstGeom>
        </p:spPr>
      </p:pic>
      <p:pic>
        <p:nvPicPr>
          <p:cNvPr id="2058" name="Picture 10" descr="display Bosch KIOX | BIKE-LIFE.cz">
            <a:extLst>
              <a:ext uri="{FF2B5EF4-FFF2-40B4-BE49-F238E27FC236}">
                <a16:creationId xmlns:a16="http://schemas.microsoft.com/office/drawing/2014/main" id="{156A60D1-5861-4785-B44B-40DBC435C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" y="4730812"/>
            <a:ext cx="2915850" cy="21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grafický design, Grafika, ilustrace, Animace&#10;&#10;Popis byl vytvořen automaticky">
            <a:extLst>
              <a:ext uri="{FF2B5EF4-FFF2-40B4-BE49-F238E27FC236}">
                <a16:creationId xmlns:a16="http://schemas.microsoft.com/office/drawing/2014/main" id="{B33DAA61-29E7-7266-D79A-3373873F4A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33" y="705239"/>
            <a:ext cx="2338167" cy="6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2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B9A6960-707E-4D9D-8393-735B258DACE6}"/>
              </a:ext>
            </a:extLst>
          </p:cNvPr>
          <p:cNvSpPr/>
          <p:nvPr/>
        </p:nvSpPr>
        <p:spPr>
          <a:xfrm>
            <a:off x="1" y="365125"/>
            <a:ext cx="12192000" cy="1325563"/>
          </a:xfrm>
          <a:prstGeom prst="rect">
            <a:avLst/>
          </a:prstGeom>
          <a:solidFill>
            <a:srgbClr val="00CC00"/>
          </a:solidFill>
          <a:ln>
            <a:solidFill>
              <a:srgbClr val="16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609036-0F07-BE67-A482-0EC238CB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Light Condensed" panose="020B0502040204020203" pitchFamily="34" charset="0"/>
              </a:rPr>
              <a:t>Ukázka katalogu</a:t>
            </a:r>
          </a:p>
        </p:txBody>
      </p:sp>
      <p:pic>
        <p:nvPicPr>
          <p:cNvPr id="10" name="Zástupný obsah 9" descr="Obsah obrázku text&#10;&#10;Popis byl vytvořen automaticky">
            <a:extLst>
              <a:ext uri="{FF2B5EF4-FFF2-40B4-BE49-F238E27FC236}">
                <a16:creationId xmlns:a16="http://schemas.microsoft.com/office/drawing/2014/main" id="{D9C9FCFD-C7AD-BFE2-EFCC-DF702D47E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2" y="1851283"/>
            <a:ext cx="3393774" cy="4800266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1036681-1B17-1391-2FCA-D6B39BE19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01" y="1825621"/>
            <a:ext cx="3393774" cy="48106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0C29C9F-4662-E4FD-29EB-FCBA11AB5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60" y="1825619"/>
            <a:ext cx="3393775" cy="4810667"/>
          </a:xfrm>
          <a:prstGeom prst="rect">
            <a:avLst/>
          </a:prstGeom>
        </p:spPr>
      </p:pic>
      <p:pic>
        <p:nvPicPr>
          <p:cNvPr id="5" name="Obrázek 4" descr="Obsah obrázku grafický design, Grafika, ilustrace, Animace&#10;&#10;Popis byl vytvořen automaticky">
            <a:extLst>
              <a:ext uri="{FF2B5EF4-FFF2-40B4-BE49-F238E27FC236}">
                <a16:creationId xmlns:a16="http://schemas.microsoft.com/office/drawing/2014/main" id="{96465E4F-C062-5A12-8C39-91DF8E50B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33" y="705239"/>
            <a:ext cx="2338167" cy="6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6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1DEB989-566F-4B6E-8563-7D7F320B0550}"/>
              </a:ext>
            </a:extLst>
          </p:cNvPr>
          <p:cNvSpPr/>
          <p:nvPr/>
        </p:nvSpPr>
        <p:spPr>
          <a:xfrm>
            <a:off x="1" y="365125"/>
            <a:ext cx="12192000" cy="1325563"/>
          </a:xfrm>
          <a:prstGeom prst="rect">
            <a:avLst/>
          </a:prstGeom>
          <a:solidFill>
            <a:srgbClr val="00CC00"/>
          </a:solidFill>
          <a:ln>
            <a:solidFill>
              <a:srgbClr val="16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75965C-52BE-4DCA-A31F-8AD5C76A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Light Condensed" panose="020B0502040204020203" pitchFamily="34" charset="0"/>
              </a:rPr>
              <a:t>Děkujeme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5EF10-D680-468F-B66A-C6559274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064" y="1874024"/>
            <a:ext cx="6390482" cy="35594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8D4F396-4E8E-4136-9841-7B3828E878F1}"/>
              </a:ext>
            </a:extLst>
          </p:cNvPr>
          <p:cNvSpPr txBox="1"/>
          <p:nvPr/>
        </p:nvSpPr>
        <p:spPr>
          <a:xfrm>
            <a:off x="177553" y="5394837"/>
            <a:ext cx="1129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Kontaktní údaje: 	</a:t>
            </a:r>
            <a:r>
              <a:rPr lang="cs-CZ" err="1"/>
              <a:t>Akademic</a:t>
            </a:r>
            <a:r>
              <a:rPr lang="cs-CZ"/>
              <a:t>, s. r. o.		e-mail: fif.akademic@gmail.com </a:t>
            </a:r>
          </a:p>
          <a:p>
            <a:r>
              <a:rPr lang="cs-CZ"/>
              <a:t>		tel: 720 428 539 		sídlo: Hany Kvapilové 20, 746 01 </a:t>
            </a:r>
          </a:p>
          <a:p>
            <a:r>
              <a:rPr lang="cs-CZ"/>
              <a:t>		BÚ: 600961/9990		Instagram: </a:t>
            </a:r>
            <a:r>
              <a:rPr lang="cs-CZ" err="1"/>
              <a:t>akademic_oa</a:t>
            </a:r>
            <a:r>
              <a:rPr lang="cs-CZ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C7F3AA5-FB21-4C9F-ADE0-D0CAFD569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7" y="2155925"/>
            <a:ext cx="3022183" cy="2773675"/>
          </a:xfrm>
          <a:prstGeom prst="rect">
            <a:avLst/>
          </a:prstGeom>
        </p:spPr>
      </p:pic>
      <p:pic>
        <p:nvPicPr>
          <p:cNvPr id="3" name="Obrázek 2" descr="Obsah obrázku grafický design, Grafika, ilustrace, Animace&#10;&#10;Popis byl vytvořen automaticky">
            <a:extLst>
              <a:ext uri="{FF2B5EF4-FFF2-40B4-BE49-F238E27FC236}">
                <a16:creationId xmlns:a16="http://schemas.microsoft.com/office/drawing/2014/main" id="{17BFF422-E0A1-8522-11FE-7069432FD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33" y="705239"/>
            <a:ext cx="2338167" cy="6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827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40139EE733540AED33ABEF3409AEB" ma:contentTypeVersion="13" ma:contentTypeDescription="Create a new document." ma:contentTypeScope="" ma:versionID="6097ca1fdbc126052aa3522c1b12a577">
  <xsd:schema xmlns:xsd="http://www.w3.org/2001/XMLSchema" xmlns:xs="http://www.w3.org/2001/XMLSchema" xmlns:p="http://schemas.microsoft.com/office/2006/metadata/properties" xmlns:ns3="1939589a-d32f-4ec1-a882-0e5626a37cae" xmlns:ns4="395fa3e6-8872-429b-8c90-abcad1fbfdfe" targetNamespace="http://schemas.microsoft.com/office/2006/metadata/properties" ma:root="true" ma:fieldsID="aa0fef9dbd3cc6ca61e6800501f8212a" ns3:_="" ns4:_="">
    <xsd:import namespace="1939589a-d32f-4ec1-a882-0e5626a37cae"/>
    <xsd:import namespace="395fa3e6-8872-429b-8c90-abcad1fbfd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9589a-d32f-4ec1-a882-0e5626a37c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3e6-8872-429b-8c90-abcad1fbf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822B37-2719-4C9F-A4CB-3A3BB220F066}">
  <ds:schemaRefs>
    <ds:schemaRef ds:uri="1939589a-d32f-4ec1-a882-0e5626a37cae"/>
    <ds:schemaRef ds:uri="395fa3e6-8872-429b-8c90-abcad1fbfd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DCC130-675B-45FB-BB36-873EB22C3568}">
  <ds:schemaRefs>
    <ds:schemaRef ds:uri="1939589a-d32f-4ec1-a882-0e5626a37cae"/>
    <ds:schemaRef ds:uri="395fa3e6-8872-429b-8c90-abcad1fbfd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D80EE1B-2C06-4DF4-B827-E07D01AF3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Širokoúhlá obrazovka</PresentationFormat>
  <Paragraphs>26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Bahnschrift Light Condensed</vt:lpstr>
      <vt:lpstr>Calibri</vt:lpstr>
      <vt:lpstr>Calibri Light</vt:lpstr>
      <vt:lpstr>Motiv Office</vt:lpstr>
      <vt:lpstr>Prezentace aplikace PowerPoint</vt:lpstr>
      <vt:lpstr>Kdo jsme my?</vt:lpstr>
      <vt:lpstr>Kdo tvoří firmu Akademic?</vt:lpstr>
      <vt:lpstr>30 let fiktivních firem na naší škole</vt:lpstr>
      <vt:lpstr>Náš prodej.</vt:lpstr>
      <vt:lpstr>Ukázka katalogu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</dc:title>
  <dc:creator>Ondračka Lukáš</dc:creator>
  <cp:lastModifiedBy>Markusová Nikola</cp:lastModifiedBy>
  <cp:revision>5</cp:revision>
  <dcterms:created xsi:type="dcterms:W3CDTF">2022-11-26T10:56:05Z</dcterms:created>
  <dcterms:modified xsi:type="dcterms:W3CDTF">2023-11-09T07:01:18Z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0x01010022E40139EE733540AED33ABEF3409AEB</vt:lpwstr>
  </property>
</Properties>
</file>