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2" y="2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D11E9-1086-F8FC-8F8C-0B6FEA1CA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1003EE-2E78-310D-BAC9-28E25C84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C3582-A0DC-498C-538D-72103BC5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485234-DCF7-2F14-C2E7-34E9181D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B0375E-0A9F-22E8-0978-5B916D9C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03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D5F2E-8941-5718-92CA-3AD92DE5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DC43F1-5F82-855E-C397-B0E38F581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21067-DA93-A6A1-2673-8098012A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158CB-D3B2-EF74-08B6-C0D525B2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0C5E27-869B-611C-DA9F-D74E0127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A19B71B-75B0-BC42-93E4-BFEBA14AC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1AFC20-6899-A73E-B48B-4649EA426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9E1115-049D-98C2-AABD-A07088FE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42F935-C672-8104-6D08-C9229B7A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163BB-4D65-FDF7-0879-47B926AB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E5DAC-5C19-06FF-B45D-46CD3D90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0CA30-40AB-5FCD-4171-44B204595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327A6D-11A9-EC3A-CF7C-E7A246A8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9E155D-B40C-83CD-E7A9-26296E6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8CF4E9-2C8F-5311-9577-9EDA7278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00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85844-633F-D677-600A-6FC96D62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03F545-7B2F-75EC-CD7E-9FD46D5E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E81A1-1BBA-4EE0-450D-7E86FBC7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BAE8A8-34E9-F725-B973-C63C513F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3ED3AA-7754-5C7B-B56C-FA8010ED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7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C9E99-B31A-9535-4653-449A45B1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77BA65-EE78-BE5B-6A77-4EAC4FB5C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CE6938-9FCD-CDAD-C658-2898C9C18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FFC263-C2F2-6207-C698-FFB1BB43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31CFAF-FB7F-216B-356A-0E2A761A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AE9620-95A7-2158-890A-C061281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4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4C9A3-1AAA-DDC5-418C-776BA072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A70399-3800-2746-F714-CE3236EDD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068454-BEC8-CDFE-39D3-CA863AF51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0E87C6-7F59-3EB7-D567-5AAA011DC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5B1A30-9820-92DF-CD1B-A06903FD1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E0ECA6-C655-D401-AAFC-EF5B07C0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86D2A1-57D5-EAE8-EEF6-0E64CCC1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AC1AB6-0750-1CEC-CA16-2913FBE0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2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9B43E-CD74-9693-1BDF-AF5201FC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BE8D93-F8F2-CB11-DA62-069D4DF0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EB4460-03E3-487E-C7EA-3660E24F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C9D380-5321-4A1C-0B1B-A10F822B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17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9B54E2-F840-DB78-AB69-97BF4D28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FF4E74-B73F-12E9-F1F7-B2E6BE3F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CBFCFA-1DAD-AFD9-346E-331F695E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838B2F2-057E-0BE7-11D0-B7E7251672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16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48512-6865-4598-0E0A-EC18F73D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94581-E089-A008-041E-BEE58403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EB03C2-6E5F-A73A-D460-13659D42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C350C2-210E-2D76-A432-46BB90B3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777E8A-1D19-E2D9-AA48-5A7ABC20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F3E807-BEE4-BDEB-D3BD-107482E5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10316-ABE2-9B8C-020A-1DCA2167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03707D-4A61-7239-CC65-C21BA8451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255ACC-7937-B5FC-C31A-B3630B5C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476E98-B6FA-291F-122C-8677E2AC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5EE895-DC2C-651E-AC9C-05CC2DF0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15F2A2-DC09-DEE5-1F04-FC6CB56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51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3356D9-E70F-451E-7346-E74A0E5C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C3181-4177-628F-055C-B7368D6C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722E1C-D75B-62C0-F46B-89A79D26D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CA3F-B561-4D37-8D99-DDA743257CD0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43C1B0-F2CD-D2E6-8F55-F75DBB81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7E8AA7-951E-8DD4-3B82-86E8501EF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8734-143A-4F2B-8203-62617CF45C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00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21313C1-DC59-BB29-9759-E7E9A5FE012C}"/>
              </a:ext>
            </a:extLst>
          </p:cNvPr>
          <p:cNvSpPr txBox="1"/>
          <p:nvPr/>
        </p:nvSpPr>
        <p:spPr>
          <a:xfrm>
            <a:off x="-10058400" y="6828503"/>
            <a:ext cx="9497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O nás</a:t>
            </a:r>
          </a:p>
          <a:p>
            <a:r>
              <a:rPr lang="cs-CZ" sz="3600" b="0" i="0" dirty="0">
                <a:solidFill>
                  <a:schemeClr val="bg1"/>
                </a:solidFill>
                <a:effectLst/>
                <a:latin typeface="Metropolis"/>
              </a:rPr>
              <a:t>Jsme !!Fiktivní firma!! nacházející se v Ledči nad Sázavou. Jsme nová ambiciózní firma, která se rozhodla, že bude konkurovat tuzemským obchodům s </a:t>
            </a:r>
            <a:r>
              <a:rPr lang="cs-CZ" sz="3600" b="0" i="0" dirty="0" err="1">
                <a:solidFill>
                  <a:schemeClr val="bg1"/>
                </a:solidFill>
                <a:effectLst/>
                <a:latin typeface="Metropolis"/>
              </a:rPr>
              <a:t>airsoftovým</a:t>
            </a:r>
            <a:r>
              <a:rPr lang="cs-CZ" sz="3600" b="0" i="0" dirty="0">
                <a:solidFill>
                  <a:schemeClr val="bg1"/>
                </a:solidFill>
                <a:effectLst/>
                <a:latin typeface="Metropolis"/>
              </a:rPr>
              <a:t> vybavením.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50FB2C-382C-46C4-8A64-4B7DC4E7E16B}"/>
              </a:ext>
            </a:extLst>
          </p:cNvPr>
          <p:cNvSpPr/>
          <p:nvPr/>
        </p:nvSpPr>
        <p:spPr>
          <a:xfrm>
            <a:off x="5524500" y="3611880"/>
            <a:ext cx="17145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1EF53D-2B36-4100-B532-DDDA95F2F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12" y="845437"/>
            <a:ext cx="4976625" cy="49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0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2A670FF-1B03-4703-83B3-98C1D430D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2699" flipH="1">
            <a:off x="6916116" y="1712817"/>
            <a:ext cx="2530868" cy="769425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4319D4-3D41-4C6B-A2FA-A84E88F724E6}"/>
              </a:ext>
            </a:extLst>
          </p:cNvPr>
          <p:cNvSpPr/>
          <p:nvPr/>
        </p:nvSpPr>
        <p:spPr>
          <a:xfrm>
            <a:off x="0" y="0"/>
            <a:ext cx="12192000" cy="189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4B128B-FAF4-DF0B-6B44-E254397036A5}"/>
              </a:ext>
            </a:extLst>
          </p:cNvPr>
          <p:cNvSpPr txBox="1"/>
          <p:nvPr/>
        </p:nvSpPr>
        <p:spPr>
          <a:xfrm>
            <a:off x="845370" y="1997839"/>
            <a:ext cx="10806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Nabízíme exkluzivní repliky zbraní z první světové války.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Zahrajte si fotbal v duchu vánočního příměří.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Přijďte prožít vánoční svátky jako v první světové válce!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65B3E5-E99E-4F11-AFD6-A6AED9CC752F}"/>
              </a:ext>
            </a:extLst>
          </p:cNvPr>
          <p:cNvSpPr txBox="1"/>
          <p:nvPr/>
        </p:nvSpPr>
        <p:spPr>
          <a:xfrm>
            <a:off x="2127250" y="419100"/>
            <a:ext cx="793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Přijďte za námi na vánoční trhy plné historických zážitků!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801B257-C837-4B28-836F-AF56A1184B43}"/>
              </a:ext>
            </a:extLst>
          </p:cNvPr>
          <p:cNvSpPr txBox="1"/>
          <p:nvPr/>
        </p:nvSpPr>
        <p:spPr>
          <a:xfrm rot="1551146">
            <a:off x="6453315" y="5401849"/>
            <a:ext cx="438331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solidFill>
                  <a:srgbClr val="FFC000"/>
                </a:solidFill>
                <a:latin typeface="Brush Script MT" panose="03060802040406070304" pitchFamily="66" charset="0"/>
              </a:rPr>
              <a:t>Slevy 14 % - 50 %!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38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5C9E1C9-7971-4C75-ABDF-0095553B3252}"/>
              </a:ext>
            </a:extLst>
          </p:cNvPr>
          <p:cNvSpPr/>
          <p:nvPr/>
        </p:nvSpPr>
        <p:spPr>
          <a:xfrm>
            <a:off x="434340" y="564832"/>
            <a:ext cx="11323320" cy="572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1313C1-DC59-BB29-9759-E7E9A5FE012C}"/>
              </a:ext>
            </a:extLst>
          </p:cNvPr>
          <p:cNvSpPr txBox="1"/>
          <p:nvPr/>
        </p:nvSpPr>
        <p:spPr>
          <a:xfrm>
            <a:off x="1347019" y="660856"/>
            <a:ext cx="94979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Arial Black" panose="020B0A04020102020204" pitchFamily="34" charset="0"/>
              </a:rPr>
              <a:t>O nás</a:t>
            </a:r>
          </a:p>
          <a:p>
            <a:endParaRPr lang="cs-CZ" sz="3600" b="1" dirty="0"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0" i="0" dirty="0">
                <a:effectLst/>
                <a:latin typeface="Metropolis"/>
              </a:rPr>
              <a:t>Jsme </a:t>
            </a:r>
            <a:r>
              <a:rPr lang="cs-CZ" sz="3600" b="1" i="0" dirty="0">
                <a:effectLst/>
                <a:latin typeface="Metropolis"/>
              </a:rPr>
              <a:t>Fiktivní firma </a:t>
            </a:r>
            <a:r>
              <a:rPr lang="cs-CZ" sz="3600" b="0" i="0" dirty="0">
                <a:effectLst/>
                <a:latin typeface="Metropolis"/>
              </a:rPr>
              <a:t>nacházející se v Ledči nad Sázavou.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latin typeface="Metropolis"/>
              </a:rPr>
              <a:t>Zabýváme se prodejem </a:t>
            </a:r>
            <a:r>
              <a:rPr lang="cs-CZ" sz="3600" dirty="0" err="1">
                <a:latin typeface="Metropolis"/>
              </a:rPr>
              <a:t>airsoftového</a:t>
            </a:r>
            <a:r>
              <a:rPr lang="cs-CZ" sz="3600" dirty="0">
                <a:latin typeface="Metropolis"/>
              </a:rPr>
              <a:t> vybavení a příslušenství vysoké kvality za dostupnou cenu.</a:t>
            </a:r>
            <a:endParaRPr lang="cs-CZ" sz="3600" b="0" i="0" dirty="0">
              <a:effectLst/>
              <a:latin typeface="Metropoli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latin typeface="Metropolis"/>
              </a:rPr>
              <a:t>Rozhodli jsme se pro usídlení v Ledči nad Sázavou kvůli nedostatku podobných prodejen v okolí.</a:t>
            </a:r>
            <a:endParaRPr lang="cs-CZ" sz="3600" b="0" i="0" dirty="0">
              <a:effectLst/>
              <a:latin typeface="Metropoli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0C19BC4-D93C-4924-B2E2-DBF756A8D9E3}"/>
              </a:ext>
            </a:extLst>
          </p:cNvPr>
          <p:cNvSpPr/>
          <p:nvPr/>
        </p:nvSpPr>
        <p:spPr>
          <a:xfrm>
            <a:off x="0" y="1394220"/>
            <a:ext cx="12090400" cy="2023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86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6D9D522-F66B-91A9-7B0F-D753203979E1}"/>
              </a:ext>
            </a:extLst>
          </p:cNvPr>
          <p:cNvSpPr txBox="1"/>
          <p:nvPr/>
        </p:nvSpPr>
        <p:spPr>
          <a:xfrm>
            <a:off x="13244051" y="-4340455"/>
            <a:ext cx="88785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Máme kompletní výbavu pro </a:t>
            </a:r>
            <a:r>
              <a:rPr lang="cs-CZ" sz="3200" b="0" i="0" dirty="0" err="1">
                <a:solidFill>
                  <a:schemeClr val="bg1"/>
                </a:solidFill>
                <a:effectLst/>
                <a:latin typeface="Söhne"/>
              </a:rPr>
              <a:t>airsoftové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 nadšence, zahrnující široký sortiment od pistolí až po granátomety a </a:t>
            </a:r>
            <a:r>
              <a:rPr lang="cs-CZ" sz="3200" b="0" i="0" dirty="0" err="1">
                <a:solidFill>
                  <a:schemeClr val="bg1"/>
                </a:solidFill>
                <a:effectLst/>
                <a:latin typeface="Söhne"/>
              </a:rPr>
              <a:t>odstřelovací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 pušky. Kromě zbraní nabízíme také různé druhy nábojů a důležité ochranné pomůcky, abyste byli bezpeční během hry. Navíc máme k dispozici kvalitní hřiště pro samotné </a:t>
            </a:r>
            <a:r>
              <a:rPr lang="cs-CZ" sz="3200" b="0" i="0" dirty="0" err="1">
                <a:solidFill>
                  <a:schemeClr val="bg1"/>
                </a:solidFill>
                <a:effectLst/>
                <a:latin typeface="Söhne"/>
              </a:rPr>
              <a:t>airsoftové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 bitvy, která Vám zajistí nezapomenutelné zážitky.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8FE422-3C91-A049-B2AA-E2376EE1FFEE}"/>
              </a:ext>
            </a:extLst>
          </p:cNvPr>
          <p:cNvSpPr txBox="1"/>
          <p:nvPr/>
        </p:nvSpPr>
        <p:spPr>
          <a:xfrm>
            <a:off x="1310148" y="2705725"/>
            <a:ext cx="1050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>
                <a:solidFill>
                  <a:schemeClr val="bg1"/>
                </a:solidFill>
              </a:rPr>
              <a:t>Zbraně a příslušenství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F8FBF-9191-5881-3973-5B140537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46672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4EC72E-8C6A-A8F5-6254-586E01E5A795}"/>
              </a:ext>
            </a:extLst>
          </p:cNvPr>
          <p:cNvSpPr txBox="1"/>
          <p:nvPr/>
        </p:nvSpPr>
        <p:spPr>
          <a:xfrm>
            <a:off x="-13290756" y="7934028"/>
            <a:ext cx="1120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i="0" dirty="0">
                <a:solidFill>
                  <a:schemeClr val="bg1"/>
                </a:solidFill>
                <a:effectLst/>
                <a:latin typeface="Josefin Sans Flex"/>
              </a:rPr>
              <a:t>M4A1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-</a:t>
            </a:r>
            <a:r>
              <a:rPr lang="cs-CZ" sz="4000" b="0" i="0" dirty="0" err="1">
                <a:solidFill>
                  <a:schemeClr val="bg1"/>
                </a:solidFill>
                <a:effectLst/>
                <a:latin typeface="Metropolis"/>
              </a:rPr>
              <a:t>bullpup</a:t>
            </a:r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 design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-materiál: kov, plast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-kapacita zásobníků: 120-300 BB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58C1D8-9C30-4EB3-9889-457258438B27}"/>
              </a:ext>
            </a:extLst>
          </p:cNvPr>
          <p:cNvSpPr/>
          <p:nvPr/>
        </p:nvSpPr>
        <p:spPr>
          <a:xfrm>
            <a:off x="0" y="4021305"/>
            <a:ext cx="12192000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150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949E94-F6D7-433C-A979-DA7061E43807}"/>
              </a:ext>
            </a:extLst>
          </p:cNvPr>
          <p:cNvSpPr/>
          <p:nvPr/>
        </p:nvSpPr>
        <p:spPr>
          <a:xfrm>
            <a:off x="7124700" y="0"/>
            <a:ext cx="50673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8FE422-3C91-A049-B2AA-E2376EE1FFEE}"/>
              </a:ext>
            </a:extLst>
          </p:cNvPr>
          <p:cNvSpPr txBox="1"/>
          <p:nvPr/>
        </p:nvSpPr>
        <p:spPr>
          <a:xfrm>
            <a:off x="3146322" y="-3488598"/>
            <a:ext cx="1050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>
                <a:solidFill>
                  <a:schemeClr val="bg1"/>
                </a:solidFill>
              </a:rPr>
              <a:t>Naše zbraně a výbava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F8FBF-9191-5881-3973-5B140537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39" y="23812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4EC72E-8C6A-A8F5-6254-586E01E5A795}"/>
              </a:ext>
            </a:extLst>
          </p:cNvPr>
          <p:cNvSpPr txBox="1"/>
          <p:nvPr/>
        </p:nvSpPr>
        <p:spPr>
          <a:xfrm>
            <a:off x="236632" y="3301814"/>
            <a:ext cx="6694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Materiál těla kov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bg1"/>
                </a:solidFill>
                <a:latin typeface="Metropolis"/>
              </a:rPr>
              <a:t>Materiál zásobníku plast</a:t>
            </a:r>
            <a:endParaRPr lang="cs-CZ" sz="4000" b="0" i="0" dirty="0">
              <a:solidFill>
                <a:schemeClr val="bg1"/>
              </a:solidFill>
              <a:effectLst/>
              <a:latin typeface="Metropoli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bg1"/>
                </a:solidFill>
                <a:latin typeface="Metropolis"/>
              </a:rPr>
              <a:t>K</a:t>
            </a:r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apacita zásobníků: 120-300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Délka 790 (mm)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bg1"/>
                </a:solidFill>
                <a:latin typeface="Metropolis"/>
              </a:rPr>
              <a:t>Hmotnost 1780 (g)</a:t>
            </a:r>
            <a:endParaRPr lang="cs-CZ" sz="4000" b="0" i="0" dirty="0">
              <a:solidFill>
                <a:schemeClr val="bg1"/>
              </a:solidFill>
              <a:effectLst/>
              <a:latin typeface="Metropoli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BF7AF68-2D5B-BD99-D3B0-1EC0AD096FCE}"/>
              </a:ext>
            </a:extLst>
          </p:cNvPr>
          <p:cNvSpPr txBox="1"/>
          <p:nvPr/>
        </p:nvSpPr>
        <p:spPr>
          <a:xfrm>
            <a:off x="-13155561" y="5751871"/>
            <a:ext cx="9379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AUG</a:t>
            </a:r>
          </a:p>
          <a:p>
            <a:r>
              <a:rPr lang="cs-CZ" sz="3600" dirty="0">
                <a:solidFill>
                  <a:schemeClr val="bg1"/>
                </a:solidFill>
              </a:rPr>
              <a:t>Délka 605 (mm)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těla Plast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ložisek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Hop-Up komory Plast</a:t>
            </a:r>
          </a:p>
          <a:p>
            <a:r>
              <a:rPr lang="cs-CZ" sz="3600" dirty="0">
                <a:solidFill>
                  <a:schemeClr val="bg1"/>
                </a:solidFill>
              </a:rPr>
              <a:t>Typ konektoru Malá </a:t>
            </a:r>
            <a:r>
              <a:rPr lang="cs-CZ" sz="3600" dirty="0" err="1">
                <a:solidFill>
                  <a:schemeClr val="bg1"/>
                </a:solidFill>
              </a:rPr>
              <a:t>Tamyia</a:t>
            </a:r>
            <a:endParaRPr lang="cs-CZ" sz="3600" dirty="0">
              <a:solidFill>
                <a:schemeClr val="bg1"/>
              </a:solidFill>
            </a:endParaRPr>
          </a:p>
          <a:p>
            <a:r>
              <a:rPr lang="cs-CZ" sz="3600" dirty="0">
                <a:solidFill>
                  <a:schemeClr val="bg1"/>
                </a:solidFill>
              </a:rPr>
              <a:t>Kapacita zásobníku 330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zásobníku Plast</a:t>
            </a:r>
          </a:p>
          <a:p>
            <a:r>
              <a:rPr lang="cs-CZ" sz="3600" dirty="0">
                <a:solidFill>
                  <a:schemeClr val="bg1"/>
                </a:solidFill>
              </a:rPr>
              <a:t>Závit 14- (mm)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B7194A-A1A0-34A1-D720-8EE701014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7817" y="238125"/>
            <a:ext cx="6858000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49BC3E0-FDDB-49FF-8A40-D128CFBE96F3}"/>
              </a:ext>
            </a:extLst>
          </p:cNvPr>
          <p:cNvSpPr/>
          <p:nvPr/>
        </p:nvSpPr>
        <p:spPr>
          <a:xfrm>
            <a:off x="-603849" y="2830860"/>
            <a:ext cx="7728549" cy="84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0BFB296-B77F-4783-9A49-C00FF543A043}"/>
              </a:ext>
            </a:extLst>
          </p:cNvPr>
          <p:cNvSpPr txBox="1"/>
          <p:nvPr/>
        </p:nvSpPr>
        <p:spPr>
          <a:xfrm>
            <a:off x="2485758" y="1549753"/>
            <a:ext cx="39854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>
                <a:solidFill>
                  <a:schemeClr val="bg1"/>
                </a:solidFill>
              </a:rPr>
              <a:t>M4A1</a:t>
            </a:r>
          </a:p>
        </p:txBody>
      </p:sp>
    </p:spTree>
    <p:extLst>
      <p:ext uri="{BB962C8B-B14F-4D97-AF65-F5344CB8AC3E}">
        <p14:creationId xmlns:p14="http://schemas.microsoft.com/office/powerpoint/2010/main" val="324082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AD4BD97-D36B-41EE-A3D3-6F81DCE8FD5F}"/>
              </a:ext>
            </a:extLst>
          </p:cNvPr>
          <p:cNvSpPr/>
          <p:nvPr/>
        </p:nvSpPr>
        <p:spPr>
          <a:xfrm>
            <a:off x="-152400" y="0"/>
            <a:ext cx="50673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F8FBF-9191-5881-3973-5B140537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420" y="-9096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4EC72E-8C6A-A8F5-6254-586E01E5A795}"/>
              </a:ext>
            </a:extLst>
          </p:cNvPr>
          <p:cNvSpPr txBox="1"/>
          <p:nvPr/>
        </p:nvSpPr>
        <p:spPr>
          <a:xfrm>
            <a:off x="7482347" y="-4396557"/>
            <a:ext cx="1120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i="0" dirty="0">
                <a:solidFill>
                  <a:schemeClr val="bg1"/>
                </a:solidFill>
                <a:effectLst/>
                <a:latin typeface="Josefin Sans Flex"/>
              </a:rPr>
              <a:t>M4A1</a:t>
            </a:r>
          </a:p>
          <a:p>
            <a:pPr algn="l"/>
            <a:r>
              <a:rPr lang="cs-CZ" sz="4000" b="0" i="0" dirty="0" err="1">
                <a:solidFill>
                  <a:schemeClr val="bg1"/>
                </a:solidFill>
                <a:effectLst/>
                <a:latin typeface="Metropolis"/>
              </a:rPr>
              <a:t>bullpup</a:t>
            </a:r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 design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materiál: kov, plast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kapacita zásobníků: 120-300 BB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BF7AF68-2D5B-BD99-D3B0-1EC0AD096FCE}"/>
              </a:ext>
            </a:extLst>
          </p:cNvPr>
          <p:cNvSpPr txBox="1"/>
          <p:nvPr/>
        </p:nvSpPr>
        <p:spPr>
          <a:xfrm>
            <a:off x="5817704" y="1688726"/>
            <a:ext cx="5974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Délka 605 (mm)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Materiál těla plast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Kapacita zásobníku 330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Materiál zásobníku Plast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Závit 14- (mm)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Hmotnost 3 860 (g)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B7194A-A1A0-34A1-D720-8EE701014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4734" y="-181921"/>
            <a:ext cx="6858000" cy="685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8DB96DC-0B42-A687-65F8-1B7E6631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8529" y="1366837"/>
            <a:ext cx="5495925" cy="41243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AD8C88-6D78-D54F-583B-024885FF9627}"/>
              </a:ext>
            </a:extLst>
          </p:cNvPr>
          <p:cNvSpPr txBox="1"/>
          <p:nvPr/>
        </p:nvSpPr>
        <p:spPr>
          <a:xfrm>
            <a:off x="-15181083" y="6110701"/>
            <a:ext cx="114447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WE M9 A1 NAVY</a:t>
            </a:r>
          </a:p>
          <a:p>
            <a:r>
              <a:rPr lang="cs-CZ" sz="3600" dirty="0">
                <a:solidFill>
                  <a:schemeClr val="bg1"/>
                </a:solidFill>
              </a:rPr>
              <a:t>Úsťová rychlost (m/s) 95 (m/s)</a:t>
            </a:r>
          </a:p>
          <a:p>
            <a:r>
              <a:rPr lang="cs-CZ" sz="3600" dirty="0">
                <a:solidFill>
                  <a:schemeClr val="bg1"/>
                </a:solidFill>
              </a:rPr>
              <a:t>Délka 215 (mm)</a:t>
            </a:r>
          </a:p>
          <a:p>
            <a:r>
              <a:rPr lang="cs-CZ" sz="3600" dirty="0">
                <a:solidFill>
                  <a:schemeClr val="bg1"/>
                </a:solidFill>
              </a:rPr>
              <a:t>Hmotnost 1040 (g)</a:t>
            </a:r>
          </a:p>
          <a:p>
            <a:r>
              <a:rPr lang="cs-CZ" sz="3600" dirty="0">
                <a:solidFill>
                  <a:schemeClr val="bg1"/>
                </a:solidFill>
              </a:rPr>
              <a:t>Délka vnitřní hlavně 100 (mm)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těla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Hop-Up komory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Kapacita zásobníku 25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zásobníku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Barva písková</a:t>
            </a:r>
          </a:p>
          <a:p>
            <a:r>
              <a:rPr lang="cs-CZ" sz="3600" dirty="0" err="1">
                <a:solidFill>
                  <a:schemeClr val="bg1"/>
                </a:solidFill>
              </a:rPr>
              <a:t>Blowback</a:t>
            </a:r>
            <a:r>
              <a:rPr lang="cs-CZ" sz="3600" dirty="0">
                <a:solidFill>
                  <a:schemeClr val="bg1"/>
                </a:solidFill>
              </a:rPr>
              <a:t> ANO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CE37FAA-7462-47FC-981D-1F8B23BA1B94}"/>
              </a:ext>
            </a:extLst>
          </p:cNvPr>
          <p:cNvSpPr/>
          <p:nvPr/>
        </p:nvSpPr>
        <p:spPr>
          <a:xfrm>
            <a:off x="4463451" y="1774634"/>
            <a:ext cx="7728549" cy="84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EEF741-745A-4FDC-9093-01B4882250EC}"/>
              </a:ext>
            </a:extLst>
          </p:cNvPr>
          <p:cNvSpPr txBox="1"/>
          <p:nvPr/>
        </p:nvSpPr>
        <p:spPr>
          <a:xfrm>
            <a:off x="7560595" y="582007"/>
            <a:ext cx="4341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>
                <a:solidFill>
                  <a:schemeClr val="bg1"/>
                </a:solidFill>
              </a:rPr>
              <a:t>AUG</a:t>
            </a:r>
          </a:p>
        </p:txBody>
      </p:sp>
    </p:spTree>
    <p:extLst>
      <p:ext uri="{BB962C8B-B14F-4D97-AF65-F5344CB8AC3E}">
        <p14:creationId xmlns:p14="http://schemas.microsoft.com/office/powerpoint/2010/main" val="4491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9966399E-B6BC-49C8-80C6-58558A747A00}"/>
              </a:ext>
            </a:extLst>
          </p:cNvPr>
          <p:cNvSpPr/>
          <p:nvPr/>
        </p:nvSpPr>
        <p:spPr>
          <a:xfrm>
            <a:off x="7124700" y="-1"/>
            <a:ext cx="50673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BF7AF68-2D5B-BD99-D3B0-1EC0AD096FCE}"/>
              </a:ext>
            </a:extLst>
          </p:cNvPr>
          <p:cNvSpPr txBox="1"/>
          <p:nvPr/>
        </p:nvSpPr>
        <p:spPr>
          <a:xfrm>
            <a:off x="12550878" y="-5560141"/>
            <a:ext cx="9379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AUG</a:t>
            </a:r>
          </a:p>
          <a:p>
            <a:r>
              <a:rPr lang="cs-CZ" sz="3600" dirty="0">
                <a:solidFill>
                  <a:schemeClr val="bg1"/>
                </a:solidFill>
              </a:rPr>
              <a:t>Délka 605 (mm)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těla Plast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ložisek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Hop-Up komory Plast</a:t>
            </a:r>
          </a:p>
          <a:p>
            <a:r>
              <a:rPr lang="cs-CZ" sz="3600" dirty="0">
                <a:solidFill>
                  <a:schemeClr val="bg1"/>
                </a:solidFill>
              </a:rPr>
              <a:t>Typ konektoru Malá </a:t>
            </a:r>
            <a:r>
              <a:rPr lang="cs-CZ" sz="3600" dirty="0" err="1">
                <a:solidFill>
                  <a:schemeClr val="bg1"/>
                </a:solidFill>
              </a:rPr>
              <a:t>Tamyia</a:t>
            </a:r>
            <a:endParaRPr lang="cs-CZ" sz="3600" dirty="0">
              <a:solidFill>
                <a:schemeClr val="bg1"/>
              </a:solidFill>
            </a:endParaRPr>
          </a:p>
          <a:p>
            <a:r>
              <a:rPr lang="cs-CZ" sz="3600" dirty="0">
                <a:solidFill>
                  <a:schemeClr val="bg1"/>
                </a:solidFill>
              </a:rPr>
              <a:t>Kapacita zásobníku 330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zásobníku Plast</a:t>
            </a:r>
          </a:p>
          <a:p>
            <a:r>
              <a:rPr lang="cs-CZ" sz="3600" dirty="0">
                <a:solidFill>
                  <a:schemeClr val="bg1"/>
                </a:solidFill>
              </a:rPr>
              <a:t>Závit 14- (mm)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BB7194A-A1A0-34A1-D720-8EE70101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4434" y="184729"/>
            <a:ext cx="6858000" cy="685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8DB96DC-0B42-A687-65F8-1B7E6631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62" y="1447251"/>
            <a:ext cx="5281613" cy="39634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AD8C88-6D78-D54F-583B-024885FF9627}"/>
              </a:ext>
            </a:extLst>
          </p:cNvPr>
          <p:cNvSpPr txBox="1"/>
          <p:nvPr/>
        </p:nvSpPr>
        <p:spPr>
          <a:xfrm>
            <a:off x="267650" y="1948744"/>
            <a:ext cx="6512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Úsťová rychlost 95 (m/s)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Délka 215 (mm)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Hmotnost 1040 (g)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Materiál těla kov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Kapacita zásobníku 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bg1"/>
                </a:solidFill>
              </a:rPr>
              <a:t>Materiál zásobníku kov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err="1">
                <a:solidFill>
                  <a:schemeClr val="bg1"/>
                </a:solidFill>
              </a:rPr>
              <a:t>Blowback</a:t>
            </a:r>
            <a:r>
              <a:rPr lang="cs-CZ" sz="3600" dirty="0">
                <a:solidFill>
                  <a:schemeClr val="bg1"/>
                </a:solidFill>
              </a:rPr>
              <a:t> ANO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93A59C1-EE2E-8332-4A2B-B21B8D41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6893" y="1447251"/>
            <a:ext cx="4349545" cy="436162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10B1D9-85ED-52FD-3529-BAD68E4080D8}"/>
              </a:ext>
            </a:extLst>
          </p:cNvPr>
          <p:cNvSpPr txBox="1"/>
          <p:nvPr/>
        </p:nvSpPr>
        <p:spPr>
          <a:xfrm>
            <a:off x="-14718890" y="4365523"/>
            <a:ext cx="88785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Mnohoúčelové kapsy pro snadné nošení nábojů a vybavení</a:t>
            </a:r>
          </a:p>
          <a:p>
            <a:r>
              <a:rPr lang="cs-CZ" sz="3600" dirty="0">
                <a:solidFill>
                  <a:schemeClr val="bg1"/>
                </a:solidFill>
              </a:rPr>
              <a:t>Ochranné polstrování chrání hráče před střelami během her</a:t>
            </a:r>
          </a:p>
          <a:p>
            <a:r>
              <a:rPr lang="cs-CZ" sz="3600" dirty="0">
                <a:solidFill>
                  <a:schemeClr val="bg1"/>
                </a:solidFill>
              </a:rPr>
              <a:t>Možnost nastavení pro pohodlné nošení</a:t>
            </a:r>
          </a:p>
          <a:p>
            <a:r>
              <a:rPr lang="cs-CZ" sz="3600" dirty="0">
                <a:solidFill>
                  <a:schemeClr val="bg1"/>
                </a:solidFill>
              </a:rPr>
              <a:t>Moderní taktický design v různých kamuflážních vzorech</a:t>
            </a:r>
          </a:p>
          <a:p>
            <a:r>
              <a:rPr lang="cs-CZ" sz="3600" dirty="0">
                <a:solidFill>
                  <a:schemeClr val="bg1"/>
                </a:solidFill>
              </a:rPr>
              <a:t>Vesta pro </a:t>
            </a:r>
            <a:r>
              <a:rPr lang="cs-CZ" sz="3600" dirty="0" err="1">
                <a:solidFill>
                  <a:schemeClr val="bg1"/>
                </a:solidFill>
              </a:rPr>
              <a:t>airsoftové</a:t>
            </a:r>
            <a:r>
              <a:rPr lang="cs-CZ" sz="3600" dirty="0">
                <a:solidFill>
                  <a:schemeClr val="bg1"/>
                </a:solidFill>
              </a:rPr>
              <a:t> hry, nejde o reálný balistický pancíř.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70A16A-192A-44A9-BA06-0C24D47F821C}"/>
              </a:ext>
            </a:extLst>
          </p:cNvPr>
          <p:cNvSpPr txBox="1"/>
          <p:nvPr/>
        </p:nvSpPr>
        <p:spPr>
          <a:xfrm>
            <a:off x="1233566" y="385422"/>
            <a:ext cx="44045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>
                <a:solidFill>
                  <a:schemeClr val="bg1"/>
                </a:solidFill>
              </a:rPr>
              <a:t>WE M9 A1 NAVY</a:t>
            </a:r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F5915B1-B4DA-41FE-862D-AEEB4D25079F}"/>
              </a:ext>
            </a:extLst>
          </p:cNvPr>
          <p:cNvSpPr/>
          <p:nvPr/>
        </p:nvSpPr>
        <p:spPr>
          <a:xfrm>
            <a:off x="-428412" y="1288429"/>
            <a:ext cx="7728549" cy="84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0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6D9D522-F66B-91A9-7B0F-D753203979E1}"/>
              </a:ext>
            </a:extLst>
          </p:cNvPr>
          <p:cNvSpPr txBox="1"/>
          <p:nvPr/>
        </p:nvSpPr>
        <p:spPr>
          <a:xfrm>
            <a:off x="13244051" y="-4340455"/>
            <a:ext cx="88785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Máme kompletní výbavu pro </a:t>
            </a:r>
            <a:r>
              <a:rPr lang="cs-CZ" sz="3200" b="0" i="0" dirty="0" err="1">
                <a:solidFill>
                  <a:schemeClr val="bg1"/>
                </a:solidFill>
                <a:effectLst/>
                <a:latin typeface="Söhne"/>
              </a:rPr>
              <a:t>airsoftové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 nadšence, zahrnující široký sortiment od pistolí až po granátomety a </a:t>
            </a:r>
            <a:r>
              <a:rPr lang="cs-CZ" sz="3200" b="0" i="0" dirty="0" err="1">
                <a:solidFill>
                  <a:schemeClr val="bg1"/>
                </a:solidFill>
                <a:effectLst/>
                <a:latin typeface="Söhne"/>
              </a:rPr>
              <a:t>odstřelovací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 pušky. Kromě zbraní nabízíme také různé druhy nábojů a důležité ochranné pomůcky, abyste byli bezpeční během hry. Navíc máme k dispozici kvalitní hřiště pro samotné </a:t>
            </a:r>
            <a:r>
              <a:rPr lang="cs-CZ" sz="3200" b="0" i="0" dirty="0" err="1">
                <a:solidFill>
                  <a:schemeClr val="bg1"/>
                </a:solidFill>
                <a:effectLst/>
                <a:latin typeface="Söhne"/>
              </a:rPr>
              <a:t>airsoftové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Söhne"/>
              </a:rPr>
              <a:t> bitvy, která Vám zajistí nezapomenutelné zážitky.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8FE422-3C91-A049-B2AA-E2376EE1FFEE}"/>
              </a:ext>
            </a:extLst>
          </p:cNvPr>
          <p:cNvSpPr txBox="1"/>
          <p:nvPr/>
        </p:nvSpPr>
        <p:spPr>
          <a:xfrm>
            <a:off x="1310148" y="2705725"/>
            <a:ext cx="1050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>
                <a:solidFill>
                  <a:schemeClr val="bg1"/>
                </a:solidFill>
              </a:rPr>
              <a:t>Ochranné vybavení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F8FBF-9191-5881-3973-5B140537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46672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4EC72E-8C6A-A8F5-6254-586E01E5A795}"/>
              </a:ext>
            </a:extLst>
          </p:cNvPr>
          <p:cNvSpPr txBox="1"/>
          <p:nvPr/>
        </p:nvSpPr>
        <p:spPr>
          <a:xfrm>
            <a:off x="-13290756" y="7934028"/>
            <a:ext cx="11208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i="0" dirty="0">
                <a:solidFill>
                  <a:schemeClr val="bg1"/>
                </a:solidFill>
                <a:effectLst/>
                <a:latin typeface="Josefin Sans Flex"/>
              </a:rPr>
              <a:t>M4A1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-</a:t>
            </a:r>
            <a:r>
              <a:rPr lang="cs-CZ" sz="4000" b="0" i="0" dirty="0" err="1">
                <a:solidFill>
                  <a:schemeClr val="bg1"/>
                </a:solidFill>
                <a:effectLst/>
                <a:latin typeface="Metropolis"/>
              </a:rPr>
              <a:t>bullpup</a:t>
            </a:r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 design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-materiál: kov, plast</a:t>
            </a:r>
          </a:p>
          <a:p>
            <a:pPr algn="l"/>
            <a:r>
              <a:rPr lang="cs-CZ" sz="4000" b="0" i="0" dirty="0">
                <a:solidFill>
                  <a:schemeClr val="bg1"/>
                </a:solidFill>
                <a:effectLst/>
                <a:latin typeface="Metropolis"/>
              </a:rPr>
              <a:t>-kapacita zásobníků: 120-300 BB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58C1D8-9C30-4EB3-9889-457258438B27}"/>
              </a:ext>
            </a:extLst>
          </p:cNvPr>
          <p:cNvSpPr/>
          <p:nvPr/>
        </p:nvSpPr>
        <p:spPr>
          <a:xfrm>
            <a:off x="0" y="4021305"/>
            <a:ext cx="12192000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1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FD106673-0B54-4147-9FA0-2631D247DBBF}"/>
              </a:ext>
            </a:extLst>
          </p:cNvPr>
          <p:cNvSpPr/>
          <p:nvPr/>
        </p:nvSpPr>
        <p:spPr>
          <a:xfrm>
            <a:off x="1" y="0"/>
            <a:ext cx="711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260D9B5-776F-4A62-8843-2F31C3E3BD7E}"/>
              </a:ext>
            </a:extLst>
          </p:cNvPr>
          <p:cNvSpPr/>
          <p:nvPr/>
        </p:nvSpPr>
        <p:spPr>
          <a:xfrm>
            <a:off x="0" y="-1"/>
            <a:ext cx="7096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E2B3C9E-BFDA-4263-A2B2-5DB33FFCEF58}"/>
              </a:ext>
            </a:extLst>
          </p:cNvPr>
          <p:cNvSpPr/>
          <p:nvPr/>
        </p:nvSpPr>
        <p:spPr>
          <a:xfrm>
            <a:off x="0" y="5847939"/>
            <a:ext cx="6905623" cy="10100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DB96DC-0B42-A687-65F8-1B7E6631F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450" y="1800635"/>
            <a:ext cx="5495925" cy="41243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AD8C88-6D78-D54F-583B-024885FF9627}"/>
              </a:ext>
            </a:extLst>
          </p:cNvPr>
          <p:cNvSpPr txBox="1"/>
          <p:nvPr/>
        </p:nvSpPr>
        <p:spPr>
          <a:xfrm>
            <a:off x="13381704" y="-6186309"/>
            <a:ext cx="70005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WE M9 A1 NAVY</a:t>
            </a:r>
          </a:p>
          <a:p>
            <a:r>
              <a:rPr lang="cs-CZ" sz="3600" dirty="0">
                <a:solidFill>
                  <a:schemeClr val="bg1"/>
                </a:solidFill>
              </a:rPr>
              <a:t>Úsťová rychlost (m/s) 95 (m/s)</a:t>
            </a:r>
          </a:p>
          <a:p>
            <a:r>
              <a:rPr lang="cs-CZ" sz="3600" dirty="0">
                <a:solidFill>
                  <a:schemeClr val="bg1"/>
                </a:solidFill>
              </a:rPr>
              <a:t>Délka 215 (mm)</a:t>
            </a:r>
          </a:p>
          <a:p>
            <a:r>
              <a:rPr lang="cs-CZ" sz="3600" dirty="0">
                <a:solidFill>
                  <a:schemeClr val="bg1"/>
                </a:solidFill>
              </a:rPr>
              <a:t>Hmotnost 1040 (g)</a:t>
            </a:r>
          </a:p>
          <a:p>
            <a:r>
              <a:rPr lang="cs-CZ" sz="3600" dirty="0">
                <a:solidFill>
                  <a:schemeClr val="bg1"/>
                </a:solidFill>
              </a:rPr>
              <a:t>Délka vnitřní hlavně 100 (mm)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těla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Hop-Up komory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Kapacita zásobníku 25</a:t>
            </a:r>
          </a:p>
          <a:p>
            <a:r>
              <a:rPr lang="cs-CZ" sz="3600" dirty="0">
                <a:solidFill>
                  <a:schemeClr val="bg1"/>
                </a:solidFill>
              </a:rPr>
              <a:t>Materiál zásobníku Kov</a:t>
            </a:r>
          </a:p>
          <a:p>
            <a:r>
              <a:rPr lang="cs-CZ" sz="3600" dirty="0">
                <a:solidFill>
                  <a:schemeClr val="bg1"/>
                </a:solidFill>
              </a:rPr>
              <a:t>Barva písková</a:t>
            </a:r>
          </a:p>
          <a:p>
            <a:r>
              <a:rPr lang="cs-CZ" sz="3600" dirty="0" err="1">
                <a:solidFill>
                  <a:schemeClr val="bg1"/>
                </a:solidFill>
              </a:rPr>
              <a:t>Blowback</a:t>
            </a:r>
            <a:r>
              <a:rPr lang="cs-CZ" sz="3600" dirty="0">
                <a:solidFill>
                  <a:schemeClr val="bg1"/>
                </a:solidFill>
              </a:rPr>
              <a:t> ANO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410B1D9-85ED-52FD-3529-BAD68E4080D8}"/>
              </a:ext>
            </a:extLst>
          </p:cNvPr>
          <p:cNvSpPr txBox="1"/>
          <p:nvPr/>
        </p:nvSpPr>
        <p:spPr>
          <a:xfrm>
            <a:off x="39638" y="1459229"/>
            <a:ext cx="6905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Ochranné polstrování chrání hráče před střelami během 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Možnost nastavení pro pohodlné nošení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Moderní taktický design v různých kamuflážních vzorech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603F9C-46EB-3E59-B4DC-F7E18B5DFEC8}"/>
              </a:ext>
            </a:extLst>
          </p:cNvPr>
          <p:cNvSpPr txBox="1"/>
          <p:nvPr/>
        </p:nvSpPr>
        <p:spPr>
          <a:xfrm>
            <a:off x="-15190839" y="64008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Ochranný design pro obličej a oči.</a:t>
            </a:r>
          </a:p>
          <a:p>
            <a:r>
              <a:rPr lang="cs-CZ" sz="3600" dirty="0">
                <a:solidFill>
                  <a:schemeClr val="bg1"/>
                </a:solidFill>
              </a:rPr>
              <a:t>Odolné materiály a pohodlí.</a:t>
            </a:r>
          </a:p>
          <a:p>
            <a:r>
              <a:rPr lang="cs-CZ" sz="3600" dirty="0">
                <a:solidFill>
                  <a:schemeClr val="bg1"/>
                </a:solidFill>
              </a:rPr>
              <a:t>Různé styly a designy.</a:t>
            </a:r>
          </a:p>
          <a:p>
            <a:r>
              <a:rPr lang="cs-CZ" sz="3600" dirty="0">
                <a:solidFill>
                  <a:schemeClr val="bg1"/>
                </a:solidFill>
              </a:rPr>
              <a:t>Ventilace a anti-mlhavé povlaky pro čisté sklo.</a:t>
            </a:r>
          </a:p>
          <a:p>
            <a:r>
              <a:rPr lang="cs-CZ" sz="3600" dirty="0">
                <a:solidFill>
                  <a:schemeClr val="bg1"/>
                </a:solidFill>
              </a:rPr>
              <a:t>Ochrana proti úlomkům a prachu.</a:t>
            </a:r>
          </a:p>
          <a:p>
            <a:r>
              <a:rPr lang="cs-CZ" sz="3600" dirty="0">
                <a:solidFill>
                  <a:schemeClr val="bg1"/>
                </a:solidFill>
              </a:rPr>
              <a:t>Některé modely mají designové prvky a kompatibilitu s komunikačními systémy.</a:t>
            </a:r>
          </a:p>
          <a:p>
            <a:r>
              <a:rPr lang="cs-CZ" sz="3600" dirty="0">
                <a:solidFill>
                  <a:schemeClr val="bg1"/>
                </a:solidFill>
              </a:rPr>
              <a:t>Navrženy pro </a:t>
            </a:r>
            <a:r>
              <a:rPr lang="cs-CZ" sz="3600" dirty="0" err="1">
                <a:solidFill>
                  <a:schemeClr val="bg1"/>
                </a:solidFill>
              </a:rPr>
              <a:t>airsoftové</a:t>
            </a:r>
            <a:r>
              <a:rPr lang="cs-CZ" sz="3600" dirty="0">
                <a:solidFill>
                  <a:schemeClr val="bg1"/>
                </a:solidFill>
              </a:rPr>
              <a:t> hry, ne pro skutečné operace.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1F11B2-937F-F126-2263-103B01D2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163" y="1162460"/>
            <a:ext cx="4762500" cy="47625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5650E9-2EF3-48A9-99CA-CC3569E61603}"/>
              </a:ext>
            </a:extLst>
          </p:cNvPr>
          <p:cNvSpPr txBox="1"/>
          <p:nvPr/>
        </p:nvSpPr>
        <p:spPr>
          <a:xfrm>
            <a:off x="39638" y="6029803"/>
            <a:ext cx="318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Vesta pro </a:t>
            </a:r>
            <a:r>
              <a:rPr lang="cs-CZ" b="1" dirty="0" err="1">
                <a:solidFill>
                  <a:schemeClr val="bg1"/>
                </a:solidFill>
              </a:rPr>
              <a:t>airsoftové</a:t>
            </a:r>
            <a:r>
              <a:rPr lang="cs-CZ" b="1" dirty="0">
                <a:solidFill>
                  <a:schemeClr val="bg1"/>
                </a:solidFill>
              </a:rPr>
              <a:t> hry, nejde o reálný balistický pancíř!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 descr="Body armour vest PNG transparent image download, size: 1049x1200px">
            <a:extLst>
              <a:ext uri="{FF2B5EF4-FFF2-40B4-BE49-F238E27FC236}">
                <a16:creationId xmlns:a16="http://schemas.microsoft.com/office/drawing/2014/main" id="{AD2D8650-4ECA-42D4-8CB0-E8AC677C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715697"/>
            <a:ext cx="4743254" cy="54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5CE0C15-49F4-4243-8733-2322B57EFE2C}"/>
              </a:ext>
            </a:extLst>
          </p:cNvPr>
          <p:cNvSpPr/>
          <p:nvPr/>
        </p:nvSpPr>
        <p:spPr>
          <a:xfrm>
            <a:off x="0" y="-1"/>
            <a:ext cx="6905623" cy="10100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12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4FE6009-C7A1-4234-870C-CCEF7919B5CF}"/>
              </a:ext>
            </a:extLst>
          </p:cNvPr>
          <p:cNvSpPr/>
          <p:nvPr/>
        </p:nvSpPr>
        <p:spPr>
          <a:xfrm>
            <a:off x="1" y="0"/>
            <a:ext cx="711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C4C2D6E-0FA4-426B-B309-2E41B984D34C}"/>
              </a:ext>
            </a:extLst>
          </p:cNvPr>
          <p:cNvSpPr/>
          <p:nvPr/>
        </p:nvSpPr>
        <p:spPr>
          <a:xfrm>
            <a:off x="0" y="5847939"/>
            <a:ext cx="6905623" cy="10100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93A59C1-EE2E-8332-4A2B-B21B8D41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29" y="-5506576"/>
            <a:ext cx="4349545" cy="436162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10B1D9-85ED-52FD-3529-BAD68E4080D8}"/>
              </a:ext>
            </a:extLst>
          </p:cNvPr>
          <p:cNvSpPr txBox="1"/>
          <p:nvPr/>
        </p:nvSpPr>
        <p:spPr>
          <a:xfrm>
            <a:off x="13460363" y="-5864918"/>
            <a:ext cx="88785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Mnohoúčelové kapsy pro snadné nošení nábojů a vybavení</a:t>
            </a:r>
          </a:p>
          <a:p>
            <a:r>
              <a:rPr lang="cs-CZ" sz="3600" dirty="0">
                <a:solidFill>
                  <a:schemeClr val="bg1"/>
                </a:solidFill>
              </a:rPr>
              <a:t>Ochranné polstrování chrání hráče před střelami během her</a:t>
            </a:r>
          </a:p>
          <a:p>
            <a:r>
              <a:rPr lang="cs-CZ" sz="3600" dirty="0">
                <a:solidFill>
                  <a:schemeClr val="bg1"/>
                </a:solidFill>
              </a:rPr>
              <a:t>Možnost nastavení pro pohodlné nošení</a:t>
            </a:r>
          </a:p>
          <a:p>
            <a:r>
              <a:rPr lang="cs-CZ" sz="3600" dirty="0">
                <a:solidFill>
                  <a:schemeClr val="bg1"/>
                </a:solidFill>
              </a:rPr>
              <a:t>Moderní taktický design v různých kamuflážních vzorech</a:t>
            </a:r>
          </a:p>
          <a:p>
            <a:r>
              <a:rPr lang="cs-CZ" sz="3600" dirty="0">
                <a:solidFill>
                  <a:schemeClr val="bg1"/>
                </a:solidFill>
              </a:rPr>
              <a:t>Vesta pro </a:t>
            </a:r>
            <a:r>
              <a:rPr lang="cs-CZ" sz="3600" dirty="0" err="1">
                <a:solidFill>
                  <a:schemeClr val="bg1"/>
                </a:solidFill>
              </a:rPr>
              <a:t>airsoftové</a:t>
            </a:r>
            <a:r>
              <a:rPr lang="cs-CZ" sz="3600" dirty="0">
                <a:solidFill>
                  <a:schemeClr val="bg1"/>
                </a:solidFill>
              </a:rPr>
              <a:t> hry, nejde o reálný balistický pancíř.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603F9C-46EB-3E59-B4DC-F7E18B5DFEC8}"/>
              </a:ext>
            </a:extLst>
          </p:cNvPr>
          <p:cNvSpPr txBox="1"/>
          <p:nvPr/>
        </p:nvSpPr>
        <p:spPr>
          <a:xfrm>
            <a:off x="276378" y="2274837"/>
            <a:ext cx="669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Odolné materiály a pohodlí.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Různé styly a designy.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Ochrana proti úlomkům a prachu.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E1A1B8-3AA2-4437-BA57-A50F7BBDFCD8}"/>
              </a:ext>
            </a:extLst>
          </p:cNvPr>
          <p:cNvSpPr txBox="1"/>
          <p:nvPr/>
        </p:nvSpPr>
        <p:spPr>
          <a:xfrm>
            <a:off x="0" y="6029803"/>
            <a:ext cx="477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</a:rPr>
              <a:t>Navrženy pro </a:t>
            </a:r>
            <a:r>
              <a:rPr lang="cs-CZ" sz="1800" b="1" dirty="0" err="1">
                <a:solidFill>
                  <a:schemeClr val="bg1"/>
                </a:solidFill>
              </a:rPr>
              <a:t>airsoftové</a:t>
            </a:r>
            <a:r>
              <a:rPr lang="cs-CZ" sz="1800" b="1" dirty="0">
                <a:solidFill>
                  <a:schemeClr val="bg1"/>
                </a:solidFill>
              </a:rPr>
              <a:t> hry, ne pro skutečné operace!</a:t>
            </a:r>
          </a:p>
        </p:txBody>
      </p:sp>
      <p:pic>
        <p:nvPicPr>
          <p:cNvPr id="3074" name="Picture 2" descr="Ballistic Helmet PNG Transparent Images - PNG All">
            <a:extLst>
              <a:ext uri="{FF2B5EF4-FFF2-40B4-BE49-F238E27FC236}">
                <a16:creationId xmlns:a16="http://schemas.microsoft.com/office/drawing/2014/main" id="{B4802FA3-1F68-424D-AD5E-EEE9B57F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03" y="1329871"/>
            <a:ext cx="4198257" cy="41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AB288240-EBD8-4C09-AE24-386F19858376}"/>
              </a:ext>
            </a:extLst>
          </p:cNvPr>
          <p:cNvSpPr/>
          <p:nvPr/>
        </p:nvSpPr>
        <p:spPr>
          <a:xfrm>
            <a:off x="0" y="-1"/>
            <a:ext cx="6905623" cy="10100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79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D6A30238EEBF479F5DDA1E8F08DF78" ma:contentTypeVersion="9" ma:contentTypeDescription="Vytvoří nový dokument" ma:contentTypeScope="" ma:versionID="ea7a1aafd93cc376bf8d32b8d9c6e580">
  <xsd:schema xmlns:xsd="http://www.w3.org/2001/XMLSchema" xmlns:xs="http://www.w3.org/2001/XMLSchema" xmlns:p="http://schemas.microsoft.com/office/2006/metadata/properties" xmlns:ns2="4a6a4d91-85e4-4738-8f53-8f0d4154b603" xmlns:ns3="05d50060-576a-4c11-a093-8054766b506b" targetNamespace="http://schemas.microsoft.com/office/2006/metadata/properties" ma:root="true" ma:fieldsID="0df8c1e9828bd58992693c62f4173002" ns2:_="" ns3:_="">
    <xsd:import namespace="4a6a4d91-85e4-4738-8f53-8f0d4154b603"/>
    <xsd:import namespace="05d50060-576a-4c11-a093-8054766b5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a4d91-85e4-4738-8f53-8f0d4154b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c105e749-9433-44a2-8c01-e47ede5d4d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50060-576a-4c11-a093-8054766b506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e37c2cc-462b-437f-a491-91514c71a392}" ma:internalName="TaxCatchAll" ma:showField="CatchAllData" ma:web="05d50060-576a-4c11-a093-8054766b50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d50060-576a-4c11-a093-8054766b506b" xsi:nil="true"/>
    <lcf76f155ced4ddcb4097134ff3c332f xmlns="4a6a4d91-85e4-4738-8f53-8f0d4154b6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3B7AEF-B71E-4D69-A8D8-48AD2D266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a4d91-85e4-4738-8f53-8f0d4154b603"/>
    <ds:schemaRef ds:uri="05d50060-576a-4c11-a093-8054766b5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DFA780-654F-4766-B439-5485D53E01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EBDAA0-3272-405C-AD6C-5AF25D926DC8}">
  <ds:schemaRefs>
    <ds:schemaRef ds:uri="http://schemas.microsoft.com/office/2006/metadata/properties"/>
    <ds:schemaRef ds:uri="http://schemas.microsoft.com/office/infopath/2007/PartnerControls"/>
    <ds:schemaRef ds:uri="05d50060-576a-4c11-a093-8054766b506b"/>
    <ds:schemaRef ds:uri="4a6a4d91-85e4-4738-8f53-8f0d4154b6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709</Words>
  <Application>Microsoft Office PowerPoint</Application>
  <PresentationFormat>Širokoúhlá obrazovka</PresentationFormat>
  <Paragraphs>116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Brush Script MT</vt:lpstr>
      <vt:lpstr>Calibri</vt:lpstr>
      <vt:lpstr>Calibri Light</vt:lpstr>
      <vt:lpstr>Josefin Sans Flex</vt:lpstr>
      <vt:lpstr>Metropolis</vt:lpstr>
      <vt:lpstr>Söhne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Pavlas</dc:creator>
  <cp:lastModifiedBy>Student</cp:lastModifiedBy>
  <cp:revision>13</cp:revision>
  <dcterms:created xsi:type="dcterms:W3CDTF">2023-11-09T18:50:52Z</dcterms:created>
  <dcterms:modified xsi:type="dcterms:W3CDTF">2023-11-10T09:34:31Z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0x01010028D6A30238EEBF479F5DDA1E8F08DF78</vt:lpwstr>
  </property>
  <property fmtid="{D5CDD505-2E9C-101B-9397-08002B2CF9AE}" pid="3" name="MediaServiceImageTags">
    <vt:lpwstr/>
  </property>
</Properties>
</file>