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61" r:id="rId3"/>
    <p:sldId id="274" r:id="rId4"/>
    <p:sldId id="264" r:id="rId5"/>
    <p:sldId id="295" r:id="rId6"/>
    <p:sldId id="268" r:id="rId7"/>
    <p:sldId id="296" r:id="rId8"/>
    <p:sldId id="297" r:id="rId9"/>
    <p:sldId id="298" r:id="rId10"/>
    <p:sldId id="294" r:id="rId11"/>
    <p:sldId id="280" r:id="rId12"/>
    <p:sldId id="272" r:id="rId1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DCB9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77" d="100"/>
          <a:sy n="77" d="100"/>
        </p:scale>
        <p:origin x="28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5419CF-8BB3-410E-8CA9-51448EF1B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D65AEA8-42E2-4304-897A-5821F5E66D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48B08D0-1A91-49CE-9007-8CEEA0109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3680-E640-43DA-B0FC-28FDA8E83C4D}" type="datetimeFigureOut">
              <a:rPr lang="sk-SK" smtClean="0"/>
              <a:pPr/>
              <a:t>1. 12. 2021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37E5D07-5B05-4C48-AC60-46357622B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50CD0C1-CC15-4C26-B73C-241D5B423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160C-7066-47B2-8FC0-1559FDECDBFE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03967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4DF1C4-DE85-40E2-8AD3-37EFAC03A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462EDDAC-315B-41AC-95A5-68A9D378BF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8B6AA63-A6C2-48BB-9B3E-A785C6E59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3680-E640-43DA-B0FC-28FDA8E83C4D}" type="datetimeFigureOut">
              <a:rPr lang="sk-SK" smtClean="0"/>
              <a:pPr/>
              <a:t>1. 12. 2021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B719AAD-8396-4F4D-A36E-92DF1982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216A138-C5B5-4518-A754-C5ED13EB0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160C-7066-47B2-8FC0-1559FDECDBFE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7516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26D9106D-4438-44B2-8753-01448840FB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D270BB49-5D5A-42D4-9D4A-ADC68E839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8811D3F-CD82-47A7-967B-612123263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3680-E640-43DA-B0FC-28FDA8E83C4D}" type="datetimeFigureOut">
              <a:rPr lang="sk-SK" smtClean="0"/>
              <a:pPr/>
              <a:t>1. 12. 2021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0CEB58D-7384-4A2A-9E7A-401008EE0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EA6A544-AF04-4E9A-915E-6BE3892B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160C-7066-47B2-8FC0-1559FDECDBFE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30445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1E215C-AB05-4ECE-AEBE-5239A827C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7FCF9F5-D5D9-4963-9D23-E1DE3DE56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E8B1224-2505-407E-9FF6-1D66B6F9C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3680-E640-43DA-B0FC-28FDA8E83C4D}" type="datetimeFigureOut">
              <a:rPr lang="sk-SK" smtClean="0"/>
              <a:pPr/>
              <a:t>1. 12. 2021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9CDE2E2-02F1-462C-A83A-0372ED7B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56EB1AD-B398-4CBF-A3AE-4F234C1E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160C-7066-47B2-8FC0-1559FDECDBFE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7018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571CEE-344A-4431-9F6E-EFCFFD417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C2FF533-D641-4BD2-AAAF-5695D1A11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BDC3ADF-6010-49B8-94E8-D43B31136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3680-E640-43DA-B0FC-28FDA8E83C4D}" type="datetimeFigureOut">
              <a:rPr lang="sk-SK" smtClean="0"/>
              <a:pPr/>
              <a:t>1. 12. 2021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9B11A8E-D645-4EF5-BDA2-15A194F4B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3595A34-5019-4A04-9F54-F6AB332D7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160C-7066-47B2-8FC0-1559FDECDBFE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67277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D9EBF2-0228-47BB-8BC9-BF5565DF1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F1E79C8-B84D-4CC5-A739-12E4D76EC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15B8328-4D86-49BC-8A4C-AF210D2BE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BE14AD5-CB55-434C-ACEF-E50734865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3680-E640-43DA-B0FC-28FDA8E83C4D}" type="datetimeFigureOut">
              <a:rPr lang="sk-SK" smtClean="0"/>
              <a:pPr/>
              <a:t>1. 12. 2021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5630843-E835-45E3-8D7F-72B7382A9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F42C96C-30D9-46FF-95E7-75AEBD861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160C-7066-47B2-8FC0-1559FDECDBFE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8774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8FEFF8-44BF-4BAF-8EAF-B47DDB281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1DAAD45-0B31-4509-967E-BE83053BC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4EB18CD-3C46-466B-BE63-CD2709356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53CE084-E03B-41D4-9D6F-BD94BC09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FE2238EC-EF28-4BEA-A7D8-1F7398CA02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F03CDB43-1BFA-491F-972A-A53FA248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3680-E640-43DA-B0FC-28FDA8E83C4D}" type="datetimeFigureOut">
              <a:rPr lang="sk-SK" smtClean="0"/>
              <a:pPr/>
              <a:t>1. 12. 2021</a:t>
            </a:fld>
            <a:endParaRPr lang="sk-SK" dirty="0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A9D65EFB-FE26-461F-8B16-0288769B3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0DE17F66-61A8-4186-84CC-2CF63C3E8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160C-7066-47B2-8FC0-1559FDECDBFE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5803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9775C-7B87-452C-86C9-4D39E136D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016DD627-3AA0-42F8-918B-8466EA53B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3680-E640-43DA-B0FC-28FDA8E83C4D}" type="datetimeFigureOut">
              <a:rPr lang="sk-SK" smtClean="0"/>
              <a:pPr/>
              <a:t>1. 12. 2021</a:t>
            </a:fld>
            <a:endParaRPr lang="sk-SK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CF7150F5-7602-4AFF-88D7-B8C283A9C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45BA121D-D8C5-483D-B84A-A7AE7A023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160C-7066-47B2-8FC0-1559FDECDBFE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51117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D817548D-2048-4E52-AA3D-1CDEA0B7D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3680-E640-43DA-B0FC-28FDA8E83C4D}" type="datetimeFigureOut">
              <a:rPr lang="sk-SK" smtClean="0"/>
              <a:pPr/>
              <a:t>1. 12. 2021</a:t>
            </a:fld>
            <a:endParaRPr lang="sk-SK" dirty="0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D6886472-5260-4F56-93E0-B0B90D58C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7EECCDDD-DA5E-4760-9815-7E910C7A0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160C-7066-47B2-8FC0-1559FDECDBFE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01384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7EDF67-B828-4934-AC52-BC2F12C7A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D224C08-594B-4A52-A191-A780A19EA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54ADACC-FC45-455C-A4B5-0C91F54842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7CEDB6F-E547-4E1D-81AE-EFAF2A183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3680-E640-43DA-B0FC-28FDA8E83C4D}" type="datetimeFigureOut">
              <a:rPr lang="sk-SK" smtClean="0"/>
              <a:pPr/>
              <a:t>1. 12. 2021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370C477-1B2F-4F0C-8A66-0860EF906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5EBF1C4-2E23-43CD-B451-A2EBBBFD7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160C-7066-47B2-8FC0-1559FDECDBFE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88542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BD45F2-2C96-4AAD-801E-25B5E637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3EA55B6C-48D2-46AD-A4B7-744D5BE22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AD48EF6-7E40-40CE-BE2F-CEB62334F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F2093B9-A4A9-4B31-955A-E558CC91B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3680-E640-43DA-B0FC-28FDA8E83C4D}" type="datetimeFigureOut">
              <a:rPr lang="sk-SK" smtClean="0"/>
              <a:pPr/>
              <a:t>1. 12. 2021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D2527BB-7351-4417-A7C5-E7361145B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BB29919-3EF2-4427-81BD-C041A291A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160C-7066-47B2-8FC0-1559FDECDBFE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67600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42176F5F-A43C-42A2-A255-406A95C91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E0A3F8A-13F7-46FA-9252-76D295F8B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1ADAC0F-7AF6-4456-9EBB-86BF18E187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F3680-E640-43DA-B0FC-28FDA8E83C4D}" type="datetimeFigureOut">
              <a:rPr lang="sk-SK" smtClean="0"/>
              <a:pPr/>
              <a:t>1. 12. 2021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DCCD469-0F7C-4AB2-965D-47B9FBE4D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F449E6C-8BDA-46A6-9B4C-862CF4ED93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160C-7066-47B2-8FC0-1559FDECDBFE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2593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microsoft.com/office/2007/relationships/hdphoto" Target="../media/hdphoto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3.wdp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9.wdp"/><Relationship Id="rId3" Type="http://schemas.microsoft.com/office/2007/relationships/hdphoto" Target="../media/hdphoto1.wdp"/><Relationship Id="rId7" Type="http://schemas.openxmlformats.org/officeDocument/2006/relationships/image" Target="../media/image43.jpe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microsoft.com/office/2007/relationships/hdphoto" Target="../media/hdphoto15.wdp"/><Relationship Id="rId5" Type="http://schemas.microsoft.com/office/2007/relationships/hdphoto" Target="../media/hdphoto14.wdp"/><Relationship Id="rId15" Type="http://schemas.openxmlformats.org/officeDocument/2006/relationships/image" Target="../media/image4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microsoft.com/office/2007/relationships/hdphoto" Target="../media/hdphoto5.wdp"/><Relationship Id="rId10" Type="http://schemas.openxmlformats.org/officeDocument/2006/relationships/image" Target="../media/image11.jpeg"/><Relationship Id="rId4" Type="http://schemas.openxmlformats.org/officeDocument/2006/relationships/image" Target="../media/image8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6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hdphoto" Target="../media/hdphoto1.wdp"/><Relationship Id="rId7" Type="http://schemas.microsoft.com/office/2007/relationships/hdphoto" Target="../media/hdphoto1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1.wdp"/><Relationship Id="rId10" Type="http://schemas.openxmlformats.org/officeDocument/2006/relationships/image" Target="../media/image19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10" Type="http://schemas.openxmlformats.org/officeDocument/2006/relationships/image" Target="../media/image19.png"/><Relationship Id="rId4" Type="http://schemas.openxmlformats.org/officeDocument/2006/relationships/image" Target="../media/image27.jpg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microsoft.com/office/2007/relationships/hdphoto" Target="../media/hdphoto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 Waves Wallpaper Images, Stock Photos &amp;amp; Vectors | Shutterstock">
            <a:extLst>
              <a:ext uri="{FF2B5EF4-FFF2-40B4-BE49-F238E27FC236}">
                <a16:creationId xmlns:a16="http://schemas.microsoft.com/office/drawing/2014/main" id="{B0420121-7754-41C9-A29D-9711DC150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2734" r="97986">
                        <a14:foregroundMark x1="2302" y1="5000" x2="87482" y2="1071"/>
                        <a14:foregroundMark x1="87482" y1="1071" x2="87482" y2="1071"/>
                        <a14:foregroundMark x1="3165" y1="15357" x2="6763" y2="13214"/>
                        <a14:foregroundMark x1="2734" y1="8214" x2="3309" y2="52500"/>
                        <a14:foregroundMark x1="61439" y1="45714" x2="97986" y2="3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56" y="0"/>
            <a:ext cx="12211820" cy="73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9C57B02-E062-41C1-89EF-5C4C3A007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8873" y="1010565"/>
            <a:ext cx="7931153" cy="23876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          </a:t>
            </a:r>
            <a:r>
              <a:rPr lang="sk-SK" sz="135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potlight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AEFFA18-A025-44C4-96C7-7987FC0853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8400" y="3264408"/>
            <a:ext cx="6927760" cy="1655762"/>
          </a:xfrm>
        </p:spPr>
        <p:txBody>
          <a:bodyPr>
            <a:normAutofit/>
          </a:bodyPr>
          <a:lstStyle/>
          <a:p>
            <a:pPr algn="l"/>
            <a:r>
              <a:rPr lang="sk-SK" sz="4800" dirty="0" err="1">
                <a:solidFill>
                  <a:srgbClr val="212326"/>
                </a:solidFill>
                <a:latin typeface="Rage Italic" panose="03070502040507070304" pitchFamily="66" charset="0"/>
              </a:rPr>
              <a:t>Light</a:t>
            </a:r>
            <a:r>
              <a:rPr lang="sk-SK" sz="4800" dirty="0">
                <a:solidFill>
                  <a:srgbClr val="212326"/>
                </a:solidFill>
                <a:latin typeface="Rage Italic" panose="03070502040507070304" pitchFamily="66" charset="0"/>
              </a:rPr>
              <a:t>  </a:t>
            </a:r>
            <a:r>
              <a:rPr lang="sk-SK" sz="4800" dirty="0" err="1">
                <a:solidFill>
                  <a:srgbClr val="212326"/>
                </a:solidFill>
                <a:latin typeface="Rage Italic" panose="03070502040507070304" pitchFamily="66" charset="0"/>
              </a:rPr>
              <a:t>up</a:t>
            </a:r>
            <a:r>
              <a:rPr lang="sk-SK" sz="4800" dirty="0">
                <a:solidFill>
                  <a:srgbClr val="212326"/>
                </a:solidFill>
                <a:latin typeface="Rage Italic" panose="03070502040507070304" pitchFamily="66" charset="0"/>
              </a:rPr>
              <a:t>  </a:t>
            </a:r>
            <a:r>
              <a:rPr lang="sk-SK" sz="4800" dirty="0" err="1">
                <a:solidFill>
                  <a:srgbClr val="212326"/>
                </a:solidFill>
                <a:latin typeface="Rage Italic" panose="03070502040507070304" pitchFamily="66" charset="0"/>
              </a:rPr>
              <a:t>your</a:t>
            </a:r>
            <a:r>
              <a:rPr lang="sk-SK" sz="4800" i="0" dirty="0">
                <a:solidFill>
                  <a:srgbClr val="212326"/>
                </a:solidFill>
                <a:latin typeface="Rage Italic" panose="03070502040507070304" pitchFamily="66" charset="0"/>
              </a:rPr>
              <a:t> </a:t>
            </a:r>
            <a:r>
              <a:rPr lang="en-US" sz="4800" i="0" dirty="0" err="1">
                <a:solidFill>
                  <a:srgbClr val="212326"/>
                </a:solidFill>
                <a:latin typeface="Rage Italic" panose="03070502040507070304" pitchFamily="66" charset="0"/>
              </a:rPr>
              <a:t>Lif</a:t>
            </a:r>
            <a:r>
              <a:rPr lang="sk-SK" sz="4800" i="0" dirty="0">
                <a:solidFill>
                  <a:srgbClr val="212326"/>
                </a:solidFill>
                <a:latin typeface="Rage Italic" panose="03070502040507070304" pitchFamily="66" charset="0"/>
              </a:rPr>
              <a:t>e.</a:t>
            </a:r>
            <a:endParaRPr lang="sk-SK" sz="4800" dirty="0">
              <a:latin typeface="Rage Italic" panose="03070502040507070304" pitchFamily="66" charset="0"/>
            </a:endParaRPr>
          </a:p>
          <a:p>
            <a:pPr algn="r"/>
            <a:r>
              <a:rPr lang="en-US" sz="3500" b="0" i="0" dirty="0">
                <a:solidFill>
                  <a:srgbClr val="212326"/>
                </a:solidFill>
                <a:effectLst/>
                <a:latin typeface="Brush Script MT" panose="03060802040406070304" pitchFamily="66" charset="0"/>
              </a:rPr>
              <a:t> </a:t>
            </a:r>
            <a:endParaRPr lang="sk-SK" sz="3500" dirty="0">
              <a:latin typeface="Brush Script MT" panose="03060802040406070304" pitchFamily="66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CF3D1794-ADB8-4809-A73D-526504B5F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3" b="89535" l="9884" r="89535">
                        <a14:foregroundMark x1="31395" y1="6395" x2="31395" y2="6395"/>
                        <a14:foregroundMark x1="60465" y1="9302" x2="60465" y2="9302"/>
                        <a14:foregroundMark x1="45930" y1="1163" x2="45930" y2="1163"/>
                        <a14:foregroundMark x1="67442" y1="38953" x2="67442" y2="38953"/>
                        <a14:foregroundMark x1="17442" y1="73837" x2="17442" y2="73837"/>
                        <a14:backgroundMark x1="45349" y1="0" x2="45349" y2="0"/>
                      </a14:backgroundRemoval>
                    </a14:imgEffect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960" y="1010565"/>
            <a:ext cx="2382148" cy="2382148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9C8DE187-E40E-4C24-AD66-9708DF9D5E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25" b="37527" l="56415" r="62529">
                        <a14:foregroundMark x1="56369" y1="35417" x2="56369" y2="35417"/>
                      </a14:backgroundRemoval>
                    </a14:imgEffect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 l="55651" t="30100" r="36707" b="61648"/>
          <a:stretch/>
        </p:blipFill>
        <p:spPr>
          <a:xfrm>
            <a:off x="1811061" y="108988"/>
            <a:ext cx="1693590" cy="1028251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D2CA23CA-7C10-47F6-9509-8D971DD0D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08" y="3676650"/>
            <a:ext cx="9334500" cy="318135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8DB03235-3DD3-4E65-8A01-DFF66FE294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65"/>
          <a:stretch/>
        </p:blipFill>
        <p:spPr>
          <a:xfrm>
            <a:off x="-363408" y="3692387"/>
            <a:ext cx="464244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2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White Waves Wallpaper Images, Stock Photos &amp;amp; Vectors | Shutterstock">
            <a:extLst>
              <a:ext uri="{FF2B5EF4-FFF2-40B4-BE49-F238E27FC236}">
                <a16:creationId xmlns:a16="http://schemas.microsoft.com/office/drawing/2014/main" id="{08F439A8-3379-415F-8C37-346316029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2734" r="97986">
                        <a14:foregroundMark x1="2302" y1="5000" x2="87482" y2="1071"/>
                        <a14:foregroundMark x1="87482" y1="1071" x2="87482" y2="1071"/>
                        <a14:foregroundMark x1="3165" y1="15357" x2="6763" y2="13214"/>
                        <a14:foregroundMark x1="2734" y1="8214" x2="3309" y2="52500"/>
                        <a14:foregroundMark x1="61439" y1="45714" x2="97986" y2="3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56" y="0"/>
            <a:ext cx="12211820" cy="73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BCC6816-0748-4E0E-8089-F6BBA8897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Chceme pomáhať</a:t>
            </a:r>
            <a:br>
              <a:rPr lang="sk-SK" dirty="0">
                <a:latin typeface="Garamond" panose="02020404030301010803" pitchFamily="18" charset="0"/>
              </a:rPr>
            </a:br>
            <a:endParaRPr lang="sk-SK" dirty="0">
              <a:latin typeface="Garamond" panose="02020404030301010803" pitchFamily="18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D1DB33F-6DC3-429F-87C4-CC267777C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19378"/>
            <a:ext cx="10515600" cy="4351338"/>
          </a:xfrm>
        </p:spPr>
        <p:txBody>
          <a:bodyPr/>
          <a:lstStyle/>
          <a:p>
            <a:r>
              <a:rPr lang="sk-SK" dirty="0">
                <a:latin typeface="Bahnschrift Light SemiCondensed" panose="020B0502040204020203" pitchFamily="34" charset="0"/>
              </a:rPr>
              <a:t>V našej ponuke nájdete aj sviečky </a:t>
            </a:r>
          </a:p>
          <a:p>
            <a:pPr marL="0" indent="0">
              <a:buNone/>
            </a:pPr>
            <a:r>
              <a:rPr lang="sk-SK" dirty="0">
                <a:latin typeface="Bahnschrift Light SemiCondensed" panose="020B0502040204020203" pitchFamily="34" charset="0"/>
              </a:rPr>
              <a:t>znázorňujúce symbol na boj proti rakovine prsníka.</a:t>
            </a:r>
          </a:p>
          <a:p>
            <a:r>
              <a:rPr lang="sk-SK" dirty="0">
                <a:latin typeface="Bahnschrift Light SemiCondensed" panose="020B0502040204020203" pitchFamily="34" charset="0"/>
              </a:rPr>
              <a:t>20% z predaja týchto sviečok venujeme </a:t>
            </a:r>
          </a:p>
          <a:p>
            <a:pPr marL="0" indent="0">
              <a:buNone/>
            </a:pPr>
            <a:r>
              <a:rPr lang="sk-SK" dirty="0">
                <a:latin typeface="Bahnschrift Light SemiCondensed" panose="020B0502040204020203" pitchFamily="34" charset="0"/>
              </a:rPr>
              <a:t>neziskovým organizáciám, ktoré sa venujú prevencii </a:t>
            </a:r>
          </a:p>
          <a:p>
            <a:pPr marL="0" indent="0">
              <a:buNone/>
            </a:pPr>
            <a:r>
              <a:rPr lang="sk-SK" dirty="0">
                <a:latin typeface="Bahnschrift Light SemiCondensed" panose="020B0502040204020203" pitchFamily="34" charset="0"/>
              </a:rPr>
              <a:t>a podpore žien s týmto ochorením. </a:t>
            </a:r>
          </a:p>
        </p:txBody>
      </p:sp>
      <p:cxnSp>
        <p:nvCxnSpPr>
          <p:cNvPr id="5" name="Rovná spojnica 4">
            <a:extLst>
              <a:ext uri="{FF2B5EF4-FFF2-40B4-BE49-F238E27FC236}">
                <a16:creationId xmlns:a16="http://schemas.microsoft.com/office/drawing/2014/main" id="{46C5D789-F481-477E-8A2E-0D38EC1530A3}"/>
              </a:ext>
            </a:extLst>
          </p:cNvPr>
          <p:cNvCxnSpPr>
            <a:cxnSpLocks/>
          </p:cNvCxnSpPr>
          <p:nvPr/>
        </p:nvCxnSpPr>
        <p:spPr>
          <a:xfrm>
            <a:off x="989152" y="1183736"/>
            <a:ext cx="46165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Obrázok 5">
            <a:extLst>
              <a:ext uri="{FF2B5EF4-FFF2-40B4-BE49-F238E27FC236}">
                <a16:creationId xmlns:a16="http://schemas.microsoft.com/office/drawing/2014/main" id="{2175EAC2-C3F6-4D48-A29C-646D9BAAE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775" y="3832213"/>
            <a:ext cx="3583379" cy="2845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50E9676E-4681-4BC1-A42C-DBC60A8181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734" y="187284"/>
            <a:ext cx="2042529" cy="2358791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3E35709A-C8C0-472C-8F3F-A69A3570EA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0" t="2249" r="36691" b="51964"/>
          <a:stretch/>
        </p:blipFill>
        <p:spPr>
          <a:xfrm>
            <a:off x="925152" y="4951050"/>
            <a:ext cx="1296140" cy="60794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38B94F52-D5DB-4C25-B09D-DD8257727B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775" y="220464"/>
            <a:ext cx="3577816" cy="35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White Waves Wallpaper Images, Stock Photos &amp;amp; Vectors | Shutterstock">
            <a:extLst>
              <a:ext uri="{FF2B5EF4-FFF2-40B4-BE49-F238E27FC236}">
                <a16:creationId xmlns:a16="http://schemas.microsoft.com/office/drawing/2014/main" id="{E0F428AB-E204-414A-80DA-A466B1EBA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2734" r="97986">
                        <a14:foregroundMark x1="2302" y1="5000" x2="87482" y2="1071"/>
                        <a14:foregroundMark x1="87482" y1="1071" x2="87482" y2="1071"/>
                        <a14:foregroundMark x1="3165" y1="15357" x2="6763" y2="13214"/>
                        <a14:foregroundMark x1="2734" y1="8214" x2="3309" y2="52500"/>
                        <a14:foregroundMark x1="61439" y1="45714" x2="97986" y2="3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56" y="0"/>
            <a:ext cx="12211820" cy="73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39340969-1607-41CB-AF50-D815028F4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Katalóg a cenník</a:t>
            </a:r>
          </a:p>
        </p:txBody>
      </p:sp>
      <p:cxnSp>
        <p:nvCxnSpPr>
          <p:cNvPr id="12" name="Rovná spojnica 11">
            <a:extLst>
              <a:ext uri="{FF2B5EF4-FFF2-40B4-BE49-F238E27FC236}">
                <a16:creationId xmlns:a16="http://schemas.microsoft.com/office/drawing/2014/main" id="{8F89C16D-BC96-4348-80D6-8441FDD6D3A2}"/>
              </a:ext>
            </a:extLst>
          </p:cNvPr>
          <p:cNvCxnSpPr>
            <a:cxnSpLocks/>
          </p:cNvCxnSpPr>
          <p:nvPr/>
        </p:nvCxnSpPr>
        <p:spPr>
          <a:xfrm>
            <a:off x="936144" y="1395771"/>
            <a:ext cx="55560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Obrázok 5">
            <a:extLst>
              <a:ext uri="{FF2B5EF4-FFF2-40B4-BE49-F238E27FC236}">
                <a16:creationId xmlns:a16="http://schemas.microsoft.com/office/drawing/2014/main" id="{F3671B8E-B777-4A4E-8FE9-B35B93A6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44" y="1681163"/>
            <a:ext cx="6096000" cy="489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Zástupný objekt pre obsah 20">
            <a:extLst>
              <a:ext uri="{FF2B5EF4-FFF2-40B4-BE49-F238E27FC236}">
                <a16:creationId xmlns:a16="http://schemas.microsoft.com/office/drawing/2014/main" id="{1247F94A-8399-4835-BA3B-D22BD2BFB23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67" t="18782" r="10862" b="25449"/>
          <a:stretch/>
        </p:blipFill>
        <p:spPr>
          <a:xfrm rot="7763049">
            <a:off x="-1420114" y="2329968"/>
            <a:ext cx="4616159" cy="3632446"/>
          </a:xfrm>
        </p:spPr>
      </p:pic>
      <p:sp>
        <p:nvSpPr>
          <p:cNvPr id="17" name="Obdĺžnik 16">
            <a:extLst>
              <a:ext uri="{FF2B5EF4-FFF2-40B4-BE49-F238E27FC236}">
                <a16:creationId xmlns:a16="http://schemas.microsoft.com/office/drawing/2014/main" id="{C8C565F1-05BF-4B47-A58A-F8EDA2582891}"/>
              </a:ext>
            </a:extLst>
          </p:cNvPr>
          <p:cNvSpPr/>
          <p:nvPr/>
        </p:nvSpPr>
        <p:spPr>
          <a:xfrm>
            <a:off x="2616489" y="1788480"/>
            <a:ext cx="4092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0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Katalóg 21/22</a:t>
            </a:r>
          </a:p>
        </p:txBody>
      </p:sp>
      <p:pic>
        <p:nvPicPr>
          <p:cNvPr id="18" name="Obrázok 17">
            <a:extLst>
              <a:ext uri="{FF2B5EF4-FFF2-40B4-BE49-F238E27FC236}">
                <a16:creationId xmlns:a16="http://schemas.microsoft.com/office/drawing/2014/main" id="{6CEA1B70-F5DD-4D64-80B6-648D7CC680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0" t="2249" r="36691" b="51964"/>
          <a:stretch/>
        </p:blipFill>
        <p:spPr>
          <a:xfrm>
            <a:off x="1324849" y="2015578"/>
            <a:ext cx="1296140" cy="60794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Podnadpis 2">
            <a:extLst>
              <a:ext uri="{FF2B5EF4-FFF2-40B4-BE49-F238E27FC236}">
                <a16:creationId xmlns:a16="http://schemas.microsoft.com/office/drawing/2014/main" id="{D7403542-900E-431C-8D9B-2676660E40EB}"/>
              </a:ext>
            </a:extLst>
          </p:cNvPr>
          <p:cNvSpPr txBox="1">
            <a:spLocks/>
          </p:cNvSpPr>
          <p:nvPr/>
        </p:nvSpPr>
        <p:spPr>
          <a:xfrm>
            <a:off x="1307125" y="5337441"/>
            <a:ext cx="6927760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4800" b="0" dirty="0" err="1">
                <a:solidFill>
                  <a:schemeClr val="bg1"/>
                </a:solidFill>
                <a:latin typeface="Rage Italic" panose="03070502040507070304" pitchFamily="66" charset="0"/>
              </a:rPr>
              <a:t>Light</a:t>
            </a:r>
            <a:r>
              <a:rPr lang="sk-SK" sz="4800" b="0" dirty="0">
                <a:solidFill>
                  <a:schemeClr val="bg1"/>
                </a:solidFill>
                <a:latin typeface="Rage Italic" panose="03070502040507070304" pitchFamily="66" charset="0"/>
              </a:rPr>
              <a:t>  </a:t>
            </a:r>
            <a:r>
              <a:rPr lang="sk-SK" sz="4800" b="0" dirty="0" err="1">
                <a:solidFill>
                  <a:schemeClr val="bg1"/>
                </a:solidFill>
                <a:latin typeface="Rage Italic" panose="03070502040507070304" pitchFamily="66" charset="0"/>
              </a:rPr>
              <a:t>up</a:t>
            </a:r>
            <a:r>
              <a:rPr lang="sk-SK" sz="4800" b="0" dirty="0">
                <a:solidFill>
                  <a:schemeClr val="bg1"/>
                </a:solidFill>
                <a:latin typeface="Rage Italic" panose="03070502040507070304" pitchFamily="66" charset="0"/>
              </a:rPr>
              <a:t>  </a:t>
            </a:r>
            <a:r>
              <a:rPr lang="sk-SK" sz="4800" b="0" dirty="0" err="1">
                <a:solidFill>
                  <a:schemeClr val="bg1"/>
                </a:solidFill>
                <a:latin typeface="Rage Italic" panose="03070502040507070304" pitchFamily="66" charset="0"/>
              </a:rPr>
              <a:t>your</a:t>
            </a:r>
            <a:r>
              <a:rPr lang="sk-SK" sz="4800" b="0" dirty="0">
                <a:solidFill>
                  <a:schemeClr val="bg1"/>
                </a:solidFill>
                <a:latin typeface="Rage Italic" panose="03070502040507070304" pitchFamily="66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latin typeface="Rage Italic" panose="03070502040507070304" pitchFamily="66" charset="0"/>
              </a:rPr>
              <a:t>Lif</a:t>
            </a:r>
            <a:r>
              <a:rPr lang="sk-SK" sz="4800" b="0" dirty="0">
                <a:solidFill>
                  <a:schemeClr val="bg1"/>
                </a:solidFill>
                <a:latin typeface="Rage Italic" panose="03070502040507070304" pitchFamily="66" charset="0"/>
              </a:rPr>
              <a:t>e.</a:t>
            </a:r>
          </a:p>
          <a:p>
            <a:pPr algn="r"/>
            <a:r>
              <a:rPr lang="en-US" sz="3500" b="0" dirty="0">
                <a:solidFill>
                  <a:schemeClr val="bg1"/>
                </a:solidFill>
                <a:latin typeface="Brush Script MT" panose="03060802040406070304" pitchFamily="66" charset="0"/>
              </a:rPr>
              <a:t> </a:t>
            </a:r>
            <a:endParaRPr lang="sk-SK" sz="3500" b="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B681A0B6-F885-47B4-ADAD-717CED148472}"/>
              </a:ext>
            </a:extLst>
          </p:cNvPr>
          <p:cNvSpPr txBox="1"/>
          <p:nvPr/>
        </p:nvSpPr>
        <p:spPr>
          <a:xfrm>
            <a:off x="7278289" y="388721"/>
            <a:ext cx="4778939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Aktuálny cenník vám obratom zašleme na požiadanie.</a:t>
            </a:r>
          </a:p>
          <a:p>
            <a:endParaRPr lang="sk-S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Novinky a akcie nájdete na našej web stránke.</a:t>
            </a:r>
          </a:p>
          <a:p>
            <a:endParaRPr lang="sk-S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Ceny sviečok sa odvíjajú od gramáže, materiálu a pridaných esenciálnych olejov.</a:t>
            </a:r>
          </a:p>
          <a:p>
            <a:endParaRPr lang="sk-S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Farby, tvary a vône si môžete „namixovať“ podľa vašich želaní,</a:t>
            </a:r>
          </a:p>
          <a:p>
            <a:endParaRPr lang="sk-S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Naši poradcovia vám kedykoľvek ochotne poradia.</a:t>
            </a:r>
          </a:p>
          <a:p>
            <a:endParaRPr lang="sk-S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Rozžiarte svoj život.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91747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White Waves Wallpaper Images, Stock Photos &amp;amp; Vectors | Shutterstock">
            <a:extLst>
              <a:ext uri="{FF2B5EF4-FFF2-40B4-BE49-F238E27FC236}">
                <a16:creationId xmlns:a16="http://schemas.microsoft.com/office/drawing/2014/main" id="{5BFDD684-79C9-4772-9213-0FA9F5CE8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2734" r="97986">
                        <a14:foregroundMark x1="2302" y1="5000" x2="87482" y2="1071"/>
                        <a14:foregroundMark x1="87482" y1="1071" x2="87482" y2="1071"/>
                        <a14:foregroundMark x1="3165" y1="15357" x2="6763" y2="13214"/>
                        <a14:foregroundMark x1="2734" y1="8214" x2="3309" y2="52500"/>
                        <a14:foregroundMark x1="61439" y1="45714" x2="97986" y2="3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0" y="-28337"/>
            <a:ext cx="12211820" cy="73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cebook Icon Logo Fb - Logo Facebook Png,Fb Logo - free transparent png  images - pngaaa.com">
            <a:extLst>
              <a:ext uri="{FF2B5EF4-FFF2-40B4-BE49-F238E27FC236}">
                <a16:creationId xmlns:a16="http://schemas.microsoft.com/office/drawing/2014/main" id="{267630DD-EC55-47F2-BF67-48CEA62B3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20" r="10864"/>
          <a:stretch/>
        </p:blipFill>
        <p:spPr bwMode="auto">
          <a:xfrm>
            <a:off x="1079259" y="2556189"/>
            <a:ext cx="952028" cy="10418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4DFEB03-E936-4438-BEE1-6152D11F2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Sme tu pre vás</a:t>
            </a:r>
          </a:p>
        </p:txBody>
      </p:sp>
      <p:pic>
        <p:nvPicPr>
          <p:cNvPr id="1026" name="Picture 2" descr="Logotipo De Icono De Instagram Gráfico vectorial y imagen PNG | New  instagram logo, Instagram logo, Instagram icons">
            <a:extLst>
              <a:ext uri="{FF2B5EF4-FFF2-40B4-BE49-F238E27FC236}">
                <a16:creationId xmlns:a16="http://schemas.microsoft.com/office/drawing/2014/main" id="{B7D38238-24AE-43B7-BEB0-0137E862FA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t="4134" r="4134"/>
          <a:stretch/>
        </p:blipFill>
        <p:spPr bwMode="auto">
          <a:xfrm>
            <a:off x="1079259" y="1578603"/>
            <a:ext cx="952028" cy="10461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reative Gmail Logo In Circles Icon | Citypng">
            <a:extLst>
              <a:ext uri="{FF2B5EF4-FFF2-40B4-BE49-F238E27FC236}">
                <a16:creationId xmlns:a16="http://schemas.microsoft.com/office/drawing/2014/main" id="{DBCBD80B-C5F5-4FD7-91E2-ADED2D7C9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01" y="3673090"/>
            <a:ext cx="862174" cy="85834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Web development Computer Icons, web icons, web Design, text, logo png |  PNGWing">
            <a:extLst>
              <a:ext uri="{FF2B5EF4-FFF2-40B4-BE49-F238E27FC236}">
                <a16:creationId xmlns:a16="http://schemas.microsoft.com/office/drawing/2014/main" id="{F5AAE364-06E9-4F47-A661-F05D27D27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85" y="4637142"/>
            <a:ext cx="998813" cy="99881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B23E63FD-03E1-4059-8F33-DEF63DD301F5}"/>
              </a:ext>
            </a:extLst>
          </p:cNvPr>
          <p:cNvSpPr txBox="1"/>
          <p:nvPr/>
        </p:nvSpPr>
        <p:spPr>
          <a:xfrm>
            <a:off x="2194960" y="4136272"/>
            <a:ext cx="38707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500" dirty="0">
                <a:latin typeface="Baskerville Old Face" panose="02020602080505020303" pitchFamily="18" charset="0"/>
              </a:rPr>
              <a:t>spotlightscandles@gmail.com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DFC2E44F-CFC9-4C5F-9A0F-95D68496871A}"/>
              </a:ext>
            </a:extLst>
          </p:cNvPr>
          <p:cNvSpPr txBox="1"/>
          <p:nvPr/>
        </p:nvSpPr>
        <p:spPr>
          <a:xfrm>
            <a:off x="2180588" y="5133502"/>
            <a:ext cx="41611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500" dirty="0">
                <a:latin typeface="Baskerville Old Face" panose="02020602080505020303" pitchFamily="18" charset="0"/>
              </a:rPr>
              <a:t>spotlight.wexbo.com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5D1EED25-E4A0-4D52-9532-BACF155C92A9}"/>
              </a:ext>
            </a:extLst>
          </p:cNvPr>
          <p:cNvSpPr txBox="1"/>
          <p:nvPr/>
        </p:nvSpPr>
        <p:spPr>
          <a:xfrm>
            <a:off x="2194960" y="1930586"/>
            <a:ext cx="3008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500" dirty="0" err="1">
                <a:latin typeface="Baskerville Old Face" panose="02020602080505020303" pitchFamily="18" charset="0"/>
              </a:rPr>
              <a:t>spotlight.candle</a:t>
            </a:r>
            <a:endParaRPr lang="sk-SK" sz="2500" dirty="0">
              <a:latin typeface="Baskerville Old Face" panose="02020602080505020303" pitchFamily="18" charset="0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0542CB22-6456-4FDE-8123-5FDFF6F0604A}"/>
              </a:ext>
            </a:extLst>
          </p:cNvPr>
          <p:cNvSpPr txBox="1"/>
          <p:nvPr/>
        </p:nvSpPr>
        <p:spPr>
          <a:xfrm>
            <a:off x="2279651" y="3003330"/>
            <a:ext cx="25758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500" dirty="0">
                <a:latin typeface="Baskerville Old Face" panose="02020602080505020303" pitchFamily="18" charset="0"/>
              </a:rPr>
              <a:t>Spotlight</a:t>
            </a: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AB8B8F32-4090-4950-B788-2EBA2214EC8E}"/>
              </a:ext>
            </a:extLst>
          </p:cNvPr>
          <p:cNvSpPr/>
          <p:nvPr/>
        </p:nvSpPr>
        <p:spPr>
          <a:xfrm>
            <a:off x="6027874" y="238642"/>
            <a:ext cx="5598507" cy="433799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7855C48B-8F10-4AB4-A788-42B9D23251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59995">
            <a:off x="6003049" y="370867"/>
            <a:ext cx="5515167" cy="418764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cxnSp>
        <p:nvCxnSpPr>
          <p:cNvPr id="17" name="Rovná spojnica 16">
            <a:extLst>
              <a:ext uri="{FF2B5EF4-FFF2-40B4-BE49-F238E27FC236}">
                <a16:creationId xmlns:a16="http://schemas.microsoft.com/office/drawing/2014/main" id="{30451D40-E132-41C5-8B7C-95A17C6B09A3}"/>
              </a:ext>
            </a:extLst>
          </p:cNvPr>
          <p:cNvCxnSpPr/>
          <p:nvPr/>
        </p:nvCxnSpPr>
        <p:spPr>
          <a:xfrm>
            <a:off x="936144" y="1395771"/>
            <a:ext cx="39193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Obdĺžnik 3">
            <a:extLst>
              <a:ext uri="{FF2B5EF4-FFF2-40B4-BE49-F238E27FC236}">
                <a16:creationId xmlns:a16="http://schemas.microsoft.com/office/drawing/2014/main" id="{7E0711E6-8FA1-4BC9-9EE8-228DF1BD7362}"/>
              </a:ext>
            </a:extLst>
          </p:cNvPr>
          <p:cNvSpPr/>
          <p:nvPr/>
        </p:nvSpPr>
        <p:spPr>
          <a:xfrm>
            <a:off x="6009507" y="493862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 err="1">
                <a:latin typeface="Baskerville Old Face" panose="02020602080505020303" pitchFamily="18" charset="0"/>
              </a:rPr>
              <a:t>Nerudová</a:t>
            </a:r>
            <a:r>
              <a:rPr lang="sk-SK" dirty="0">
                <a:latin typeface="Baskerville Old Face" panose="02020602080505020303" pitchFamily="18" charset="0"/>
              </a:rPr>
              <a:t> 13</a:t>
            </a:r>
          </a:p>
          <a:p>
            <a:r>
              <a:rPr lang="sk-SK" dirty="0">
                <a:latin typeface="Baskerville Old Face" panose="02020602080505020303" pitchFamily="18" charset="0"/>
              </a:rPr>
              <a:t>920 01 Hlohovec</a:t>
            </a:r>
          </a:p>
          <a:p>
            <a:r>
              <a:rPr lang="sk-SK" dirty="0">
                <a:latin typeface="Baskerville Old Face" panose="02020602080505020303" pitchFamily="18" charset="0"/>
              </a:rPr>
              <a:t>Slovensko</a:t>
            </a:r>
          </a:p>
          <a:p>
            <a:endParaRPr lang="sk-SK" dirty="0">
              <a:latin typeface="Baskerville Old Face" panose="02020602080505020303" pitchFamily="18" charset="0"/>
            </a:endParaRPr>
          </a:p>
          <a:p>
            <a:r>
              <a:rPr lang="sk-SK" dirty="0">
                <a:latin typeface="Baskerville Old Face" panose="02020602080505020303" pitchFamily="18" charset="0"/>
              </a:rPr>
              <a:t>Tel. číslo: 0902 535 428</a:t>
            </a:r>
          </a:p>
          <a:p>
            <a:endParaRPr lang="sk-SK" dirty="0"/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4DA07B04-582D-4EFB-A181-8FAAF4A8F405}"/>
              </a:ext>
            </a:extLst>
          </p:cNvPr>
          <p:cNvSpPr/>
          <p:nvPr/>
        </p:nvSpPr>
        <p:spPr>
          <a:xfrm>
            <a:off x="9144000" y="5371794"/>
            <a:ext cx="2628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latin typeface="Baskerville Old Face" panose="02020602080505020303" pitchFamily="18" charset="0"/>
              </a:rPr>
              <a:t>IČO: </a:t>
            </a:r>
            <a:r>
              <a:rPr lang="sk-SK" dirty="0">
                <a:solidFill>
                  <a:srgbClr val="333333"/>
                </a:solidFill>
                <a:latin typeface="Baskerville Old Face" panose="02020602080505020303" pitchFamily="18" charset="0"/>
              </a:rPr>
              <a:t>50029509</a:t>
            </a:r>
            <a:endParaRPr lang="sk-SK" dirty="0">
              <a:latin typeface="Baskerville Old Face" panose="02020602080505020303" pitchFamily="18" charset="0"/>
            </a:endParaRPr>
          </a:p>
          <a:p>
            <a:r>
              <a:rPr lang="sk-SK" dirty="0">
                <a:latin typeface="Baskerville Old Face" panose="02020602080505020303" pitchFamily="18" charset="0"/>
              </a:rPr>
              <a:t>DIČ: </a:t>
            </a:r>
            <a:r>
              <a:rPr lang="sk-SK" dirty="0">
                <a:solidFill>
                  <a:srgbClr val="333333"/>
                </a:solidFill>
                <a:latin typeface="Baskerville Old Face" panose="02020602080505020303" pitchFamily="18" charset="0"/>
              </a:rPr>
              <a:t>1150029509</a:t>
            </a:r>
          </a:p>
          <a:p>
            <a:r>
              <a:rPr lang="sk-SK" dirty="0">
                <a:latin typeface="Baskerville Old Face" panose="02020602080505020303" pitchFamily="18" charset="0"/>
              </a:rPr>
              <a:t>IČ DPH: SK1150029509</a:t>
            </a:r>
          </a:p>
        </p:txBody>
      </p:sp>
      <p:pic>
        <p:nvPicPr>
          <p:cNvPr id="18" name="Picture 2" descr="calm candle&amp;quot; Sticker by cocoeri | Redbubble">
            <a:extLst>
              <a:ext uri="{FF2B5EF4-FFF2-40B4-BE49-F238E27FC236}">
                <a16:creationId xmlns:a16="http://schemas.microsoft.com/office/drawing/2014/main" id="{AB9C6998-00A6-4DBA-9041-A81DFAEE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3833" y1="38000" x2="11865" y2="48738"/>
                        <a14:foregroundMark x1="11758" y1="63155" x2="15000" y2="73667"/>
                        <a14:foregroundMark x1="15000" y1="73667" x2="39500" y2="84333"/>
                        <a14:foregroundMark x1="39500" y1="84333" x2="77500" y2="86667"/>
                        <a14:foregroundMark x1="77500" y1="86667" x2="81833" y2="68500"/>
                        <a14:foregroundMark x1="81833" y1="68500" x2="77667" y2="30500"/>
                        <a14:foregroundMark x1="77667" y1="30500" x2="61833" y2="13500"/>
                        <a14:foregroundMark x1="61833" y1="13500" x2="23000" y2="17833"/>
                        <a14:foregroundMark x1="23000" y1="17833" x2="34833" y2="25333"/>
                        <a14:foregroundMark x1="34833" y1="25333" x2="52333" y2="20167"/>
                        <a14:foregroundMark x1="46833" y1="33500" x2="50833" y2="64500"/>
                        <a14:foregroundMark x1="23167" y1="45667" x2="58833" y2="59500"/>
                        <a14:foregroundMark x1="58833" y1="59500" x2="36333" y2="69833"/>
                        <a14:foregroundMark x1="36333" y1="69833" x2="41167" y2="68667"/>
                        <a14:foregroundMark x1="15333" y1="39833" x2="17333" y2="26333"/>
                        <a14:foregroundMark x1="17333" y1="26333" x2="28667" y2="12000"/>
                        <a14:foregroundMark x1="28667" y1="12000" x2="52000" y2="11333"/>
                        <a14:foregroundMark x1="23500" y1="14333" x2="13833" y2="46500"/>
                        <a14:foregroundMark x1="13500" y1="37667" x2="20500" y2="26167"/>
                        <a14:foregroundMark x1="13167" y1="31000" x2="13167" y2="36500"/>
                        <a14:foregroundMark x1="18667" y1="15000" x2="18667" y2="15000"/>
                        <a14:foregroundMark x1="21167" y1="15000" x2="21167" y2="15000"/>
                        <a14:foregroundMark x1="21167" y1="14667" x2="29667" y2="12000"/>
                        <a14:foregroundMark x1="50500" y1="11000" x2="64167" y2="11833"/>
                        <a14:foregroundMark x1="64167" y1="11833" x2="75167" y2="21167"/>
                        <a14:foregroundMark x1="75167" y1="21167" x2="76000" y2="25000"/>
                        <a14:foregroundMark x1="69333" y1="14333" x2="73000" y2="25833"/>
                        <a14:foregroundMark x1="73667" y1="16167" x2="74833" y2="28667"/>
                        <a14:foregroundMark x1="68500" y1="14667" x2="74500" y2="24667"/>
                        <a14:foregroundMark x1="69667" y1="14333" x2="75667" y2="21333"/>
                        <a14:foregroundMark x1="79000" y1="28667" x2="80833" y2="48667"/>
                        <a14:foregroundMark x1="80833" y1="66833" x2="82500" y2="81667"/>
                        <a14:foregroundMark x1="82500" y1="81667" x2="45667" y2="86333"/>
                        <a14:foregroundMark x1="83667" y1="69833" x2="70000" y2="84833"/>
                        <a14:foregroundMark x1="70000" y1="84833" x2="37500" y2="82333"/>
                        <a14:foregroundMark x1="87833" y1="73500" x2="82167" y2="83833"/>
                        <a14:foregroundMark x1="77833" y1="85333" x2="50167" y2="86833"/>
                        <a14:foregroundMark x1="73667" y1="87167" x2="30500" y2="86833"/>
                        <a14:foregroundMark x1="61833" y1="87833" x2="40500" y2="88667"/>
                        <a14:foregroundMark x1="40500" y1="88667" x2="26833" y2="84833"/>
                        <a14:foregroundMark x1="26833" y1="84833" x2="15333" y2="72000"/>
                        <a14:foregroundMark x1="29333" y1="86833" x2="17167" y2="80333"/>
                        <a14:foregroundMark x1="17167" y1="80333" x2="15333" y2="72000"/>
                        <a14:foregroundMark x1="13833" y1="63500" x2="15000" y2="50500"/>
                        <a14:foregroundMark x1="13500" y1="67500" x2="15000" y2="43833"/>
                        <a14:foregroundMark x1="12667" y1="64167" x2="14667" y2="48000"/>
                        <a14:foregroundMark x1="12000" y1="58667" x2="12000" y2="58667"/>
                        <a14:foregroundMark x1="12667" y1="62000" x2="12667" y2="62000"/>
                        <a14:foregroundMark x1="14167" y1="67500" x2="12667" y2="37167"/>
                        <a14:backgroundMark x1="11667" y1="55333" x2="11667" y2="55333"/>
                        <a14:backgroundMark x1="10239" y1="58667" x2="10167" y2="59333"/>
                        <a14:backgroundMark x1="10833" y1="53167" x2="10239" y2="58667"/>
                        <a14:backgroundMark x1="11333" y1="61667" x2="11333" y2="61667"/>
                        <a14:backgroundMark x1="11333" y1="59833" x2="11333" y2="61667"/>
                        <a14:backgroundMark x1="11516" y1="62000" x2="11667" y2="63167"/>
                        <a14:backgroundMark x1="11084" y1="58667" x2="11516" y2="62000"/>
                        <a14:backgroundMark x1="9833" y1="49000" x2="11084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893" y="2028044"/>
            <a:ext cx="2267564" cy="226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10C93C67-0F22-4DFB-9E92-157F9A8EBE5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0" t="2249" r="36691" b="51964"/>
          <a:stretch/>
        </p:blipFill>
        <p:spPr>
          <a:xfrm>
            <a:off x="4191363" y="3100695"/>
            <a:ext cx="873661" cy="4097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Picture 6" descr="Love stickers PNG and Clipart | طباعة, ملصقات, ملصق">
            <a:extLst>
              <a:ext uri="{FF2B5EF4-FFF2-40B4-BE49-F238E27FC236}">
                <a16:creationId xmlns:a16="http://schemas.microsoft.com/office/drawing/2014/main" id="{4E4A26ED-9400-4BD5-BA3E-D48BD202F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3144" r="9178" b="22119"/>
          <a:stretch/>
        </p:blipFill>
        <p:spPr bwMode="auto">
          <a:xfrm flipH="1">
            <a:off x="4734150" y="590519"/>
            <a:ext cx="1456256" cy="168211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id="{C4F09A4A-CC3C-48D2-8782-2ADD81A078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383" y="5517485"/>
            <a:ext cx="6578526" cy="134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82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hite Waves Wallpaper Images, Stock Photos &amp;amp; Vectors | Shutterstock">
            <a:extLst>
              <a:ext uri="{FF2B5EF4-FFF2-40B4-BE49-F238E27FC236}">
                <a16:creationId xmlns:a16="http://schemas.microsoft.com/office/drawing/2014/main" id="{ABF8926F-BBC2-4354-9FA4-1378F448D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2734" r="97986">
                        <a14:foregroundMark x1="2302" y1="5000" x2="87482" y2="1071"/>
                        <a14:foregroundMark x1="87482" y1="1071" x2="87482" y2="1071"/>
                        <a14:foregroundMark x1="3165" y1="15357" x2="6763" y2="13214"/>
                        <a14:foregroundMark x1="2734" y1="8214" x2="3309" y2="52500"/>
                        <a14:foregroundMark x1="61439" y1="45714" x2="97986" y2="3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56" y="0"/>
            <a:ext cx="12211820" cy="73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CC92D79-1B41-40AF-B47A-260F200CF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Kto sme 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725ABAA-B2DA-410C-B610-95BCC0687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336" y="1516717"/>
            <a:ext cx="8381704" cy="45289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sk-SK" dirty="0"/>
          </a:p>
          <a:p>
            <a:pPr lvl="0" algn="ctr"/>
            <a:r>
              <a:rPr lang="sk-SK" dirty="0">
                <a:latin typeface="Bahnschrift Light SemiCondensed" panose="020B0502040204020203" pitchFamily="34" charset="0"/>
              </a:rPr>
              <a:t>Firma </a:t>
            </a:r>
            <a:r>
              <a:rPr lang="sk-SK" i="1" dirty="0" err="1">
                <a:latin typeface="Bahnschrift Light SemiCondensed" panose="020B0502040204020203" pitchFamily="34" charset="0"/>
              </a:rPr>
              <a:t>Spotlight</a:t>
            </a:r>
            <a:r>
              <a:rPr lang="sk-SK" i="1" dirty="0">
                <a:latin typeface="Bahnschrift Light SemiCondensed" panose="020B0502040204020203" pitchFamily="34" charset="0"/>
              </a:rPr>
              <a:t>, </a:t>
            </a:r>
            <a:r>
              <a:rPr lang="sk-SK" i="1" dirty="0" err="1">
                <a:latin typeface="Bahnschrift Light SemiCondensed" panose="020B0502040204020203" pitchFamily="34" charset="0"/>
              </a:rPr>
              <a:t>s.r.o</a:t>
            </a:r>
            <a:r>
              <a:rPr lang="sk-SK" dirty="0">
                <a:latin typeface="Bahnschrift Light SemiCondensed" panose="020B0502040204020203" pitchFamily="34" charset="0"/>
              </a:rPr>
              <a:t>. vznikla v októbri 2021 za účelom výroby inovatívnych sviečok.</a:t>
            </a:r>
          </a:p>
          <a:p>
            <a:pPr lvl="0" algn="ctr"/>
            <a:endParaRPr lang="sk-SK" dirty="0">
              <a:latin typeface="Bahnschrift Light SemiCondensed" panose="020B0502040204020203" pitchFamily="34" charset="0"/>
            </a:endParaRPr>
          </a:p>
          <a:p>
            <a:pPr lvl="0" algn="ctr"/>
            <a:r>
              <a:rPr lang="sk-SK" dirty="0">
                <a:latin typeface="Bahnschrift Light SemiCondensed" panose="020B0502040204020203" pitchFamily="34" charset="0"/>
              </a:rPr>
              <a:t>Chceme vám ukázať, že i taký bežný</a:t>
            </a:r>
          </a:p>
          <a:p>
            <a:pPr marL="0" lvl="0" indent="0" algn="ctr">
              <a:buNone/>
            </a:pPr>
            <a:r>
              <a:rPr lang="sk-SK" dirty="0">
                <a:latin typeface="Bahnschrift Light SemiCondensed" panose="020B0502040204020203" pitchFamily="34" charset="0"/>
              </a:rPr>
              <a:t>produkt, akým sú sviečky, môže byť niečím iný, </a:t>
            </a:r>
          </a:p>
          <a:p>
            <a:pPr marL="0" lvl="0" indent="0" algn="ctr">
              <a:buNone/>
            </a:pPr>
            <a:r>
              <a:rPr lang="sk-SK" dirty="0">
                <a:latin typeface="Bahnschrift Light SemiCondensed" panose="020B0502040204020203" pitchFamily="34" charset="0"/>
              </a:rPr>
              <a:t>zvláštny a jedinečný.</a:t>
            </a:r>
          </a:p>
          <a:p>
            <a:pPr marL="0" lvl="0" indent="0" algn="ctr">
              <a:buNone/>
            </a:pPr>
            <a:endParaRPr lang="sk-SK" dirty="0">
              <a:latin typeface="Bahnschrift Light SemiCondensed" panose="020B0502040204020203" pitchFamily="34" charset="0"/>
            </a:endParaRPr>
          </a:p>
          <a:p>
            <a:pPr marL="0" lvl="0" indent="0" algn="ctr">
              <a:buNone/>
            </a:pPr>
            <a:r>
              <a:rPr lang="sk-SK" dirty="0">
                <a:latin typeface="Bahnschrift Light SemiCondensed" panose="020B0502040204020203" pitchFamily="34" charset="0"/>
              </a:rPr>
              <a:t>Svetlo počas  búrok, dizajnérsky kúsok, teplo domova, pastva pre oči, jedinečný darček, terapia pre dušu i telo našich zákazníkov – to sú sviečky </a:t>
            </a:r>
          </a:p>
          <a:p>
            <a:pPr lvl="1"/>
            <a:endParaRPr lang="sk-SK" dirty="0"/>
          </a:p>
        </p:txBody>
      </p:sp>
      <p:cxnSp>
        <p:nvCxnSpPr>
          <p:cNvPr id="6" name="Rovná spojnica 5">
            <a:extLst>
              <a:ext uri="{FF2B5EF4-FFF2-40B4-BE49-F238E27FC236}">
                <a16:creationId xmlns:a16="http://schemas.microsoft.com/office/drawing/2014/main" id="{A2DC604C-E67B-4C8D-A5DD-E27C013E48BD}"/>
              </a:ext>
            </a:extLst>
          </p:cNvPr>
          <p:cNvCxnSpPr>
            <a:cxnSpLocks/>
          </p:cNvCxnSpPr>
          <p:nvPr/>
        </p:nvCxnSpPr>
        <p:spPr>
          <a:xfrm>
            <a:off x="936144" y="1395771"/>
            <a:ext cx="26909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Obrázok 6">
            <a:extLst>
              <a:ext uri="{FF2B5EF4-FFF2-40B4-BE49-F238E27FC236}">
                <a16:creationId xmlns:a16="http://schemas.microsoft.com/office/drawing/2014/main" id="{41A6EFDB-7DB1-4A2D-A9A6-EA46543560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906" l="2500" r="90000">
                        <a14:foregroundMark x1="9722" y1="54531" x2="21944" y2="54453"/>
                        <a14:foregroundMark x1="21944" y1="54453" x2="37778" y2="54766"/>
                        <a14:foregroundMark x1="37778" y1="54766" x2="29444" y2="62969"/>
                        <a14:foregroundMark x1="29444" y1="62969" x2="26944" y2="69219"/>
                        <a14:foregroundMark x1="26944" y1="69219" x2="51528" y2="69766"/>
                        <a14:foregroundMark x1="51528" y1="69766" x2="25556" y2="87969"/>
                        <a14:foregroundMark x1="25556" y1="87969" x2="16250" y2="84063"/>
                        <a14:foregroundMark x1="16250" y1="84063" x2="20000" y2="67969"/>
                        <a14:foregroundMark x1="20000" y1="67969" x2="12500" y2="72969"/>
                        <a14:foregroundMark x1="12500" y1="72969" x2="4861" y2="86563"/>
                        <a14:foregroundMark x1="4861" y1="86563" x2="5556" y2="93281"/>
                        <a14:foregroundMark x1="5556" y1="93281" x2="16389" y2="97578"/>
                        <a14:foregroundMark x1="16389" y1="97578" x2="28472" y2="98984"/>
                        <a14:foregroundMark x1="28472" y1="98984" x2="49028" y2="88906"/>
                        <a14:foregroundMark x1="49028" y1="88906" x2="59167" y2="86016"/>
                        <a14:foregroundMark x1="59167" y1="86016" x2="66528" y2="79609"/>
                        <a14:foregroundMark x1="68965" y1="61477" x2="69583" y2="56875"/>
                        <a14:foregroundMark x1="67070" y1="75575" x2="68244" y2="66843"/>
                        <a14:foregroundMark x1="66528" y1="79609" x2="66564" y2="79341"/>
                        <a14:foregroundMark x1="69583" y1="56875" x2="60417" y2="52812"/>
                        <a14:foregroundMark x1="60417" y1="52812" x2="21944" y2="55469"/>
                        <a14:foregroundMark x1="21944" y1="55469" x2="25833" y2="49375"/>
                        <a14:foregroundMark x1="25833" y1="49375" x2="23750" y2="41250"/>
                        <a14:foregroundMark x1="3194" y1="52109" x2="5833" y2="85156"/>
                        <a14:foregroundMark x1="5833" y1="85156" x2="2500" y2="94297"/>
                        <a14:foregroundMark x1="27361" y1="20781" x2="27361" y2="20781"/>
                        <a14:foregroundMark x1="26667" y1="18594" x2="26667" y2="18594"/>
                        <a14:foregroundMark x1="25833" y1="18281" x2="25833" y2="18125"/>
                        <a14:backgroundMark x1="18056" y1="10547" x2="7361" y2="17422"/>
                        <a14:backgroundMark x1="7361" y1="17422" x2="2500" y2="24141"/>
                        <a14:backgroundMark x1="2500" y1="24141" x2="16111" y2="20703"/>
                        <a14:backgroundMark x1="16111" y1="20703" x2="9583" y2="26484"/>
                        <a14:backgroundMark x1="9583" y1="26484" x2="2222" y2="47422"/>
                        <a14:backgroundMark x1="2222" y1="47422" x2="14167" y2="46016"/>
                        <a14:backgroundMark x1="14167" y1="46016" x2="13056" y2="38203"/>
                        <a14:backgroundMark x1="25809" y1="18081" x2="30139" y2="11250"/>
                        <a14:backgroundMark x1="25484" y1="18594" x2="25762" y2="18155"/>
                        <a14:backgroundMark x1="13056" y1="38203" x2="25484" y2="18594"/>
                        <a14:backgroundMark x1="30139" y1="11250" x2="42083" y2="15703"/>
                        <a14:backgroundMark x1="42083" y1="15703" x2="41806" y2="39453"/>
                        <a14:backgroundMark x1="41806" y1="39453" x2="38889" y2="45859"/>
                        <a14:backgroundMark x1="38889" y1="45859" x2="56389" y2="37266"/>
                        <a14:backgroundMark x1="56389" y1="37266" x2="66250" y2="22422"/>
                        <a14:backgroundMark x1="66250" y1="22422" x2="72361" y2="30469"/>
                        <a14:backgroundMark x1="72361" y1="30469" x2="72083" y2="38984"/>
                        <a14:backgroundMark x1="72083" y1="38984" x2="76111" y2="45000"/>
                        <a14:backgroundMark x1="76111" y1="45000" x2="86944" y2="47422"/>
                        <a14:backgroundMark x1="86944" y1="47422" x2="98194" y2="38438"/>
                        <a14:backgroundMark x1="98194" y1="38438" x2="82639" y2="69609"/>
                        <a14:backgroundMark x1="82639" y1="69609" x2="73056" y2="65156"/>
                        <a14:backgroundMark x1="73056" y1="65156" x2="81528" y2="58594"/>
                        <a14:backgroundMark x1="81528" y1="58594" x2="85000" y2="51719"/>
                        <a14:backgroundMark x1="85000" y1="51719" x2="79583" y2="45547"/>
                        <a14:backgroundMark x1="79583" y1="45547" x2="56111" y2="45078"/>
                        <a14:backgroundMark x1="56111" y1="45078" x2="51250" y2="46484"/>
                        <a14:backgroundMark x1="66944" y1="63516" x2="75000" y2="58828"/>
                        <a14:backgroundMark x1="75000" y1="58828" x2="75000" y2="58672"/>
                        <a14:backgroundMark x1="67639" y1="63516" x2="74583" y2="68984"/>
                        <a14:backgroundMark x1="74583" y1="68984" x2="72778" y2="77422"/>
                        <a14:backgroundMark x1="66528" y1="76172" x2="72500" y2="81563"/>
                        <a14:backgroundMark x1="72500" y1="81563" x2="69306" y2="87891"/>
                        <a14:backgroundMark x1="69306" y1="87891" x2="62361" y2="92891"/>
                        <a14:backgroundMark x1="62361" y1="92891" x2="49583" y2="97422"/>
                        <a14:backgroundMark x1="694" y1="99141" x2="15139" y2="99688"/>
                        <a14:backgroundMark x1="15139" y1="99688" x2="15417" y2="98984"/>
                        <a14:backgroundMark x1="17778" y1="99766" x2="17778" y2="99688"/>
                        <a14:backgroundMark x1="17222" y1="27813" x2="30278" y2="26094"/>
                        <a14:backgroundMark x1="30278" y1="26094" x2="13750" y2="28750"/>
                        <a14:backgroundMark x1="13750" y1="28750" x2="28889" y2="32813"/>
                        <a14:backgroundMark x1="28889" y1="32813" x2="36667" y2="40391"/>
                        <a14:backgroundMark x1="36667" y1="40391" x2="42083" y2="40859"/>
                        <a14:backgroundMark x1="65972" y1="75938" x2="67917" y2="75313"/>
                        <a14:backgroundMark x1="66667" y1="75781" x2="67917" y2="76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11"/>
          <a:stretch/>
        </p:blipFill>
        <p:spPr>
          <a:xfrm>
            <a:off x="9937" y="883473"/>
            <a:ext cx="3912840" cy="5974527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8C5782F9-6C74-44BB-8E53-46D60334F2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37" y="1027906"/>
            <a:ext cx="1479999" cy="2460498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09D07AEF-F642-4184-8416-7F08A8A391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2249" r="34232" b="52500"/>
          <a:stretch/>
        </p:blipFill>
        <p:spPr>
          <a:xfrm>
            <a:off x="9339307" y="5596704"/>
            <a:ext cx="2842756" cy="126129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47231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hite Waves Wallpaper Images, Stock Photos &amp;amp; Vectors | Shutterstock">
            <a:extLst>
              <a:ext uri="{FF2B5EF4-FFF2-40B4-BE49-F238E27FC236}">
                <a16:creationId xmlns:a16="http://schemas.microsoft.com/office/drawing/2014/main" id="{F0E23888-49B7-40A4-8EC8-F987177EF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2734" r="97986">
                        <a14:foregroundMark x1="2302" y1="5000" x2="87482" y2="1071"/>
                        <a14:foregroundMark x1="87482" y1="1071" x2="87482" y2="1071"/>
                        <a14:foregroundMark x1="3165" y1="15357" x2="6763" y2="13214"/>
                        <a14:foregroundMark x1="2734" y1="8214" x2="3309" y2="52500"/>
                        <a14:foregroundMark x1="61439" y1="45714" x2="97986" y2="3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56" y="0"/>
            <a:ext cx="12211820" cy="73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333302B-AA57-4D07-8CF9-055D3C633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Prečo práve Spotlight?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ACA8C9C-7FE4-48E6-BB88-C306C2098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8536619" cy="4351338"/>
          </a:xfrm>
        </p:spPr>
        <p:txBody>
          <a:bodyPr/>
          <a:lstStyle/>
          <a:p>
            <a:r>
              <a:rPr lang="sk-SK" sz="2400" dirty="0">
                <a:latin typeface="Bahnschrift Light SemiCondensed" panose="020B0502040204020203" pitchFamily="34" charset="0"/>
              </a:rPr>
              <a:t>Tak ako sa reflektory na javiskách zameriavajú na hlavný bod, aj my sa snažíme sústrediť na jednu dôležitú oblasť a tou je </a:t>
            </a:r>
            <a:r>
              <a:rPr lang="sk-SK" sz="2400" i="1" dirty="0" err="1">
                <a:latin typeface="Bahnschrift Light SemiCondensed" panose="020B0502040204020203" pitchFamily="34" charset="0"/>
              </a:rPr>
              <a:t>self-care</a:t>
            </a:r>
            <a:r>
              <a:rPr lang="sk-SK" sz="2400" i="1" dirty="0">
                <a:latin typeface="Bahnschrift Light SemiCondensed" panose="020B0502040204020203" pitchFamily="34" charset="0"/>
              </a:rPr>
              <a:t>.</a:t>
            </a:r>
          </a:p>
          <a:p>
            <a:pPr marL="0" indent="0" algn="ctr">
              <a:buNone/>
            </a:pPr>
            <a:r>
              <a:rPr lang="sk-SK" sz="2400" dirty="0">
                <a:latin typeface="Bahnschrift Light SemiCondensed" panose="020B0502040204020203" pitchFamily="34" charset="0"/>
              </a:rPr>
              <a:t>Náš zákazník je naším hlavným bodom a zameraním.</a:t>
            </a:r>
          </a:p>
          <a:p>
            <a:pPr lvl="0" algn="ctr"/>
            <a:endParaRPr lang="sk-SK" sz="2400" dirty="0">
              <a:latin typeface="Bahnschrift Light SemiCondensed" panose="020B0502040204020203" pitchFamily="34" charset="0"/>
            </a:endParaRPr>
          </a:p>
          <a:p>
            <a:pPr lvl="0" algn="ctr"/>
            <a:r>
              <a:rPr lang="sk-SK" sz="2400" dirty="0" err="1">
                <a:latin typeface="Bahnschrift Light SemiCondensed" panose="020B0502040204020203" pitchFamily="34" charset="0"/>
              </a:rPr>
              <a:t>Light</a:t>
            </a:r>
            <a:r>
              <a:rPr lang="sk-SK" sz="2400" dirty="0">
                <a:latin typeface="Bahnschrift Light SemiCondensed" panose="020B0502040204020203" pitchFamily="34" charset="0"/>
              </a:rPr>
              <a:t> je svetlo - naše sviečky presvetlia vaše domovy a  mnohými špeciálnymi vôňami i vašu myseľ a telo. </a:t>
            </a:r>
          </a:p>
          <a:p>
            <a:endParaRPr lang="sk-SK" i="1" dirty="0">
              <a:latin typeface="Baskerville Old Face" panose="02020602080505020303" pitchFamily="18" charset="0"/>
            </a:endParaRPr>
          </a:p>
          <a:p>
            <a:endParaRPr lang="sk-SK" dirty="0"/>
          </a:p>
        </p:txBody>
      </p:sp>
      <p:cxnSp>
        <p:nvCxnSpPr>
          <p:cNvPr id="6" name="Rovná spojnica 5">
            <a:extLst>
              <a:ext uri="{FF2B5EF4-FFF2-40B4-BE49-F238E27FC236}">
                <a16:creationId xmlns:a16="http://schemas.microsoft.com/office/drawing/2014/main" id="{9181FEA1-CA74-4DEA-B2F4-D4284408678C}"/>
              </a:ext>
            </a:extLst>
          </p:cNvPr>
          <p:cNvCxnSpPr>
            <a:cxnSpLocks/>
          </p:cNvCxnSpPr>
          <p:nvPr/>
        </p:nvCxnSpPr>
        <p:spPr>
          <a:xfrm>
            <a:off x="936144" y="1395771"/>
            <a:ext cx="57322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10" descr="VENUS PIANO BUST STATUE APHRODITE ART SCULPTURE RESIN CRAFTWORK ROMAN  MYTHOLOGY HOME DECORATIONS R940|Ark Of The Covenant| - AliExpress">
            <a:extLst>
              <a:ext uri="{FF2B5EF4-FFF2-40B4-BE49-F238E27FC236}">
                <a16:creationId xmlns:a16="http://schemas.microsoft.com/office/drawing/2014/main" id="{883C15EB-0092-48CF-96DA-29165497E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25" b="95875" l="10000" r="90000">
                        <a14:foregroundMark x1="45000" y1="8125" x2="52875" y2="10250"/>
                        <a14:foregroundMark x1="54625" y1="92500" x2="55375" y2="87500"/>
                        <a14:foregroundMark x1="54000" y1="95875" x2="54000" y2="95875"/>
                        <a14:foregroundMark x1="53875" y1="95625" x2="53875" y2="9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919" y="757207"/>
            <a:ext cx="4720242" cy="47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92213D35-0AB2-4F65-9BE6-5CEE6185D7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2249" r="24775" b="40133"/>
          <a:stretch/>
        </p:blipFill>
        <p:spPr>
          <a:xfrm>
            <a:off x="9146324" y="5366434"/>
            <a:ext cx="3075432" cy="149156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B99B49E6-ACE9-4B32-B954-8C62AD8D92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46" y="0"/>
            <a:ext cx="717742" cy="1193246"/>
          </a:xfrm>
          <a:prstGeom prst="rect">
            <a:avLst/>
          </a:prstGeom>
        </p:spPr>
      </p:pic>
      <p:pic>
        <p:nvPicPr>
          <p:cNvPr id="11" name="Picture 10" descr="Browse Close search Search for items or shops Skip to Content Sign in Cart  0 Cart Jewelry &amp;amp; Accessories Clothing &amp;amp; Shoes Home &amp;amp; Living Wedding &amp;amp; Party  Toys &amp;amp; Entertainment Art &amp;amp; Collectibles Craft Supplies Gifts &amp;amp; Gift Cards  Vintage All Jewelry ...">
            <a:extLst>
              <a:ext uri="{FF2B5EF4-FFF2-40B4-BE49-F238E27FC236}">
                <a16:creationId xmlns:a16="http://schemas.microsoft.com/office/drawing/2014/main" id="{6E6EFDF8-E845-42A2-A78C-BDD2E59D6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7" t="8848" r="6412" b="8987"/>
          <a:stretch/>
        </p:blipFill>
        <p:spPr bwMode="auto">
          <a:xfrm>
            <a:off x="574514" y="4385568"/>
            <a:ext cx="2340813" cy="2279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8" descr="Geometric Rubik&amp;#39;s Bubble Cube Candle Scandi Soy Wax | eBay">
            <a:extLst>
              <a:ext uri="{FF2B5EF4-FFF2-40B4-BE49-F238E27FC236}">
                <a16:creationId xmlns:a16="http://schemas.microsoft.com/office/drawing/2014/main" id="{F16AEBCA-E548-4D2F-8F6E-8D915D84D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8" b="10033"/>
          <a:stretch/>
        </p:blipFill>
        <p:spPr bwMode="auto">
          <a:xfrm>
            <a:off x="3272528" y="4385569"/>
            <a:ext cx="2455070" cy="2298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12" descr="All Candles – Mesique Home">
            <a:extLst>
              <a:ext uri="{FF2B5EF4-FFF2-40B4-BE49-F238E27FC236}">
                <a16:creationId xmlns:a16="http://schemas.microsoft.com/office/drawing/2014/main" id="{BC597096-8BA8-4A73-878E-FA90ADDE8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1" t="34338" r="17987"/>
          <a:stretch/>
        </p:blipFill>
        <p:spPr bwMode="auto">
          <a:xfrm>
            <a:off x="6161576" y="4385569"/>
            <a:ext cx="2263967" cy="2279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56190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White Waves Wallpaper Images, Stock Photos &amp;amp; Vectors | Shutterstock">
            <a:extLst>
              <a:ext uri="{FF2B5EF4-FFF2-40B4-BE49-F238E27FC236}">
                <a16:creationId xmlns:a16="http://schemas.microsoft.com/office/drawing/2014/main" id="{08F439A8-3379-415F-8C37-346316029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2734" r="97986">
                        <a14:foregroundMark x1="2302" y1="5000" x2="87482" y2="1071"/>
                        <a14:foregroundMark x1="87482" y1="1071" x2="87482" y2="1071"/>
                        <a14:foregroundMark x1="3165" y1="15357" x2="6763" y2="13214"/>
                        <a14:foregroundMark x1="2734" y1="8214" x2="3309" y2="52500"/>
                        <a14:foregroundMark x1="61439" y1="45714" x2="97986" y2="3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56" y="0"/>
            <a:ext cx="12211820" cy="73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BCC6816-0748-4E0E-8089-F6BBA8897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904"/>
            <a:ext cx="10515600" cy="1325563"/>
          </a:xfrm>
        </p:spPr>
        <p:txBody>
          <a:bodyPr/>
          <a:lstStyle/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Priority našej firmy </a:t>
            </a:r>
            <a:b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D1DB33F-6DC3-429F-87C4-CC267777C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243"/>
            <a:ext cx="11111144" cy="4351338"/>
          </a:xfrm>
        </p:spPr>
        <p:txBody>
          <a:bodyPr>
            <a:normAutofit/>
          </a:bodyPr>
          <a:lstStyle/>
          <a:p>
            <a:r>
              <a:rPr lang="sk-SK" sz="2400" dirty="0">
                <a:latin typeface="Bahnschrift Light SemiCondensed" panose="020B0502040204020203" pitchFamily="34" charset="0"/>
              </a:rPr>
              <a:t>Firma                    ponúka výhradne produkty šetrné k prírode i k zdraviu.</a:t>
            </a:r>
          </a:p>
          <a:p>
            <a:r>
              <a:rPr lang="sk-SK" sz="2400" dirty="0">
                <a:latin typeface="Bahnschrift Light SemiCondensed" panose="020B0502040204020203" pitchFamily="34" charset="0"/>
              </a:rPr>
              <a:t>Naše sviečky  vyrábame zo sójového a včelieho vosku s pridaním za studena lisovaných aromatických esenciálnych olejov.</a:t>
            </a:r>
          </a:p>
          <a:p>
            <a:pPr lvl="0"/>
            <a:r>
              <a:rPr lang="sk-SK" sz="2400" dirty="0">
                <a:latin typeface="Bahnschrift Light SemiCondensed" panose="020B0502040204020203" pitchFamily="34" charset="0"/>
              </a:rPr>
              <a:t>V dnešnom uponáhľanom svete plnom stresu sú momenty kľudu a relaxu čoraz vzácnejšie, sú však životne dôležité. Stres spôsobuje väčšinu civilizačných chorôb.</a:t>
            </a:r>
          </a:p>
          <a:p>
            <a:pPr lvl="0"/>
            <a:r>
              <a:rPr lang="sk-SK" sz="2400" dirty="0">
                <a:latin typeface="Bahnschrift Light SemiCondensed" panose="020B0502040204020203" pitchFamily="34" charset="0"/>
              </a:rPr>
              <a:t>Našim cieľom je, aby mal každý zákazník z našich sviečok prospech.</a:t>
            </a:r>
          </a:p>
          <a:p>
            <a:endParaRPr lang="sk-SK" sz="2400" dirty="0">
              <a:latin typeface="Bahnschrift Light SemiCondensed" panose="020B0502040204020203" pitchFamily="34" charset="0"/>
            </a:endParaRPr>
          </a:p>
        </p:txBody>
      </p:sp>
      <p:cxnSp>
        <p:nvCxnSpPr>
          <p:cNvPr id="5" name="Rovná spojnica 4">
            <a:extLst>
              <a:ext uri="{FF2B5EF4-FFF2-40B4-BE49-F238E27FC236}">
                <a16:creationId xmlns:a16="http://schemas.microsoft.com/office/drawing/2014/main" id="{46C5D789-F481-477E-8A2E-0D38EC1530A3}"/>
              </a:ext>
            </a:extLst>
          </p:cNvPr>
          <p:cNvCxnSpPr>
            <a:cxnSpLocks/>
          </p:cNvCxnSpPr>
          <p:nvPr/>
        </p:nvCxnSpPr>
        <p:spPr>
          <a:xfrm>
            <a:off x="891827" y="889693"/>
            <a:ext cx="639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6" descr="Včelí vosk | LEROS - Bylinná harmónia">
            <a:extLst>
              <a:ext uri="{FF2B5EF4-FFF2-40B4-BE49-F238E27FC236}">
                <a16:creationId xmlns:a16="http://schemas.microsoft.com/office/drawing/2014/main" id="{6C7E0743-FEF2-4093-919A-3FE74D1BA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2667" r="97333">
                        <a14:foregroundMark x1="5778" y1="33778" x2="4444" y2="67556"/>
                        <a14:foregroundMark x1="4444" y1="67556" x2="4444" y2="67556"/>
                        <a14:foregroundMark x1="2667" y1="40444" x2="4444" y2="76444"/>
                        <a14:foregroundMark x1="92444" y1="24000" x2="93333" y2="53778"/>
                        <a14:foregroundMark x1="97333" y1="28444" x2="96444" y2="5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10" y="3836717"/>
            <a:ext cx="2847472" cy="2847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2535EE1-06E3-4447-8173-8C14A22C1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505" y="3836717"/>
            <a:ext cx="2847473" cy="2847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5BD267B7-2169-4F89-8627-6930F8233F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692" y="3856137"/>
            <a:ext cx="4199938" cy="2799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AF84F6B5-8334-4FA2-8EE5-BB75D49505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2249" r="36691" b="51964"/>
          <a:stretch/>
        </p:blipFill>
        <p:spPr>
          <a:xfrm>
            <a:off x="1925226" y="864685"/>
            <a:ext cx="1296140" cy="60794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962703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White Waves Wallpaper Images, Stock Photos &amp;amp; Vectors | Shutterstock">
            <a:extLst>
              <a:ext uri="{FF2B5EF4-FFF2-40B4-BE49-F238E27FC236}">
                <a16:creationId xmlns:a16="http://schemas.microsoft.com/office/drawing/2014/main" id="{12C1F2DE-418E-4DD8-83FD-C59EBE284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2734" r="97986">
                        <a14:foregroundMark x1="2302" y1="5000" x2="87482" y2="1071"/>
                        <a14:foregroundMark x1="87482" y1="1071" x2="87482" y2="1071"/>
                        <a14:foregroundMark x1="3165" y1="15357" x2="6763" y2="13214"/>
                        <a14:foregroundMark x1="2734" y1="8214" x2="3309" y2="52500"/>
                        <a14:foregroundMark x1="61439" y1="45714" x2="97986" y2="3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9"/>
            <a:ext cx="12211820" cy="73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548CD56-F043-4371-AE82-36EDC01B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Naša ponuka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D9357BB-CD6D-49E8-8EA5-E96DBF11B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149" y="1809394"/>
            <a:ext cx="787260" cy="1308820"/>
          </a:xfrm>
        </p:spPr>
      </p:pic>
      <p:cxnSp>
        <p:nvCxnSpPr>
          <p:cNvPr id="14" name="Rovná spojnica 13">
            <a:extLst>
              <a:ext uri="{FF2B5EF4-FFF2-40B4-BE49-F238E27FC236}">
                <a16:creationId xmlns:a16="http://schemas.microsoft.com/office/drawing/2014/main" id="{F6FF124C-785A-4F1B-B6F8-69FDC3F975A5}"/>
              </a:ext>
            </a:extLst>
          </p:cNvPr>
          <p:cNvCxnSpPr/>
          <p:nvPr/>
        </p:nvCxnSpPr>
        <p:spPr>
          <a:xfrm>
            <a:off x="936144" y="1395771"/>
            <a:ext cx="39193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Obrázok 5">
            <a:extLst>
              <a:ext uri="{FF2B5EF4-FFF2-40B4-BE49-F238E27FC236}">
                <a16:creationId xmlns:a16="http://schemas.microsoft.com/office/drawing/2014/main" id="{C7DAEB83-823E-4B4F-9D2F-9D40860F21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90" t="28953" r="41965" b="20353"/>
          <a:stretch/>
        </p:blipFill>
        <p:spPr>
          <a:xfrm>
            <a:off x="936144" y="1512485"/>
            <a:ext cx="4994139" cy="321145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6" name="Picture 2" descr="Pyropet Voffi Dog Candle">
            <a:extLst>
              <a:ext uri="{FF2B5EF4-FFF2-40B4-BE49-F238E27FC236}">
                <a16:creationId xmlns:a16="http://schemas.microsoft.com/office/drawing/2014/main" id="{D292DE62-6003-467A-B3C9-F0BC337AF2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91" t="15508" r="23184" b="317"/>
          <a:stretch/>
        </p:blipFill>
        <p:spPr bwMode="auto">
          <a:xfrm>
            <a:off x="5100866" y="2791831"/>
            <a:ext cx="3121087" cy="489010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8B1CDCFC-F0BD-4B4D-9DD7-CB30AEAFCF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2249" r="36691" b="51964"/>
          <a:stretch/>
        </p:blipFill>
        <p:spPr>
          <a:xfrm>
            <a:off x="10545890" y="6027938"/>
            <a:ext cx="1615819" cy="757893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47166F09-D14C-440C-ACAC-869615EF0A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7"/>
          <a:stretch/>
        </p:blipFill>
        <p:spPr>
          <a:xfrm>
            <a:off x="6987930" y="-545898"/>
            <a:ext cx="5576439" cy="5269841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4E7BBA8F-F551-4110-B6F7-B6F42659C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69"/>
          <a:stretch/>
        </p:blipFill>
        <p:spPr>
          <a:xfrm>
            <a:off x="7966155" y="3429000"/>
            <a:ext cx="4519594" cy="2977884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E3D912E5-D266-4D91-9A34-F6C28174BB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" y="4863859"/>
            <a:ext cx="4934705" cy="1994141"/>
          </a:xfrm>
          <a:prstGeom prst="rect">
            <a:avLst/>
          </a:prstGeom>
        </p:spPr>
      </p:pic>
      <p:sp>
        <p:nvSpPr>
          <p:cNvPr id="15" name="Obdĺžnik 14">
            <a:extLst>
              <a:ext uri="{FF2B5EF4-FFF2-40B4-BE49-F238E27FC236}">
                <a16:creationId xmlns:a16="http://schemas.microsoft.com/office/drawing/2014/main" id="{E08AC8AA-08C0-4D2D-9E0A-F56DE9822910}"/>
              </a:ext>
            </a:extLst>
          </p:cNvPr>
          <p:cNvSpPr/>
          <p:nvPr/>
        </p:nvSpPr>
        <p:spPr>
          <a:xfrm rot="21071016">
            <a:off x="1839000" y="5104608"/>
            <a:ext cx="26997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>
                <a:ln w="12700">
                  <a:solidFill>
                    <a:srgbClr val="7030A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Moderna</a:t>
            </a:r>
            <a:r>
              <a:rPr lang="sk-SK" sz="5400" b="1" cap="none" spc="0" dirty="0">
                <a:ln w="12700">
                  <a:solidFill>
                    <a:srgbClr val="7030A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Bahnschrift Light SemiCondensed" panose="020B0502040204020203" pitchFamily="34" charset="0"/>
              </a:rPr>
              <a:t> 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6436FAB5-9B3D-4C41-9164-28F4E52046A0}"/>
              </a:ext>
            </a:extLst>
          </p:cNvPr>
          <p:cNvSpPr txBox="1"/>
          <p:nvPr/>
        </p:nvSpPr>
        <p:spPr>
          <a:xfrm rot="20830972">
            <a:off x="7883921" y="3250208"/>
            <a:ext cx="32824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Rôzne tvary a farby.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87774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White Waves Wallpaper Images, Stock Photos &amp;amp; Vectors | Shutterstock">
            <a:extLst>
              <a:ext uri="{FF2B5EF4-FFF2-40B4-BE49-F238E27FC236}">
                <a16:creationId xmlns:a16="http://schemas.microsoft.com/office/drawing/2014/main" id="{12C1F2DE-418E-4DD8-83FD-C59EBE284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2734" r="97986">
                        <a14:foregroundMark x1="2302" y1="5000" x2="87482" y2="1071"/>
                        <a14:foregroundMark x1="87482" y1="1071" x2="87482" y2="1071"/>
                        <a14:foregroundMark x1="3165" y1="15357" x2="6763" y2="13214"/>
                        <a14:foregroundMark x1="2734" y1="8214" x2="3309" y2="52500"/>
                        <a14:foregroundMark x1="61439" y1="45714" x2="97986" y2="3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9"/>
            <a:ext cx="12211820" cy="73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548CD56-F043-4371-AE82-36EDC01B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Naša ponuka</a:t>
            </a:r>
          </a:p>
        </p:txBody>
      </p:sp>
      <p:cxnSp>
        <p:nvCxnSpPr>
          <p:cNvPr id="14" name="Rovná spojnica 13">
            <a:extLst>
              <a:ext uri="{FF2B5EF4-FFF2-40B4-BE49-F238E27FC236}">
                <a16:creationId xmlns:a16="http://schemas.microsoft.com/office/drawing/2014/main" id="{F6FF124C-785A-4F1B-B6F8-69FDC3F975A5}"/>
              </a:ext>
            </a:extLst>
          </p:cNvPr>
          <p:cNvCxnSpPr/>
          <p:nvPr/>
        </p:nvCxnSpPr>
        <p:spPr>
          <a:xfrm>
            <a:off x="936144" y="1395771"/>
            <a:ext cx="39193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Obrázok 6">
            <a:extLst>
              <a:ext uri="{FF2B5EF4-FFF2-40B4-BE49-F238E27FC236}">
                <a16:creationId xmlns:a16="http://schemas.microsoft.com/office/drawing/2014/main" id="{2B2A48C5-F381-4058-A5C1-691AE73AE3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389" b="84815" l="27344" r="46146">
                        <a14:foregroundMark x1="30781" y1="84537" x2="30781" y2="84537"/>
                        <a14:foregroundMark x1="41146" y1="84815" x2="41146" y2="84815"/>
                        <a14:foregroundMark x1="32188" y1="36389" x2="32188" y2="36389"/>
                      </a14:backgroundRemoval>
                    </a14:imgEffect>
                  </a14:imgLayer>
                </a14:imgProps>
              </a:ext>
            </a:extLst>
          </a:blip>
          <a:srcRect l="25049" t="31456" r="51505" b="12233"/>
          <a:stretch/>
        </p:blipFill>
        <p:spPr>
          <a:xfrm>
            <a:off x="8040260" y="777486"/>
            <a:ext cx="4500979" cy="6080514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7442DABF-F35A-4BDA-877E-9609AE8ADA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44" y="1563969"/>
            <a:ext cx="4198398" cy="41983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93926DE0-1347-41EC-B3A1-FB527F16FF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0" t="2249" r="36691" b="51964"/>
          <a:stretch/>
        </p:blipFill>
        <p:spPr>
          <a:xfrm>
            <a:off x="9737575" y="4895147"/>
            <a:ext cx="1296140" cy="60794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DCDAEEE8-1378-43E5-8930-25ABEC75129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056" b="77685" l="41615" r="60625">
                        <a14:foregroundMark x1="45990" y1="20556" x2="45990" y2="20556"/>
                        <a14:foregroundMark x1="48906" y1="19907" x2="48906" y2="19907"/>
                        <a14:foregroundMark x1="46146" y1="19259" x2="46146" y2="19259"/>
                        <a14:foregroundMark x1="45990" y1="18148" x2="45990" y2="18148"/>
                        <a14:foregroundMark x1="43385" y1="65278" x2="43281" y2="65926"/>
                        <a14:foregroundMark x1="43021" y1="72778" x2="43021" y2="72778"/>
                        <a14:foregroundMark x1="47240" y1="77685" x2="47240" y2="77685"/>
                        <a14:foregroundMark x1="43021" y1="65000" x2="43854" y2="63796"/>
                      </a14:backgroundRemoval>
                    </a14:imgEffect>
                  </a14:imgLayer>
                </a14:imgProps>
              </a:ext>
            </a:extLst>
          </a:blip>
          <a:srcRect l="39247" t="15977" r="36755" b="20352"/>
          <a:stretch/>
        </p:blipFill>
        <p:spPr>
          <a:xfrm>
            <a:off x="4507234" y="115599"/>
            <a:ext cx="3533026" cy="5272889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DC1FB1B3-0BF9-4E68-94C7-C1CE69B401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4357" y="-111142"/>
            <a:ext cx="335754" cy="558191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51E0CB80-FB10-4799-BC3E-B7C1C8C6D0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20" y="5336989"/>
            <a:ext cx="3846246" cy="1554289"/>
          </a:xfrm>
          <a:prstGeom prst="rect">
            <a:avLst/>
          </a:prstGeom>
        </p:spPr>
      </p:pic>
      <p:sp>
        <p:nvSpPr>
          <p:cNvPr id="26" name="Obdĺžnik 25">
            <a:extLst>
              <a:ext uri="{FF2B5EF4-FFF2-40B4-BE49-F238E27FC236}">
                <a16:creationId xmlns:a16="http://schemas.microsoft.com/office/drawing/2014/main" id="{A3891368-D49D-42B4-A0B4-5F9C847D1647}"/>
              </a:ext>
            </a:extLst>
          </p:cNvPr>
          <p:cNvSpPr/>
          <p:nvPr/>
        </p:nvSpPr>
        <p:spPr>
          <a:xfrm rot="20667057">
            <a:off x="5274792" y="5496851"/>
            <a:ext cx="2530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Vintage</a:t>
            </a:r>
            <a:r>
              <a:rPr lang="sk-SK" sz="5400" b="1" cap="none" spc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F6EDAF53-98A3-446D-8892-FDBB70A72585}"/>
              </a:ext>
            </a:extLst>
          </p:cNvPr>
          <p:cNvSpPr txBox="1"/>
          <p:nvPr/>
        </p:nvSpPr>
        <p:spPr>
          <a:xfrm rot="20830972">
            <a:off x="7615167" y="537488"/>
            <a:ext cx="32824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Až 60 hodín horenia !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57706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White Waves Wallpaper Images, Stock Photos &amp;amp; Vectors | Shutterstock">
            <a:extLst>
              <a:ext uri="{FF2B5EF4-FFF2-40B4-BE49-F238E27FC236}">
                <a16:creationId xmlns:a16="http://schemas.microsoft.com/office/drawing/2014/main" id="{12C1F2DE-418E-4DD8-83FD-C59EBE284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2734" r="97986">
                        <a14:foregroundMark x1="2302" y1="5000" x2="87482" y2="1071"/>
                        <a14:foregroundMark x1="87482" y1="1071" x2="87482" y2="1071"/>
                        <a14:foregroundMark x1="3165" y1="15357" x2="6763" y2="13214"/>
                        <a14:foregroundMark x1="2734" y1="8214" x2="3309" y2="52500"/>
                        <a14:foregroundMark x1="61439" y1="45714" x2="97986" y2="3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9"/>
            <a:ext cx="12211820" cy="73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548CD56-F043-4371-AE82-36EDC01B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Naša ponuka</a:t>
            </a:r>
          </a:p>
        </p:txBody>
      </p:sp>
      <p:cxnSp>
        <p:nvCxnSpPr>
          <p:cNvPr id="14" name="Rovná spojnica 13">
            <a:extLst>
              <a:ext uri="{FF2B5EF4-FFF2-40B4-BE49-F238E27FC236}">
                <a16:creationId xmlns:a16="http://schemas.microsoft.com/office/drawing/2014/main" id="{F6FF124C-785A-4F1B-B6F8-69FDC3F975A5}"/>
              </a:ext>
            </a:extLst>
          </p:cNvPr>
          <p:cNvCxnSpPr/>
          <p:nvPr/>
        </p:nvCxnSpPr>
        <p:spPr>
          <a:xfrm>
            <a:off x="936144" y="1395771"/>
            <a:ext cx="39193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Obrázok 4">
            <a:extLst>
              <a:ext uri="{FF2B5EF4-FFF2-40B4-BE49-F238E27FC236}">
                <a16:creationId xmlns:a16="http://schemas.microsoft.com/office/drawing/2014/main" id="{657273DA-7947-4D5B-86BD-6A205EBC6B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3690" t="20353" r="41965" b="27249"/>
          <a:stretch/>
        </p:blipFill>
        <p:spPr>
          <a:xfrm>
            <a:off x="936144" y="1628482"/>
            <a:ext cx="5406501" cy="359348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914F9B5C-98E3-4489-9C1C-287958F4E5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29" b="96286" l="9684" r="99209">
                        <a14:foregroundMark x1="11067" y1="82143" x2="35375" y2="93571"/>
                        <a14:foregroundMark x1="35375" y1="93571" x2="92688" y2="96286"/>
                        <a14:foregroundMark x1="92688" y1="96286" x2="95455" y2="65857"/>
                        <a14:foregroundMark x1="4941" y1="83857" x2="25494" y2="98000"/>
                        <a14:foregroundMark x1="25494" y1="98000" x2="80040" y2="98429"/>
                        <a14:foregroundMark x1="80040" y1="98429" x2="99407" y2="80000"/>
                        <a14:foregroundMark x1="99407" y1="80000" x2="97036" y2="68571"/>
                        <a14:foregroundMark x1="47628" y1="26286" x2="49012" y2="12714"/>
                        <a14:foregroundMark x1="22134" y1="53714" x2="24111" y2="60286"/>
                        <a14:foregroundMark x1="49012" y1="20857" x2="46640" y2="25857"/>
                        <a14:foregroundMark x1="50000" y1="20714" x2="46047" y2="27143"/>
                        <a14:foregroundMark x1="48221" y1="8429" x2="48419" y2="16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612" y="1153710"/>
            <a:ext cx="4123388" cy="5704290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A1761A0A-C263-48CD-B1AC-508DBA9135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2249" r="36691" b="51964"/>
          <a:stretch/>
        </p:blipFill>
        <p:spPr>
          <a:xfrm>
            <a:off x="9295190" y="5931656"/>
            <a:ext cx="1670231" cy="78341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9BB0D533-FAC5-4E92-8C93-D69AF0C2609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4" t="8757" r="29992" b="32525"/>
          <a:stretch/>
        </p:blipFill>
        <p:spPr>
          <a:xfrm>
            <a:off x="5140171" y="-84700"/>
            <a:ext cx="2796465" cy="3454441"/>
          </a:xfrm>
          <a:prstGeom prst="rect">
            <a:avLst/>
          </a:prstGeom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0A8F66BA-E037-4E42-B0EE-1C09AE56B833}"/>
              </a:ext>
            </a:extLst>
          </p:cNvPr>
          <p:cNvSpPr txBox="1"/>
          <p:nvPr/>
        </p:nvSpPr>
        <p:spPr>
          <a:xfrm rot="20830972">
            <a:off x="8108150" y="447523"/>
            <a:ext cx="343660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Aj vo verzii plávajúcich sviečok.</a:t>
            </a:r>
          </a:p>
          <a:p>
            <a:endParaRPr lang="sk-SK" dirty="0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DC4A8F27-BF20-4644-B90E-54C27A355F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9" y="5362359"/>
            <a:ext cx="3580079" cy="1446729"/>
          </a:xfrm>
          <a:prstGeom prst="rect">
            <a:avLst/>
          </a:prstGeom>
        </p:spPr>
      </p:pic>
      <p:sp>
        <p:nvSpPr>
          <p:cNvPr id="15" name="Obdĺžnik 14">
            <a:extLst>
              <a:ext uri="{FF2B5EF4-FFF2-40B4-BE49-F238E27FC236}">
                <a16:creationId xmlns:a16="http://schemas.microsoft.com/office/drawing/2014/main" id="{835D064D-0980-4014-BB49-F2DFC5E8595A}"/>
              </a:ext>
            </a:extLst>
          </p:cNvPr>
          <p:cNvSpPr/>
          <p:nvPr/>
        </p:nvSpPr>
        <p:spPr>
          <a:xfrm rot="21087010">
            <a:off x="2084156" y="5515378"/>
            <a:ext cx="25246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dirty="0">
                <a:ln w="12700">
                  <a:solidFill>
                    <a:srgbClr val="00206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Ľadovec</a:t>
            </a:r>
            <a:endParaRPr lang="sk-SK" sz="5400" b="1" cap="none" spc="0" dirty="0">
              <a:ln w="12700">
                <a:solidFill>
                  <a:srgbClr val="002060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9801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White Waves Wallpaper Images, Stock Photos &amp;amp; Vectors | Shutterstock">
            <a:extLst>
              <a:ext uri="{FF2B5EF4-FFF2-40B4-BE49-F238E27FC236}">
                <a16:creationId xmlns:a16="http://schemas.microsoft.com/office/drawing/2014/main" id="{12C1F2DE-418E-4DD8-83FD-C59EBE284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2734" r="97986">
                        <a14:foregroundMark x1="2302" y1="5000" x2="87482" y2="1071"/>
                        <a14:foregroundMark x1="87482" y1="1071" x2="87482" y2="1071"/>
                        <a14:foregroundMark x1="3165" y1="15357" x2="6763" y2="13214"/>
                        <a14:foregroundMark x1="2734" y1="8214" x2="3309" y2="52500"/>
                        <a14:foregroundMark x1="61439" y1="45714" x2="97986" y2="3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9"/>
            <a:ext cx="12211820" cy="73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548CD56-F043-4371-AE82-36EDC01B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Naša ponuka</a:t>
            </a:r>
          </a:p>
        </p:txBody>
      </p:sp>
      <p:cxnSp>
        <p:nvCxnSpPr>
          <p:cNvPr id="14" name="Rovná spojnica 13">
            <a:extLst>
              <a:ext uri="{FF2B5EF4-FFF2-40B4-BE49-F238E27FC236}">
                <a16:creationId xmlns:a16="http://schemas.microsoft.com/office/drawing/2014/main" id="{F6FF124C-785A-4F1B-B6F8-69FDC3F975A5}"/>
              </a:ext>
            </a:extLst>
          </p:cNvPr>
          <p:cNvCxnSpPr/>
          <p:nvPr/>
        </p:nvCxnSpPr>
        <p:spPr>
          <a:xfrm>
            <a:off x="936144" y="1395771"/>
            <a:ext cx="39193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Obrázok 3">
            <a:extLst>
              <a:ext uri="{FF2B5EF4-FFF2-40B4-BE49-F238E27FC236}">
                <a16:creationId xmlns:a16="http://schemas.microsoft.com/office/drawing/2014/main" id="{176EDBAB-01B3-43E6-A3F6-804D24BC2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92" y="1652127"/>
            <a:ext cx="3476058" cy="425170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F466DF81-E81A-4C60-B8DD-E0FCA2F5D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589" y="1395771"/>
            <a:ext cx="6858000" cy="6858000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BD0F7076-2D30-400B-A943-00E8C5E2F3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398" y="1395771"/>
            <a:ext cx="988381" cy="1643183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F9DA002C-8679-4B11-ABE7-FF72DDBA5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669" y="-588541"/>
            <a:ext cx="4251709" cy="4251709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C3015E19-8E98-4BD8-B4C2-8C750F5B23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0" t="2249" r="36691" b="51964"/>
          <a:stretch/>
        </p:blipFill>
        <p:spPr>
          <a:xfrm>
            <a:off x="8373518" y="5744037"/>
            <a:ext cx="1296140" cy="60794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9" name="BlokTextu 18">
            <a:extLst>
              <a:ext uri="{FF2B5EF4-FFF2-40B4-BE49-F238E27FC236}">
                <a16:creationId xmlns:a16="http://schemas.microsoft.com/office/drawing/2014/main" id="{B3506073-E019-4069-A1B6-0240E003AC6C}"/>
              </a:ext>
            </a:extLst>
          </p:cNvPr>
          <p:cNvSpPr txBox="1"/>
          <p:nvPr/>
        </p:nvSpPr>
        <p:spPr>
          <a:xfrm rot="20830972">
            <a:off x="7619107" y="493531"/>
            <a:ext cx="367877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Darček v každej sviečke.</a:t>
            </a:r>
          </a:p>
          <a:p>
            <a:endParaRPr lang="sk-SK" dirty="0"/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E71795D9-0133-4EA7-92AB-B7F4487DF2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804" y="5578915"/>
            <a:ext cx="3142444" cy="1269879"/>
          </a:xfrm>
          <a:prstGeom prst="rect">
            <a:avLst/>
          </a:prstGeom>
        </p:spPr>
      </p:pic>
      <p:sp>
        <p:nvSpPr>
          <p:cNvPr id="18" name="Obdĺžnik 17">
            <a:extLst>
              <a:ext uri="{FF2B5EF4-FFF2-40B4-BE49-F238E27FC236}">
                <a16:creationId xmlns:a16="http://schemas.microsoft.com/office/drawing/2014/main" id="{F5A725D5-EEFD-41E8-8413-D42B59CCA800}"/>
              </a:ext>
            </a:extLst>
          </p:cNvPr>
          <p:cNvSpPr/>
          <p:nvPr/>
        </p:nvSpPr>
        <p:spPr>
          <a:xfrm rot="21087010">
            <a:off x="3664735" y="5635503"/>
            <a:ext cx="2400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Galéria </a:t>
            </a:r>
          </a:p>
        </p:txBody>
      </p:sp>
    </p:spTree>
    <p:extLst>
      <p:ext uri="{BB962C8B-B14F-4D97-AF65-F5344CB8AC3E}">
        <p14:creationId xmlns:p14="http://schemas.microsoft.com/office/powerpoint/2010/main" val="2864735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White Waves Wallpaper Images, Stock Photos &amp;amp; Vectors | Shutterstock">
            <a:extLst>
              <a:ext uri="{FF2B5EF4-FFF2-40B4-BE49-F238E27FC236}">
                <a16:creationId xmlns:a16="http://schemas.microsoft.com/office/drawing/2014/main" id="{12C1F2DE-418E-4DD8-83FD-C59EBE284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2734" r="97986">
                        <a14:foregroundMark x1="2302" y1="5000" x2="87482" y2="1071"/>
                        <a14:foregroundMark x1="87482" y1="1071" x2="87482" y2="1071"/>
                        <a14:foregroundMark x1="3165" y1="15357" x2="6763" y2="13214"/>
                        <a14:foregroundMark x1="2734" y1="8214" x2="3309" y2="52500"/>
                        <a14:foregroundMark x1="61439" y1="45714" x2="97986" y2="3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9"/>
            <a:ext cx="12211820" cy="73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548CD56-F043-4371-AE82-36EDC01B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Naša ponuka</a:t>
            </a:r>
          </a:p>
        </p:txBody>
      </p:sp>
      <p:cxnSp>
        <p:nvCxnSpPr>
          <p:cNvPr id="14" name="Rovná spojnica 13">
            <a:extLst>
              <a:ext uri="{FF2B5EF4-FFF2-40B4-BE49-F238E27FC236}">
                <a16:creationId xmlns:a16="http://schemas.microsoft.com/office/drawing/2014/main" id="{F6FF124C-785A-4F1B-B6F8-69FDC3F975A5}"/>
              </a:ext>
            </a:extLst>
          </p:cNvPr>
          <p:cNvCxnSpPr/>
          <p:nvPr/>
        </p:nvCxnSpPr>
        <p:spPr>
          <a:xfrm>
            <a:off x="936144" y="1395771"/>
            <a:ext cx="39193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Obrázok 4">
            <a:extLst>
              <a:ext uri="{FF2B5EF4-FFF2-40B4-BE49-F238E27FC236}">
                <a16:creationId xmlns:a16="http://schemas.microsoft.com/office/drawing/2014/main" id="{488B3232-FDD7-4C7E-8B72-7FA2499E77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9" r="14160" b="3095"/>
          <a:stretch/>
        </p:blipFill>
        <p:spPr>
          <a:xfrm>
            <a:off x="936144" y="1480029"/>
            <a:ext cx="3488925" cy="355361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C7515AC4-5813-4D5F-AD3C-E323D7D48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36" y="1047570"/>
            <a:ext cx="5961164" cy="5961164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E17305D2-D061-4D06-9F89-42442656A0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  <a14:imgEffect>
                      <a14:saturation sat="1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0" t="2249" r="36691" b="51964"/>
          <a:stretch/>
        </p:blipFill>
        <p:spPr>
          <a:xfrm rot="491231">
            <a:off x="9254356" y="2203767"/>
            <a:ext cx="1782873" cy="83624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7670E517-FA03-4267-B10B-AB5976BA5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2296" y="-1043089"/>
            <a:ext cx="5290379" cy="5290379"/>
          </a:xfrm>
          <a:prstGeom prst="rect">
            <a:avLst/>
          </a:prstGeom>
        </p:spPr>
      </p:pic>
      <p:sp>
        <p:nvSpPr>
          <p:cNvPr id="20" name="BlokTextu 19">
            <a:extLst>
              <a:ext uri="{FF2B5EF4-FFF2-40B4-BE49-F238E27FC236}">
                <a16:creationId xmlns:a16="http://schemas.microsoft.com/office/drawing/2014/main" id="{5847A0CD-85AE-4A45-9D2F-80AF107D14B9}"/>
              </a:ext>
            </a:extLst>
          </p:cNvPr>
          <p:cNvSpPr txBox="1"/>
          <p:nvPr/>
        </p:nvSpPr>
        <p:spPr>
          <a:xfrm rot="20830972">
            <a:off x="9228559" y="239882"/>
            <a:ext cx="3282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Skladačky a hry.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A9A93970-3F0F-4DB4-B2A0-7D2E667BEF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8" y="5075327"/>
            <a:ext cx="5042416" cy="1669322"/>
          </a:xfrm>
          <a:prstGeom prst="rect">
            <a:avLst/>
          </a:prstGeom>
        </p:spPr>
      </p:pic>
      <p:sp>
        <p:nvSpPr>
          <p:cNvPr id="19" name="Obdĺžnik 18">
            <a:extLst>
              <a:ext uri="{FF2B5EF4-FFF2-40B4-BE49-F238E27FC236}">
                <a16:creationId xmlns:a16="http://schemas.microsoft.com/office/drawing/2014/main" id="{26B2A065-DFAE-4FA6-B994-3FE0360452A2}"/>
              </a:ext>
            </a:extLst>
          </p:cNvPr>
          <p:cNvSpPr/>
          <p:nvPr/>
        </p:nvSpPr>
        <p:spPr>
          <a:xfrm rot="21087010">
            <a:off x="1576651" y="5317580"/>
            <a:ext cx="3830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dirty="0">
                <a:ln w="12700">
                  <a:solidFill>
                    <a:srgbClr val="FF000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Interaktívne</a:t>
            </a:r>
            <a:r>
              <a:rPr lang="sk-SK" sz="5400" b="1" cap="none" spc="0" dirty="0">
                <a:ln w="12700">
                  <a:solidFill>
                    <a:srgbClr val="FF000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7862497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395</Words>
  <Application>Microsoft Office PowerPoint</Application>
  <PresentationFormat>Širokoúhlá obrazovka</PresentationFormat>
  <Paragraphs>71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1" baseType="lpstr">
      <vt:lpstr>Arial</vt:lpstr>
      <vt:lpstr>Bahnschrift Light SemiCondensed</vt:lpstr>
      <vt:lpstr>Baskerville Old Face</vt:lpstr>
      <vt:lpstr>Brush Script MT</vt:lpstr>
      <vt:lpstr>Calibri</vt:lpstr>
      <vt:lpstr>Calibri Light</vt:lpstr>
      <vt:lpstr>Garamond</vt:lpstr>
      <vt:lpstr>Rage Italic</vt:lpstr>
      <vt:lpstr>Motív Office</vt:lpstr>
      <vt:lpstr>           potlight</vt:lpstr>
      <vt:lpstr>Kto sme ?</vt:lpstr>
      <vt:lpstr>Prečo práve Spotlight?</vt:lpstr>
      <vt:lpstr>Priority našej firmy  </vt:lpstr>
      <vt:lpstr>Naša ponuka</vt:lpstr>
      <vt:lpstr>Naša ponuka</vt:lpstr>
      <vt:lpstr>Naša ponuka</vt:lpstr>
      <vt:lpstr>Naša ponuka</vt:lpstr>
      <vt:lpstr>Naša ponuka</vt:lpstr>
      <vt:lpstr>Chceme pomáhať </vt:lpstr>
      <vt:lpstr>Katalóg a cenník</vt:lpstr>
      <vt:lpstr>Sme tu pre vás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potlight</dc:title>
  <dc:creator>Andrea Štrbová</dc:creator>
  <cp:lastModifiedBy>Radek Maxa</cp:lastModifiedBy>
  <cp:revision>32</cp:revision>
  <dcterms:created xsi:type="dcterms:W3CDTF">2021-11-25T23:33:31Z</dcterms:created>
  <dcterms:modified xsi:type="dcterms:W3CDTF">2021-12-01T21:11:23Z</dcterms:modified>
</cp:coreProperties>
</file>